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Lst>
  <p:notesMasterIdLst>
    <p:notesMasterId r:id="rId4"/>
  </p:notesMasterIdLst>
  <p:handoutMasterIdLst>
    <p:handoutMasterId r:id="rId46"/>
  </p:handoutMasterIdLst>
  <p:sldIdLst>
    <p:sldId id="735" r:id="rId3"/>
    <p:sldId id="736" r:id="rId5"/>
    <p:sldId id="785" r:id="rId6"/>
    <p:sldId id="748" r:id="rId7"/>
    <p:sldId id="745" r:id="rId8"/>
    <p:sldId id="746" r:id="rId9"/>
    <p:sldId id="749" r:id="rId10"/>
    <p:sldId id="750" r:id="rId11"/>
    <p:sldId id="776" r:id="rId12"/>
    <p:sldId id="754" r:id="rId13"/>
    <p:sldId id="752" r:id="rId14"/>
    <p:sldId id="755" r:id="rId15"/>
    <p:sldId id="756" r:id="rId16"/>
    <p:sldId id="757" r:id="rId17"/>
    <p:sldId id="758" r:id="rId18"/>
    <p:sldId id="759" r:id="rId19"/>
    <p:sldId id="760" r:id="rId20"/>
    <p:sldId id="761" r:id="rId21"/>
    <p:sldId id="786" r:id="rId22"/>
    <p:sldId id="777" r:id="rId23"/>
    <p:sldId id="780" r:id="rId24"/>
    <p:sldId id="779" r:id="rId25"/>
    <p:sldId id="788" r:id="rId26"/>
    <p:sldId id="784" r:id="rId27"/>
    <p:sldId id="789" r:id="rId28"/>
    <p:sldId id="783" r:id="rId29"/>
    <p:sldId id="772" r:id="rId30"/>
    <p:sldId id="794" r:id="rId31"/>
    <p:sldId id="795" r:id="rId32"/>
    <p:sldId id="790" r:id="rId33"/>
    <p:sldId id="796" r:id="rId34"/>
    <p:sldId id="802" r:id="rId35"/>
    <p:sldId id="798" r:id="rId36"/>
    <p:sldId id="799" r:id="rId37"/>
    <p:sldId id="800" r:id="rId38"/>
    <p:sldId id="801" r:id="rId39"/>
    <p:sldId id="803" r:id="rId40"/>
    <p:sldId id="804" r:id="rId41"/>
    <p:sldId id="805" r:id="rId42"/>
    <p:sldId id="806" r:id="rId43"/>
    <p:sldId id="807" r:id="rId44"/>
    <p:sldId id="771" r:id="rId45"/>
  </p:sldIdLst>
  <p:sldSz cx="9144000" cy="6858000" type="screen4x3"/>
  <p:notesSz cx="7099300" cy="10234295"/>
  <p:defaultTextStyle>
    <a:defPPr>
      <a:defRPr lang="zh-CN"/>
    </a:defPPr>
    <a:lvl1pPr algn="l" rtl="0" fontAlgn="base">
      <a:spcBef>
        <a:spcPct val="0"/>
      </a:spcBef>
      <a:spcAft>
        <a:spcPct val="0"/>
      </a:spcAft>
      <a:defRPr sz="2400" kern="1200">
        <a:solidFill>
          <a:schemeClr val="tx2"/>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400" kern="1200">
        <a:solidFill>
          <a:schemeClr val="tx2"/>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400" kern="1200">
        <a:solidFill>
          <a:schemeClr val="tx2"/>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400" kern="1200">
        <a:solidFill>
          <a:schemeClr val="tx2"/>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400" kern="1200">
        <a:solidFill>
          <a:schemeClr val="tx2"/>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2"/>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2"/>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2"/>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2"/>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CCC"/>
    <a:srgbClr val="01953F"/>
    <a:srgbClr val="5FB52F"/>
    <a:srgbClr val="E67517"/>
    <a:srgbClr val="00A53C"/>
    <a:srgbClr val="3CADE4"/>
    <a:srgbClr val="2FA9E0"/>
    <a:srgbClr val="EC9317"/>
    <a:srgbClr val="8ED9A9"/>
    <a:srgbClr val="99C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2" autoAdjust="0"/>
    <p:restoredTop sz="92281" autoAdjust="0"/>
  </p:normalViewPr>
  <p:slideViewPr>
    <p:cSldViewPr snapToGrid="0" showGuides="1">
      <p:cViewPr varScale="1">
        <p:scale>
          <a:sx n="83" d="100"/>
          <a:sy n="83" d="100"/>
        </p:scale>
        <p:origin x="2322" y="78"/>
      </p:cViewPr>
      <p:guideLst>
        <p:guide pos="272"/>
        <p:guide pos="5488"/>
        <p:guide orient="horz" pos="5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4" d="100"/>
          <a:sy n="74" d="100"/>
        </p:scale>
        <p:origin x="-4026" y="-120"/>
      </p:cViewPr>
      <p:guideLst>
        <p:guide orient="horz" pos="3223"/>
        <p:guide pos="2236"/>
      </p:guideLst>
    </p:cSldViewPr>
  </p:notes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handoutMaster" Target="handoutMasters/handoutMaster1.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dirty="0">
                <a:latin typeface="Arial" panose="020B0604020202020204" pitchFamily="34" charset="0"/>
                <a:ea typeface="微软雅黑" panose="020B0503020204020204" pitchFamily="34" charset="-122"/>
              </a:defRPr>
            </a:lvl1pPr>
          </a:lstStyle>
          <a:p>
            <a:pPr>
              <a:defRPr/>
            </a:pPr>
            <a:endParaRPr lang="zh-CN" altLang="en-US"/>
          </a:p>
        </p:txBody>
      </p:sp>
      <p:sp>
        <p:nvSpPr>
          <p:cNvPr id="3" name="日期占位符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a:defRPr sz="1300" smtClean="0">
                <a:latin typeface="Arial" panose="020B0604020202020204" pitchFamily="34" charset="0"/>
                <a:ea typeface="微软雅黑" panose="020B0503020204020204" pitchFamily="34" charset="-122"/>
              </a:defRPr>
            </a:lvl1pPr>
          </a:lstStyle>
          <a:p>
            <a:pPr>
              <a:defRPr/>
            </a:pPr>
            <a:fld id="{83A91915-E571-4570-80B3-E65B02A79A95}" type="datetimeFigureOut">
              <a:rPr lang="zh-CN" altLang="en-US"/>
            </a:fld>
            <a:endParaRPr lang="zh-CN" altLang="en-US" dirty="0"/>
          </a:p>
        </p:txBody>
      </p:sp>
      <p:sp>
        <p:nvSpPr>
          <p:cNvPr id="4" name="页脚占位符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a:defRPr sz="1300" dirty="0">
                <a:latin typeface="Arial" panose="020B0604020202020204" pitchFamily="34" charset="0"/>
                <a:ea typeface="微软雅黑" panose="020B0503020204020204" pitchFamily="34" charset="-122"/>
              </a:defRPr>
            </a:lvl1pPr>
          </a:lstStyle>
          <a:p>
            <a:pPr>
              <a:defRPr/>
            </a:pPr>
            <a:endParaRPr lang="zh-CN" altLang="en-US"/>
          </a:p>
        </p:txBody>
      </p:sp>
      <p:sp>
        <p:nvSpPr>
          <p:cNvPr id="5" name="灯片编号占位符 4"/>
          <p:cNvSpPr>
            <a:spLocks noGrp="1"/>
          </p:cNvSpPr>
          <p:nvPr>
            <p:ph type="sldNum" sz="quarter" idx="3"/>
          </p:nvPr>
        </p:nvSpPr>
        <p:spPr>
          <a:xfrm>
            <a:off x="4021138" y="9721850"/>
            <a:ext cx="3076575" cy="511175"/>
          </a:xfrm>
          <a:prstGeom prst="rect">
            <a:avLst/>
          </a:prstGeom>
        </p:spPr>
        <p:txBody>
          <a:bodyPr vert="horz" wrap="square" lIns="99048" tIns="49524" rIns="99048" bIns="49524" numCol="1" anchor="b" anchorCtr="0" compatLnSpc="1"/>
          <a:lstStyle>
            <a:lvl1pPr algn="r">
              <a:defRPr sz="1300">
                <a:ea typeface="微软雅黑" panose="020B0503020204020204" pitchFamily="34" charset="-122"/>
              </a:defRPr>
            </a:lvl1pPr>
          </a:lstStyle>
          <a:p>
            <a:fld id="{E0BB458E-555F-42C7-BDA8-CA9357AC47B4}"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76575" cy="511175"/>
          </a:xfrm>
          <a:prstGeom prst="rect">
            <a:avLst/>
          </a:prstGeom>
          <a:noFill/>
          <a:ln w="9525">
            <a:noFill/>
            <a:miter lim="800000"/>
          </a:ln>
          <a:effectLst/>
        </p:spPr>
        <p:txBody>
          <a:bodyPr vert="horz" wrap="square" lIns="99048" tIns="49524" rIns="99048" bIns="49524" numCol="1" anchor="t" anchorCtr="0" compatLnSpc="1"/>
          <a:lstStyle>
            <a:lvl1pPr algn="l">
              <a:defRPr sz="1300" dirty="0">
                <a:solidFill>
                  <a:schemeClr val="tx1"/>
                </a:solidFill>
                <a:latin typeface="Arial" panose="020B0604020202020204" pitchFamily="34" charset="0"/>
                <a:ea typeface="微软雅黑" panose="020B0503020204020204" pitchFamily="34" charset="-122"/>
              </a:defRPr>
            </a:lvl1pPr>
          </a:lstStyle>
          <a:p>
            <a:pPr>
              <a:defRPr/>
            </a:pPr>
            <a:endParaRPr lang="en-US" altLang="zh-CN"/>
          </a:p>
        </p:txBody>
      </p:sp>
      <p:sp>
        <p:nvSpPr>
          <p:cNvPr id="10243" name="Rectangle 3"/>
          <p:cNvSpPr>
            <a:spLocks noGrp="1" noChangeArrowheads="1"/>
          </p:cNvSpPr>
          <p:nvPr>
            <p:ph type="dt" idx="1"/>
          </p:nvPr>
        </p:nvSpPr>
        <p:spPr bwMode="auto">
          <a:xfrm>
            <a:off x="4021138" y="0"/>
            <a:ext cx="3076575" cy="511175"/>
          </a:xfrm>
          <a:prstGeom prst="rect">
            <a:avLst/>
          </a:prstGeom>
          <a:noFill/>
          <a:ln w="9525">
            <a:noFill/>
            <a:miter lim="800000"/>
          </a:ln>
          <a:effectLst/>
        </p:spPr>
        <p:txBody>
          <a:bodyPr vert="horz" wrap="square" lIns="99048" tIns="49524" rIns="99048" bIns="49524" numCol="1" anchor="t" anchorCtr="0" compatLnSpc="1"/>
          <a:lstStyle>
            <a:lvl1pPr algn="r">
              <a:defRPr sz="1300" dirty="0">
                <a:solidFill>
                  <a:schemeClr val="tx1"/>
                </a:solidFill>
                <a:latin typeface="Arial" panose="020B0604020202020204" pitchFamily="34" charset="0"/>
                <a:ea typeface="微软雅黑" panose="020B0503020204020204" pitchFamily="34" charset="-122"/>
              </a:defRPr>
            </a:lvl1pPr>
          </a:lstStyle>
          <a:p>
            <a:pPr>
              <a:defRPr/>
            </a:pPr>
            <a:endParaRPr lang="en-US" altLang="zh-CN"/>
          </a:p>
        </p:txBody>
      </p:sp>
      <p:sp>
        <p:nvSpPr>
          <p:cNvPr id="1638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709613" y="4860925"/>
            <a:ext cx="5680075" cy="4605338"/>
          </a:xfrm>
          <a:prstGeom prst="rect">
            <a:avLst/>
          </a:prstGeom>
          <a:noFill/>
          <a:ln w="9525">
            <a:noFill/>
            <a:miter lim="800000"/>
          </a:ln>
          <a:effectLst/>
        </p:spPr>
        <p:txBody>
          <a:bodyPr vert="horz" wrap="square" lIns="99048" tIns="49524" rIns="99048" bIns="49524" numCol="1" anchor="t" anchorCtr="0" compatLnSpc="1"/>
          <a:lstStyle/>
          <a:p>
            <a:pPr lvl="0"/>
            <a:r>
              <a:rPr lang="zh-CN" altLang="en-US" noProof="0" dirty="0" smtClean="0"/>
              <a:t>单击此处编辑母版文本样式</a:t>
            </a:r>
            <a:endParaRPr lang="zh-CN" altLang="en-US" noProof="0" dirty="0" smtClean="0"/>
          </a:p>
          <a:p>
            <a:pPr lvl="1"/>
            <a:r>
              <a:rPr lang="zh-CN" altLang="en-US" noProof="0" dirty="0" smtClean="0"/>
              <a:t>第二级</a:t>
            </a:r>
            <a:endParaRPr lang="zh-CN" altLang="en-US" noProof="0" dirty="0" smtClean="0"/>
          </a:p>
          <a:p>
            <a:pPr lvl="2"/>
            <a:r>
              <a:rPr lang="zh-CN" altLang="en-US" noProof="0" dirty="0" smtClean="0"/>
              <a:t>第三级</a:t>
            </a:r>
            <a:endParaRPr lang="zh-CN" altLang="en-US" noProof="0" dirty="0" smtClean="0"/>
          </a:p>
          <a:p>
            <a:pPr lvl="3"/>
            <a:r>
              <a:rPr lang="zh-CN" altLang="en-US" noProof="0" dirty="0" smtClean="0"/>
              <a:t>第四级</a:t>
            </a:r>
            <a:endParaRPr lang="zh-CN" altLang="en-US" noProof="0" dirty="0" smtClean="0"/>
          </a:p>
          <a:p>
            <a:pPr lvl="4"/>
            <a:r>
              <a:rPr lang="zh-CN" altLang="en-US" noProof="0" dirty="0" smtClean="0"/>
              <a:t>第五级</a:t>
            </a:r>
            <a:endParaRPr lang="zh-CN" altLang="en-US" noProof="0" dirty="0" smtClean="0"/>
          </a:p>
        </p:txBody>
      </p:sp>
      <p:sp>
        <p:nvSpPr>
          <p:cNvPr id="10246" name="Rectangle 6"/>
          <p:cNvSpPr>
            <a:spLocks noGrp="1" noChangeArrowheads="1"/>
          </p:cNvSpPr>
          <p:nvPr>
            <p:ph type="ftr" sz="quarter" idx="4"/>
          </p:nvPr>
        </p:nvSpPr>
        <p:spPr bwMode="auto">
          <a:xfrm>
            <a:off x="0" y="9721850"/>
            <a:ext cx="3076575" cy="511175"/>
          </a:xfrm>
          <a:prstGeom prst="rect">
            <a:avLst/>
          </a:prstGeom>
          <a:noFill/>
          <a:ln w="9525">
            <a:noFill/>
            <a:miter lim="800000"/>
          </a:ln>
          <a:effectLst/>
        </p:spPr>
        <p:txBody>
          <a:bodyPr vert="horz" wrap="square" lIns="99048" tIns="49524" rIns="99048" bIns="49524" numCol="1" anchor="b" anchorCtr="0" compatLnSpc="1"/>
          <a:lstStyle>
            <a:lvl1pPr algn="l">
              <a:defRPr sz="1300" dirty="0">
                <a:solidFill>
                  <a:schemeClr val="tx1"/>
                </a:solidFill>
                <a:latin typeface="Arial" panose="020B0604020202020204" pitchFamily="34" charset="0"/>
                <a:ea typeface="微软雅黑" panose="020B0503020204020204" pitchFamily="34" charset="-122"/>
              </a:defRPr>
            </a:lvl1pPr>
          </a:lstStyle>
          <a:p>
            <a:pPr>
              <a:defRPr/>
            </a:pPr>
            <a:endParaRPr lang="en-US" altLang="zh-CN"/>
          </a:p>
        </p:txBody>
      </p:sp>
      <p:sp>
        <p:nvSpPr>
          <p:cNvPr id="10247" name="Rectangle 7"/>
          <p:cNvSpPr>
            <a:spLocks noGrp="1" noChangeArrowheads="1"/>
          </p:cNvSpPr>
          <p:nvPr>
            <p:ph type="sldNum" sz="quarter" idx="5"/>
          </p:nvPr>
        </p:nvSpPr>
        <p:spPr bwMode="auto">
          <a:xfrm>
            <a:off x="4021138" y="9721850"/>
            <a:ext cx="3076575" cy="511175"/>
          </a:xfrm>
          <a:prstGeom prst="rect">
            <a:avLst/>
          </a:prstGeom>
          <a:noFill/>
          <a:ln w="9525">
            <a:noFill/>
            <a:miter lim="800000"/>
          </a:ln>
          <a:effectLst/>
        </p:spPr>
        <p:txBody>
          <a:bodyPr vert="horz" wrap="square" lIns="99048" tIns="49524" rIns="99048" bIns="49524" numCol="1" anchor="b" anchorCtr="0" compatLnSpc="1"/>
          <a:lstStyle>
            <a:lvl1pPr algn="r">
              <a:defRPr sz="1300">
                <a:solidFill>
                  <a:schemeClr val="tx1"/>
                </a:solidFill>
                <a:ea typeface="微软雅黑" panose="020B0503020204020204" pitchFamily="34" charset="-122"/>
              </a:defRPr>
            </a:lvl1pPr>
          </a:lstStyle>
          <a:p>
            <a:fld id="{0B48A77E-79FB-4BFF-B1F0-CFD29F30865E}"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微软雅黑" panose="020B0503020204020204" pitchFamily="34"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微软雅黑" panose="020B0503020204020204" pitchFamily="34"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微软雅黑" panose="020B0503020204020204" pitchFamily="34"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微软雅黑" panose="020B0503020204020204" pitchFamily="34"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48A77E-79FB-4BFF-B1F0-CFD29F30865E}" type="slidenum">
              <a:rPr lang="en-US" altLang="zh-CN" smtClean="0"/>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r>
              <a:rPr lang="zh-CN" altLang="en-US" dirty="0" smtClean="0"/>
              <a:t>在现行的操作中，我们需要申请者提供上列的材料。其中黑色为共通材料，一般每个人都必须提供，蓝色的只有在特定条件下才需要提供；法定代表人不一定需要城乡失业人员，</a:t>
            </a:r>
            <a:endParaRPr lang="zh-TW" altLang="en-US" dirty="0"/>
          </a:p>
        </p:txBody>
      </p:sp>
      <p:sp>
        <p:nvSpPr>
          <p:cNvPr id="4" name="投影片編號版面配置區 3"/>
          <p:cNvSpPr>
            <a:spLocks noGrp="1"/>
          </p:cNvSpPr>
          <p:nvPr>
            <p:ph type="sldNum" sz="quarter" idx="10"/>
          </p:nvPr>
        </p:nvSpPr>
        <p:spPr/>
        <p:txBody>
          <a:bodyPr/>
          <a:lstStyle/>
          <a:p>
            <a:fld id="{58EE9FDD-1EF8-48B2-BF5F-73829B9CEEC1}" type="slidenum">
              <a:rPr lang="zh-TW" altLang="en-US" smtClean="0"/>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r>
              <a:rPr lang="zh-CN" altLang="en-US" dirty="0" smtClean="0"/>
              <a:t>根据通人社就</a:t>
            </a:r>
            <a:r>
              <a:rPr lang="en-US" altLang="zh-CN" dirty="0" smtClean="0"/>
              <a:t>[2011]19</a:t>
            </a:r>
            <a:r>
              <a:rPr lang="zh-CN" altLang="en-US" dirty="0" smtClean="0"/>
              <a:t>号；</a:t>
            </a:r>
            <a:r>
              <a:rPr lang="zh-CN" altLang="zh-CN" sz="1200" kern="1200" dirty="0" smtClean="0">
                <a:solidFill>
                  <a:schemeClr val="tx1"/>
                </a:solidFill>
                <a:effectLst/>
                <a:latin typeface="Arial" panose="020B0604020202020204" pitchFamily="34" charset="0"/>
                <a:ea typeface="微软雅黑" panose="020B0503020204020204" pitchFamily="34" charset="-122"/>
                <a:cs typeface="+mn-cs"/>
              </a:rPr>
              <a:t>由第三方提供信用反担保的，办结担保时间为</a:t>
            </a:r>
            <a:r>
              <a:rPr lang="en-US" altLang="zh-CN" sz="1200" kern="1200" dirty="0" smtClean="0">
                <a:solidFill>
                  <a:schemeClr val="tx1"/>
                </a:solidFill>
                <a:effectLst/>
                <a:latin typeface="Arial" panose="020B0604020202020204" pitchFamily="34" charset="0"/>
                <a:ea typeface="微软雅黑" panose="020B0503020204020204" pitchFamily="34" charset="-122"/>
                <a:cs typeface="+mn-cs"/>
              </a:rPr>
              <a:t>3</a:t>
            </a:r>
            <a:r>
              <a:rPr lang="zh-CN" altLang="zh-CN" sz="1200" kern="1200" dirty="0" smtClean="0">
                <a:solidFill>
                  <a:schemeClr val="tx1"/>
                </a:solidFill>
                <a:effectLst/>
                <a:latin typeface="Arial" panose="020B0604020202020204" pitchFamily="34" charset="0"/>
                <a:ea typeface="微软雅黑" panose="020B0503020204020204" pitchFamily="34" charset="-122"/>
                <a:cs typeface="+mn-cs"/>
              </a:rPr>
              <a:t>个工作日，对提供抵押或质押反担保的办结时间为</a:t>
            </a:r>
            <a:r>
              <a:rPr lang="en-US" altLang="zh-CN" sz="1200" kern="1200" dirty="0" smtClean="0">
                <a:solidFill>
                  <a:schemeClr val="tx1"/>
                </a:solidFill>
                <a:effectLst/>
                <a:latin typeface="Arial" panose="020B0604020202020204" pitchFamily="34" charset="0"/>
                <a:ea typeface="微软雅黑" panose="020B0503020204020204" pitchFamily="34" charset="-122"/>
                <a:cs typeface="+mn-cs"/>
              </a:rPr>
              <a:t>6</a:t>
            </a:r>
            <a:r>
              <a:rPr lang="zh-CN" altLang="zh-CN" sz="1200" kern="1200" dirty="0" smtClean="0">
                <a:solidFill>
                  <a:schemeClr val="tx1"/>
                </a:solidFill>
                <a:effectLst/>
                <a:latin typeface="Arial" panose="020B0604020202020204" pitchFamily="34" charset="0"/>
                <a:ea typeface="微软雅黑" panose="020B0503020204020204" pitchFamily="34" charset="-122"/>
                <a:cs typeface="+mn-cs"/>
              </a:rPr>
              <a:t>个工作日（现行政策规定到相关部门办理抵押物登记手续时间需</a:t>
            </a:r>
            <a:r>
              <a:rPr lang="en-US" altLang="zh-CN" sz="1200" kern="1200" dirty="0" smtClean="0">
                <a:solidFill>
                  <a:schemeClr val="tx1"/>
                </a:solidFill>
                <a:effectLst/>
                <a:latin typeface="Arial" panose="020B0604020202020204" pitchFamily="34" charset="0"/>
                <a:ea typeface="微软雅黑" panose="020B0503020204020204" pitchFamily="34" charset="-122"/>
                <a:cs typeface="+mn-cs"/>
              </a:rPr>
              <a:t>5</a:t>
            </a:r>
            <a:r>
              <a:rPr lang="zh-CN" altLang="zh-CN" sz="1200" kern="1200" dirty="0" smtClean="0">
                <a:solidFill>
                  <a:schemeClr val="tx1"/>
                </a:solidFill>
                <a:effectLst/>
                <a:latin typeface="Arial" panose="020B0604020202020204" pitchFamily="34" charset="0"/>
                <a:ea typeface="微软雅黑" panose="020B0503020204020204" pitchFamily="34" charset="-122"/>
                <a:cs typeface="+mn-cs"/>
              </a:rPr>
              <a:t>个工作日）</a:t>
            </a:r>
            <a:endParaRPr lang="zh-TW" altLang="en-US" dirty="0"/>
          </a:p>
        </p:txBody>
      </p:sp>
      <p:sp>
        <p:nvSpPr>
          <p:cNvPr id="4" name="投影片編號版面配置區 3"/>
          <p:cNvSpPr>
            <a:spLocks noGrp="1"/>
          </p:cNvSpPr>
          <p:nvPr>
            <p:ph type="sldNum" sz="quarter" idx="10"/>
          </p:nvPr>
        </p:nvSpPr>
        <p:spPr/>
        <p:txBody>
          <a:bodyPr/>
          <a:lstStyle/>
          <a:p>
            <a:fld id="{BF3D72A9-7867-4FD5-B39A-5F2A9CBD466B}" type="slidenum">
              <a:rPr lang="zh-TW" altLang="en-US" smtClean="0"/>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r>
              <a:rPr lang="zh-CN" altLang="en-US" dirty="0" smtClean="0"/>
              <a:t>在现行的操作中，我们需要申请者提供上列的材料。其中黑色为共通材料，一般每个人都必须提供，蓝色的只有在特定条件下才需要提供；</a:t>
            </a:r>
            <a:endParaRPr lang="zh-TW" altLang="en-US" dirty="0"/>
          </a:p>
        </p:txBody>
      </p:sp>
      <p:sp>
        <p:nvSpPr>
          <p:cNvPr id="4" name="投影片編號版面配置區 3"/>
          <p:cNvSpPr>
            <a:spLocks noGrp="1"/>
          </p:cNvSpPr>
          <p:nvPr>
            <p:ph type="sldNum" sz="quarter" idx="10"/>
          </p:nvPr>
        </p:nvSpPr>
        <p:spPr/>
        <p:txBody>
          <a:bodyPr/>
          <a:lstStyle/>
          <a:p>
            <a:fld id="{58EE9FDD-1EF8-48B2-BF5F-73829B9CEEC1}" type="slidenum">
              <a:rPr lang="zh-TW" altLang="en-US" smtClean="0"/>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r>
              <a:rPr lang="zh-CN" altLang="en-US" dirty="0" smtClean="0"/>
              <a:t>根据通人社就</a:t>
            </a:r>
            <a:r>
              <a:rPr lang="en-US" altLang="zh-CN" dirty="0" smtClean="0"/>
              <a:t>[2011]19</a:t>
            </a:r>
            <a:r>
              <a:rPr lang="zh-CN" altLang="en-US" dirty="0" smtClean="0"/>
              <a:t>号；</a:t>
            </a:r>
            <a:r>
              <a:rPr lang="zh-CN" altLang="zh-CN" sz="1200" kern="1200" dirty="0" smtClean="0">
                <a:solidFill>
                  <a:schemeClr val="tx1"/>
                </a:solidFill>
                <a:effectLst/>
                <a:latin typeface="Arial" panose="020B0604020202020204" pitchFamily="34" charset="0"/>
                <a:ea typeface="微软雅黑" panose="020B0503020204020204" pitchFamily="34" charset="-122"/>
                <a:cs typeface="+mn-cs"/>
              </a:rPr>
              <a:t>由第三方提供信用反担保的，办结担保时间为</a:t>
            </a:r>
            <a:r>
              <a:rPr lang="en-US" altLang="zh-CN" sz="1200" kern="1200" dirty="0" smtClean="0">
                <a:solidFill>
                  <a:schemeClr val="tx1"/>
                </a:solidFill>
                <a:effectLst/>
                <a:latin typeface="Arial" panose="020B0604020202020204" pitchFamily="34" charset="0"/>
                <a:ea typeface="微软雅黑" panose="020B0503020204020204" pitchFamily="34" charset="-122"/>
                <a:cs typeface="+mn-cs"/>
              </a:rPr>
              <a:t>3</a:t>
            </a:r>
            <a:r>
              <a:rPr lang="zh-CN" altLang="zh-CN" sz="1200" kern="1200" dirty="0" smtClean="0">
                <a:solidFill>
                  <a:schemeClr val="tx1"/>
                </a:solidFill>
                <a:effectLst/>
                <a:latin typeface="Arial" panose="020B0604020202020204" pitchFamily="34" charset="0"/>
                <a:ea typeface="微软雅黑" panose="020B0503020204020204" pitchFamily="34" charset="-122"/>
                <a:cs typeface="+mn-cs"/>
              </a:rPr>
              <a:t>个工作日，对提供抵押或质押反担保的办结时间为</a:t>
            </a:r>
            <a:r>
              <a:rPr lang="en-US" altLang="zh-CN" sz="1200" kern="1200" dirty="0" smtClean="0">
                <a:solidFill>
                  <a:schemeClr val="tx1"/>
                </a:solidFill>
                <a:effectLst/>
                <a:latin typeface="Arial" panose="020B0604020202020204" pitchFamily="34" charset="0"/>
                <a:ea typeface="微软雅黑" panose="020B0503020204020204" pitchFamily="34" charset="-122"/>
                <a:cs typeface="+mn-cs"/>
              </a:rPr>
              <a:t>6</a:t>
            </a:r>
            <a:r>
              <a:rPr lang="zh-CN" altLang="zh-CN" sz="1200" kern="1200" dirty="0" smtClean="0">
                <a:solidFill>
                  <a:schemeClr val="tx1"/>
                </a:solidFill>
                <a:effectLst/>
                <a:latin typeface="Arial" panose="020B0604020202020204" pitchFamily="34" charset="0"/>
                <a:ea typeface="微软雅黑" panose="020B0503020204020204" pitchFamily="34" charset="-122"/>
                <a:cs typeface="+mn-cs"/>
              </a:rPr>
              <a:t>个工作日（现行政策规定到相关部门办理抵押物登记手续时间需</a:t>
            </a:r>
            <a:r>
              <a:rPr lang="en-US" altLang="zh-CN" sz="1200" kern="1200" dirty="0" smtClean="0">
                <a:solidFill>
                  <a:schemeClr val="tx1"/>
                </a:solidFill>
                <a:effectLst/>
                <a:latin typeface="Arial" panose="020B0604020202020204" pitchFamily="34" charset="0"/>
                <a:ea typeface="微软雅黑" panose="020B0503020204020204" pitchFamily="34" charset="-122"/>
                <a:cs typeface="+mn-cs"/>
              </a:rPr>
              <a:t>5</a:t>
            </a:r>
            <a:r>
              <a:rPr lang="zh-CN" altLang="zh-CN" sz="1200" kern="1200" dirty="0" smtClean="0">
                <a:solidFill>
                  <a:schemeClr val="tx1"/>
                </a:solidFill>
                <a:effectLst/>
                <a:latin typeface="Arial" panose="020B0604020202020204" pitchFamily="34" charset="0"/>
                <a:ea typeface="微软雅黑" panose="020B0503020204020204" pitchFamily="34" charset="-122"/>
                <a:cs typeface="+mn-cs"/>
              </a:rPr>
              <a:t>个工作日）</a:t>
            </a:r>
            <a:endParaRPr lang="zh-TW" altLang="en-US" dirty="0"/>
          </a:p>
        </p:txBody>
      </p:sp>
      <p:sp>
        <p:nvSpPr>
          <p:cNvPr id="4" name="投影片編號版面配置區 3"/>
          <p:cNvSpPr>
            <a:spLocks noGrp="1"/>
          </p:cNvSpPr>
          <p:nvPr>
            <p:ph type="sldNum" sz="quarter" idx="10"/>
          </p:nvPr>
        </p:nvSpPr>
        <p:spPr/>
        <p:txBody>
          <a:bodyPr/>
          <a:lstStyle/>
          <a:p>
            <a:fld id="{BF3D72A9-7867-4FD5-B39A-5F2A9CBD466B}" type="slidenum">
              <a:rPr lang="zh-TW" altLang="en-US" smtClean="0"/>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A77E-79FB-4BFF-B1F0-CFD29F30865E}" type="slidenum">
              <a:rPr lang="en-US" altLang="zh-CN" smtClean="0"/>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展开讲解非微利项目；除了双非的</a:t>
            </a:r>
            <a:r>
              <a:rPr lang="en-US" altLang="zh-CN" dirty="0" smtClean="0"/>
              <a:t>100%</a:t>
            </a:r>
            <a:r>
              <a:rPr lang="zh-CN" altLang="en-US" dirty="0" smtClean="0"/>
              <a:t>其他都是</a:t>
            </a:r>
            <a:r>
              <a:rPr lang="en-US" altLang="zh-CN" dirty="0" smtClean="0"/>
              <a:t>50%</a:t>
            </a:r>
            <a:endParaRPr lang="zh-CN" altLang="en-US" dirty="0"/>
          </a:p>
        </p:txBody>
      </p:sp>
      <p:sp>
        <p:nvSpPr>
          <p:cNvPr id="4" name="灯片编号占位符 3"/>
          <p:cNvSpPr>
            <a:spLocks noGrp="1"/>
          </p:cNvSpPr>
          <p:nvPr>
            <p:ph type="sldNum" sz="quarter" idx="10"/>
          </p:nvPr>
        </p:nvSpPr>
        <p:spPr/>
        <p:txBody>
          <a:bodyPr/>
          <a:lstStyle/>
          <a:p>
            <a:fld id="{0B48A77E-79FB-4BFF-B1F0-CFD29F30865E}" type="slidenum">
              <a:rPr lang="en-US" altLang="zh-CN" smtClean="0"/>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r>
              <a:rPr lang="zh-CN" altLang="en-US" dirty="0" smtClean="0"/>
              <a:t>在现行的操作中，我们需要申请者提供上列的材料。其中黑色为共通材料，一般每个人都必须提供，蓝色的只有在特定条件下才需要提供；</a:t>
            </a:r>
            <a:endParaRPr lang="zh-TW" altLang="en-US" dirty="0"/>
          </a:p>
        </p:txBody>
      </p:sp>
      <p:sp>
        <p:nvSpPr>
          <p:cNvPr id="4" name="投影片編號版面配置區 3"/>
          <p:cNvSpPr>
            <a:spLocks noGrp="1"/>
          </p:cNvSpPr>
          <p:nvPr>
            <p:ph type="sldNum" sz="quarter" idx="10"/>
          </p:nvPr>
        </p:nvSpPr>
        <p:spPr/>
        <p:txBody>
          <a:bodyPr/>
          <a:lstStyle/>
          <a:p>
            <a:fld id="{58EE9FDD-1EF8-48B2-BF5F-73829B9CEEC1}" type="slidenum">
              <a:rPr lang="zh-TW" altLang="en-US" smtClean="0"/>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r>
              <a:rPr lang="zh-CN" altLang="en-US" dirty="0" smtClean="0"/>
              <a:t>根据通人社就</a:t>
            </a:r>
            <a:r>
              <a:rPr lang="en-US" altLang="zh-CN" dirty="0" smtClean="0"/>
              <a:t>[2011]19</a:t>
            </a:r>
            <a:r>
              <a:rPr lang="zh-CN" altLang="en-US" dirty="0" smtClean="0"/>
              <a:t>号；</a:t>
            </a:r>
            <a:r>
              <a:rPr lang="zh-CN" altLang="zh-CN" sz="1200" kern="1200" dirty="0" smtClean="0">
                <a:solidFill>
                  <a:schemeClr val="tx1"/>
                </a:solidFill>
                <a:effectLst/>
                <a:latin typeface="Arial" panose="020B0604020202020204" pitchFamily="34" charset="0"/>
                <a:ea typeface="微软雅黑" panose="020B0503020204020204" pitchFamily="34" charset="-122"/>
                <a:cs typeface="+mn-cs"/>
              </a:rPr>
              <a:t>由第三方提供信用反担保的，办结担保时间为</a:t>
            </a:r>
            <a:r>
              <a:rPr lang="en-US" altLang="zh-CN" sz="1200" kern="1200" dirty="0" smtClean="0">
                <a:solidFill>
                  <a:schemeClr val="tx1"/>
                </a:solidFill>
                <a:effectLst/>
                <a:latin typeface="Arial" panose="020B0604020202020204" pitchFamily="34" charset="0"/>
                <a:ea typeface="微软雅黑" panose="020B0503020204020204" pitchFamily="34" charset="-122"/>
                <a:cs typeface="+mn-cs"/>
              </a:rPr>
              <a:t>3</a:t>
            </a:r>
            <a:r>
              <a:rPr lang="zh-CN" altLang="zh-CN" sz="1200" kern="1200" dirty="0" smtClean="0">
                <a:solidFill>
                  <a:schemeClr val="tx1"/>
                </a:solidFill>
                <a:effectLst/>
                <a:latin typeface="Arial" panose="020B0604020202020204" pitchFamily="34" charset="0"/>
                <a:ea typeface="微软雅黑" panose="020B0503020204020204" pitchFamily="34" charset="-122"/>
                <a:cs typeface="+mn-cs"/>
              </a:rPr>
              <a:t>个工作日，对提供抵押或质押反担保的办结时间为</a:t>
            </a:r>
            <a:r>
              <a:rPr lang="en-US" altLang="zh-CN" sz="1200" kern="1200" dirty="0" smtClean="0">
                <a:solidFill>
                  <a:schemeClr val="tx1"/>
                </a:solidFill>
                <a:effectLst/>
                <a:latin typeface="Arial" panose="020B0604020202020204" pitchFamily="34" charset="0"/>
                <a:ea typeface="微软雅黑" panose="020B0503020204020204" pitchFamily="34" charset="-122"/>
                <a:cs typeface="+mn-cs"/>
              </a:rPr>
              <a:t>6</a:t>
            </a:r>
            <a:r>
              <a:rPr lang="zh-CN" altLang="zh-CN" sz="1200" kern="1200" dirty="0" smtClean="0">
                <a:solidFill>
                  <a:schemeClr val="tx1"/>
                </a:solidFill>
                <a:effectLst/>
                <a:latin typeface="Arial" panose="020B0604020202020204" pitchFamily="34" charset="0"/>
                <a:ea typeface="微软雅黑" panose="020B0503020204020204" pitchFamily="34" charset="-122"/>
                <a:cs typeface="+mn-cs"/>
              </a:rPr>
              <a:t>个工作日（现行政策规定到相关部门办理抵押物登记手续时间需</a:t>
            </a:r>
            <a:r>
              <a:rPr lang="en-US" altLang="zh-CN" sz="1200" kern="1200" dirty="0" smtClean="0">
                <a:solidFill>
                  <a:schemeClr val="tx1"/>
                </a:solidFill>
                <a:effectLst/>
                <a:latin typeface="Arial" panose="020B0604020202020204" pitchFamily="34" charset="0"/>
                <a:ea typeface="微软雅黑" panose="020B0503020204020204" pitchFamily="34" charset="-122"/>
                <a:cs typeface="+mn-cs"/>
              </a:rPr>
              <a:t>5</a:t>
            </a:r>
            <a:r>
              <a:rPr lang="zh-CN" altLang="zh-CN" sz="1200" kern="1200" dirty="0" smtClean="0">
                <a:solidFill>
                  <a:schemeClr val="tx1"/>
                </a:solidFill>
                <a:effectLst/>
                <a:latin typeface="Arial" panose="020B0604020202020204" pitchFamily="34" charset="0"/>
                <a:ea typeface="微软雅黑" panose="020B0503020204020204" pitchFamily="34" charset="-122"/>
                <a:cs typeface="+mn-cs"/>
              </a:rPr>
              <a:t>个工作日）</a:t>
            </a:r>
            <a:endParaRPr lang="zh-TW" altLang="en-US" dirty="0"/>
          </a:p>
        </p:txBody>
      </p:sp>
      <p:sp>
        <p:nvSpPr>
          <p:cNvPr id="4" name="投影片編號版面配置區 3"/>
          <p:cNvSpPr>
            <a:spLocks noGrp="1"/>
          </p:cNvSpPr>
          <p:nvPr>
            <p:ph type="sldNum" sz="quarter" idx="10"/>
          </p:nvPr>
        </p:nvSpPr>
        <p:spPr/>
        <p:txBody>
          <a:bodyPr/>
          <a:lstStyle/>
          <a:p>
            <a:fld id="{BF3D72A9-7867-4FD5-B39A-5F2A9CBD466B}" type="slidenum">
              <a:rPr lang="zh-TW" altLang="en-US" smtClean="0"/>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A77E-79FB-4BFF-B1F0-CFD29F30865E}" type="slidenum">
              <a:rPr lang="en-US" altLang="zh-CN" smtClean="0"/>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r>
              <a:rPr lang="zh-CN" altLang="en-US" dirty="0" smtClean="0"/>
              <a:t>在现行的操作中，我们需要申请者提供上列的材料。其中黑色为共通材料，一般每个人都必须提供，蓝色的只有在特定条件下才需要提供；</a:t>
            </a:r>
            <a:endParaRPr lang="zh-TW" altLang="en-US" dirty="0"/>
          </a:p>
        </p:txBody>
      </p:sp>
      <p:sp>
        <p:nvSpPr>
          <p:cNvPr id="4" name="投影片編號版面配置區 3"/>
          <p:cNvSpPr>
            <a:spLocks noGrp="1"/>
          </p:cNvSpPr>
          <p:nvPr>
            <p:ph type="sldNum" sz="quarter" idx="10"/>
          </p:nvPr>
        </p:nvSpPr>
        <p:spPr/>
        <p:txBody>
          <a:bodyPr/>
          <a:lstStyle/>
          <a:p>
            <a:fld id="{58EE9FDD-1EF8-48B2-BF5F-73829B9CEEC1}" type="slidenum">
              <a:rPr lang="zh-TW" altLang="en-US" smtClean="0"/>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A77E-79FB-4BFF-B1F0-CFD29F30865E}" type="slidenum">
              <a:rPr lang="en-US" altLang="zh-CN" smtClean="0"/>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r>
              <a:rPr lang="zh-CN" altLang="en-US" dirty="0" smtClean="0"/>
              <a:t>根据通人社就</a:t>
            </a:r>
            <a:r>
              <a:rPr lang="en-US" altLang="zh-CN" dirty="0" smtClean="0"/>
              <a:t>[2011]19</a:t>
            </a:r>
            <a:r>
              <a:rPr lang="zh-CN" altLang="en-US" dirty="0" smtClean="0"/>
              <a:t>号；</a:t>
            </a:r>
            <a:r>
              <a:rPr lang="zh-CN" altLang="zh-CN" sz="1200" kern="1200" dirty="0" smtClean="0">
                <a:solidFill>
                  <a:schemeClr val="tx1"/>
                </a:solidFill>
                <a:effectLst/>
                <a:latin typeface="Arial" panose="020B0604020202020204" pitchFamily="34" charset="0"/>
                <a:ea typeface="微软雅黑" panose="020B0503020204020204" pitchFamily="34" charset="-122"/>
                <a:cs typeface="+mn-cs"/>
              </a:rPr>
              <a:t>由第三方提供信用反担保的，办结担保时间为</a:t>
            </a:r>
            <a:r>
              <a:rPr lang="en-US" altLang="zh-CN" sz="1200" kern="1200" dirty="0" smtClean="0">
                <a:solidFill>
                  <a:schemeClr val="tx1"/>
                </a:solidFill>
                <a:effectLst/>
                <a:latin typeface="Arial" panose="020B0604020202020204" pitchFamily="34" charset="0"/>
                <a:ea typeface="微软雅黑" panose="020B0503020204020204" pitchFamily="34" charset="-122"/>
                <a:cs typeface="+mn-cs"/>
              </a:rPr>
              <a:t>3</a:t>
            </a:r>
            <a:r>
              <a:rPr lang="zh-CN" altLang="zh-CN" sz="1200" kern="1200" dirty="0" smtClean="0">
                <a:solidFill>
                  <a:schemeClr val="tx1"/>
                </a:solidFill>
                <a:effectLst/>
                <a:latin typeface="Arial" panose="020B0604020202020204" pitchFamily="34" charset="0"/>
                <a:ea typeface="微软雅黑" panose="020B0503020204020204" pitchFamily="34" charset="-122"/>
                <a:cs typeface="+mn-cs"/>
              </a:rPr>
              <a:t>个工作日，对提供抵押或质押反担保的办结时间为</a:t>
            </a:r>
            <a:r>
              <a:rPr lang="en-US" altLang="zh-CN" sz="1200" kern="1200" dirty="0" smtClean="0">
                <a:solidFill>
                  <a:schemeClr val="tx1"/>
                </a:solidFill>
                <a:effectLst/>
                <a:latin typeface="Arial" panose="020B0604020202020204" pitchFamily="34" charset="0"/>
                <a:ea typeface="微软雅黑" panose="020B0503020204020204" pitchFamily="34" charset="-122"/>
                <a:cs typeface="+mn-cs"/>
              </a:rPr>
              <a:t>6</a:t>
            </a:r>
            <a:r>
              <a:rPr lang="zh-CN" altLang="zh-CN" sz="1200" kern="1200" dirty="0" smtClean="0">
                <a:solidFill>
                  <a:schemeClr val="tx1"/>
                </a:solidFill>
                <a:effectLst/>
                <a:latin typeface="Arial" panose="020B0604020202020204" pitchFamily="34" charset="0"/>
                <a:ea typeface="微软雅黑" panose="020B0503020204020204" pitchFamily="34" charset="-122"/>
                <a:cs typeface="+mn-cs"/>
              </a:rPr>
              <a:t>个工作日（现行政策规定到相关部门办理抵押物登记手续时间需</a:t>
            </a:r>
            <a:r>
              <a:rPr lang="en-US" altLang="zh-CN" sz="1200" kern="1200" dirty="0" smtClean="0">
                <a:solidFill>
                  <a:schemeClr val="tx1"/>
                </a:solidFill>
                <a:effectLst/>
                <a:latin typeface="Arial" panose="020B0604020202020204" pitchFamily="34" charset="0"/>
                <a:ea typeface="微软雅黑" panose="020B0503020204020204" pitchFamily="34" charset="-122"/>
                <a:cs typeface="+mn-cs"/>
              </a:rPr>
              <a:t>5</a:t>
            </a:r>
            <a:r>
              <a:rPr lang="zh-CN" altLang="zh-CN" sz="1200" kern="1200" dirty="0" smtClean="0">
                <a:solidFill>
                  <a:schemeClr val="tx1"/>
                </a:solidFill>
                <a:effectLst/>
                <a:latin typeface="Arial" panose="020B0604020202020204" pitchFamily="34" charset="0"/>
                <a:ea typeface="微软雅黑" panose="020B0503020204020204" pitchFamily="34" charset="-122"/>
                <a:cs typeface="+mn-cs"/>
              </a:rPr>
              <a:t>个工作日）</a:t>
            </a:r>
            <a:endParaRPr lang="zh-TW" altLang="en-US" dirty="0"/>
          </a:p>
        </p:txBody>
      </p:sp>
      <p:sp>
        <p:nvSpPr>
          <p:cNvPr id="4" name="投影片編號版面配置區 3"/>
          <p:cNvSpPr>
            <a:spLocks noGrp="1"/>
          </p:cNvSpPr>
          <p:nvPr>
            <p:ph type="sldNum" sz="quarter" idx="10"/>
          </p:nvPr>
        </p:nvSpPr>
        <p:spPr/>
        <p:txBody>
          <a:bodyPr/>
          <a:lstStyle/>
          <a:p>
            <a:fld id="{BF3D72A9-7867-4FD5-B39A-5F2A9CBD466B}" type="slidenum">
              <a:rPr lang="zh-TW" altLang="en-US" smtClean="0"/>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r>
              <a:rPr lang="en-US" altLang="zh-TW" dirty="0" smtClean="0"/>
              <a:t>12</a:t>
            </a:r>
            <a:r>
              <a:rPr lang="zh-CN" altLang="en-US" dirty="0" smtClean="0"/>
              <a:t>万，注册资金</a:t>
            </a:r>
            <a:endParaRPr lang="zh-TW" altLang="en-US" dirty="0"/>
          </a:p>
        </p:txBody>
      </p:sp>
      <p:sp>
        <p:nvSpPr>
          <p:cNvPr id="4" name="投影片編號版面配置區 3"/>
          <p:cNvSpPr>
            <a:spLocks noGrp="1"/>
          </p:cNvSpPr>
          <p:nvPr>
            <p:ph type="sldNum" sz="quarter" idx="10"/>
          </p:nvPr>
        </p:nvSpPr>
        <p:spPr/>
        <p:txBody>
          <a:bodyPr/>
          <a:lstStyle/>
          <a:p>
            <a:fld id="{BF3D72A9-7867-4FD5-B39A-5F2A9CBD466B}" type="slidenum">
              <a:rPr lang="zh-TW" altLang="en-US" smtClean="0"/>
            </a:fld>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A77E-79FB-4BFF-B1F0-CFD29F30865E}" type="slidenum">
              <a:rPr lang="en-US" altLang="zh-CN" smtClean="0"/>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r>
              <a:rPr lang="zh-CN" altLang="en-US" dirty="0" smtClean="0"/>
              <a:t>在现行的操作中，我们需要申请者提供上列的材料。其中黑色为共通材料，一般每个人都必须提供，蓝色的只有在特定条件下才需要提供；</a:t>
            </a:r>
            <a:endParaRPr lang="zh-TW" altLang="en-US" dirty="0"/>
          </a:p>
        </p:txBody>
      </p:sp>
      <p:sp>
        <p:nvSpPr>
          <p:cNvPr id="4" name="投影片編號版面配置區 3"/>
          <p:cNvSpPr>
            <a:spLocks noGrp="1"/>
          </p:cNvSpPr>
          <p:nvPr>
            <p:ph type="sldNum" sz="quarter" idx="10"/>
          </p:nvPr>
        </p:nvSpPr>
        <p:spPr/>
        <p:txBody>
          <a:bodyPr/>
          <a:lstStyle/>
          <a:p>
            <a:fld id="{58EE9FDD-1EF8-48B2-BF5F-73829B9CEEC1}" type="slidenum">
              <a:rPr lang="zh-TW" altLang="en-US" smtClean="0"/>
            </a:fld>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r>
              <a:rPr lang="zh-CN" altLang="en-US" dirty="0" smtClean="0"/>
              <a:t>根据通人社就</a:t>
            </a:r>
            <a:r>
              <a:rPr lang="en-US" altLang="zh-CN" dirty="0" smtClean="0"/>
              <a:t>[2011]19</a:t>
            </a:r>
            <a:r>
              <a:rPr lang="zh-CN" altLang="en-US" dirty="0" smtClean="0"/>
              <a:t>号；</a:t>
            </a:r>
            <a:r>
              <a:rPr lang="zh-CN" altLang="zh-CN" sz="1200" kern="1200" dirty="0" smtClean="0">
                <a:solidFill>
                  <a:schemeClr val="tx1"/>
                </a:solidFill>
                <a:effectLst/>
                <a:latin typeface="Arial" panose="020B0604020202020204" pitchFamily="34" charset="0"/>
                <a:ea typeface="微软雅黑" panose="020B0503020204020204" pitchFamily="34" charset="-122"/>
                <a:cs typeface="+mn-cs"/>
              </a:rPr>
              <a:t>由第三方提供信用反担保的，办结担保时间为</a:t>
            </a:r>
            <a:r>
              <a:rPr lang="en-US" altLang="zh-CN" sz="1200" kern="1200" dirty="0" smtClean="0">
                <a:solidFill>
                  <a:schemeClr val="tx1"/>
                </a:solidFill>
                <a:effectLst/>
                <a:latin typeface="Arial" panose="020B0604020202020204" pitchFamily="34" charset="0"/>
                <a:ea typeface="微软雅黑" panose="020B0503020204020204" pitchFamily="34" charset="-122"/>
                <a:cs typeface="+mn-cs"/>
              </a:rPr>
              <a:t>3</a:t>
            </a:r>
            <a:r>
              <a:rPr lang="zh-CN" altLang="zh-CN" sz="1200" kern="1200" dirty="0" smtClean="0">
                <a:solidFill>
                  <a:schemeClr val="tx1"/>
                </a:solidFill>
                <a:effectLst/>
                <a:latin typeface="Arial" panose="020B0604020202020204" pitchFamily="34" charset="0"/>
                <a:ea typeface="微软雅黑" panose="020B0503020204020204" pitchFamily="34" charset="-122"/>
                <a:cs typeface="+mn-cs"/>
              </a:rPr>
              <a:t>个工作日，对提供抵押或质押反担保的办结时间为</a:t>
            </a:r>
            <a:r>
              <a:rPr lang="en-US" altLang="zh-CN" sz="1200" kern="1200" dirty="0" smtClean="0">
                <a:solidFill>
                  <a:schemeClr val="tx1"/>
                </a:solidFill>
                <a:effectLst/>
                <a:latin typeface="Arial" panose="020B0604020202020204" pitchFamily="34" charset="0"/>
                <a:ea typeface="微软雅黑" panose="020B0503020204020204" pitchFamily="34" charset="-122"/>
                <a:cs typeface="+mn-cs"/>
              </a:rPr>
              <a:t>6</a:t>
            </a:r>
            <a:r>
              <a:rPr lang="zh-CN" altLang="zh-CN" sz="1200" kern="1200" dirty="0" smtClean="0">
                <a:solidFill>
                  <a:schemeClr val="tx1"/>
                </a:solidFill>
                <a:effectLst/>
                <a:latin typeface="Arial" panose="020B0604020202020204" pitchFamily="34" charset="0"/>
                <a:ea typeface="微软雅黑" panose="020B0503020204020204" pitchFamily="34" charset="-122"/>
                <a:cs typeface="+mn-cs"/>
              </a:rPr>
              <a:t>个工作日（现行政策规定到相关部门办理抵押物登记手续时间需</a:t>
            </a:r>
            <a:r>
              <a:rPr lang="en-US" altLang="zh-CN" sz="1200" kern="1200" dirty="0" smtClean="0">
                <a:solidFill>
                  <a:schemeClr val="tx1"/>
                </a:solidFill>
                <a:effectLst/>
                <a:latin typeface="Arial" panose="020B0604020202020204" pitchFamily="34" charset="0"/>
                <a:ea typeface="微软雅黑" panose="020B0503020204020204" pitchFamily="34" charset="-122"/>
                <a:cs typeface="+mn-cs"/>
              </a:rPr>
              <a:t>5</a:t>
            </a:r>
            <a:r>
              <a:rPr lang="zh-CN" altLang="zh-CN" sz="1200" kern="1200" dirty="0" smtClean="0">
                <a:solidFill>
                  <a:schemeClr val="tx1"/>
                </a:solidFill>
                <a:effectLst/>
                <a:latin typeface="Arial" panose="020B0604020202020204" pitchFamily="34" charset="0"/>
                <a:ea typeface="微软雅黑" panose="020B0503020204020204" pitchFamily="34" charset="-122"/>
                <a:cs typeface="+mn-cs"/>
              </a:rPr>
              <a:t>个工作日）</a:t>
            </a:r>
            <a:endParaRPr lang="zh-TW" altLang="en-US" dirty="0"/>
          </a:p>
        </p:txBody>
      </p:sp>
      <p:sp>
        <p:nvSpPr>
          <p:cNvPr id="4" name="投影片編號版面配置區 3"/>
          <p:cNvSpPr>
            <a:spLocks noGrp="1"/>
          </p:cNvSpPr>
          <p:nvPr>
            <p:ph type="sldNum" sz="quarter" idx="10"/>
          </p:nvPr>
        </p:nvSpPr>
        <p:spPr/>
        <p:txBody>
          <a:bodyPr/>
          <a:lstStyle/>
          <a:p>
            <a:fld id="{BF3D72A9-7867-4FD5-B39A-5F2A9CBD466B}" type="slidenum">
              <a:rPr lang="zh-TW" altLang="en-US" smtClean="0"/>
            </a:fld>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r>
              <a:rPr lang="en-US" altLang="zh-TW" dirty="0" smtClean="0"/>
              <a:t>12</a:t>
            </a:r>
            <a:r>
              <a:rPr lang="zh-CN" altLang="en-US" dirty="0" smtClean="0"/>
              <a:t>万，注册资金</a:t>
            </a:r>
            <a:endParaRPr lang="zh-TW" altLang="en-US" dirty="0"/>
          </a:p>
        </p:txBody>
      </p:sp>
      <p:sp>
        <p:nvSpPr>
          <p:cNvPr id="4" name="投影片編號版面配置區 3"/>
          <p:cNvSpPr>
            <a:spLocks noGrp="1"/>
          </p:cNvSpPr>
          <p:nvPr>
            <p:ph type="sldNum" sz="quarter" idx="10"/>
          </p:nvPr>
        </p:nvSpPr>
        <p:spPr/>
        <p:txBody>
          <a:bodyPr/>
          <a:lstStyle/>
          <a:p>
            <a:fld id="{BF3D72A9-7867-4FD5-B39A-5F2A9CBD466B}" type="slidenum">
              <a:rPr lang="zh-TW" altLang="en-US" smtClean="0"/>
            </a:fld>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A77E-79FB-4BFF-B1F0-CFD29F30865E}" type="slidenum">
              <a:rPr lang="en-US" altLang="zh-CN" smtClean="0"/>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r>
              <a:rPr lang="zh-CN" altLang="en-US" dirty="0" smtClean="0"/>
              <a:t>在现行的操作中，我们需要申请者提供上列的材料。其中黑色为共通材料，一般每个人都必须提供，蓝色的只有在特定条件下才需要提供；</a:t>
            </a:r>
            <a:endParaRPr lang="zh-TW" altLang="en-US" dirty="0"/>
          </a:p>
        </p:txBody>
      </p:sp>
      <p:sp>
        <p:nvSpPr>
          <p:cNvPr id="4" name="投影片編號版面配置區 3"/>
          <p:cNvSpPr>
            <a:spLocks noGrp="1"/>
          </p:cNvSpPr>
          <p:nvPr>
            <p:ph type="sldNum" sz="quarter" idx="10"/>
          </p:nvPr>
        </p:nvSpPr>
        <p:spPr/>
        <p:txBody>
          <a:bodyPr/>
          <a:lstStyle/>
          <a:p>
            <a:fld id="{58EE9FDD-1EF8-48B2-BF5F-73829B9CEEC1}" type="slidenum">
              <a:rPr lang="zh-TW" altLang="en-US" smtClean="0"/>
            </a:fld>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r>
              <a:rPr lang="zh-CN" altLang="en-US" dirty="0" smtClean="0"/>
              <a:t>根据通人社就</a:t>
            </a:r>
            <a:r>
              <a:rPr lang="en-US" altLang="zh-CN" dirty="0" smtClean="0"/>
              <a:t>[2011]19</a:t>
            </a:r>
            <a:r>
              <a:rPr lang="zh-CN" altLang="en-US" dirty="0" smtClean="0"/>
              <a:t>号；</a:t>
            </a:r>
            <a:r>
              <a:rPr lang="zh-CN" altLang="zh-CN" sz="1200" kern="1200" dirty="0" smtClean="0">
                <a:solidFill>
                  <a:schemeClr val="tx1"/>
                </a:solidFill>
                <a:effectLst/>
                <a:latin typeface="Arial" panose="020B0604020202020204" pitchFamily="34" charset="0"/>
                <a:ea typeface="微软雅黑" panose="020B0503020204020204" pitchFamily="34" charset="-122"/>
                <a:cs typeface="+mn-cs"/>
              </a:rPr>
              <a:t>由第三方提供信用反担保的，办结担保时间为</a:t>
            </a:r>
            <a:r>
              <a:rPr lang="en-US" altLang="zh-CN" sz="1200" kern="1200" dirty="0" smtClean="0">
                <a:solidFill>
                  <a:schemeClr val="tx1"/>
                </a:solidFill>
                <a:effectLst/>
                <a:latin typeface="Arial" panose="020B0604020202020204" pitchFamily="34" charset="0"/>
                <a:ea typeface="微软雅黑" panose="020B0503020204020204" pitchFamily="34" charset="-122"/>
                <a:cs typeface="+mn-cs"/>
              </a:rPr>
              <a:t>3</a:t>
            </a:r>
            <a:r>
              <a:rPr lang="zh-CN" altLang="zh-CN" sz="1200" kern="1200" dirty="0" smtClean="0">
                <a:solidFill>
                  <a:schemeClr val="tx1"/>
                </a:solidFill>
                <a:effectLst/>
                <a:latin typeface="Arial" panose="020B0604020202020204" pitchFamily="34" charset="0"/>
                <a:ea typeface="微软雅黑" panose="020B0503020204020204" pitchFamily="34" charset="-122"/>
                <a:cs typeface="+mn-cs"/>
              </a:rPr>
              <a:t>个工作日，对提供抵押或质押反担保的办结时间为</a:t>
            </a:r>
            <a:r>
              <a:rPr lang="en-US" altLang="zh-CN" sz="1200" kern="1200" dirty="0" smtClean="0">
                <a:solidFill>
                  <a:schemeClr val="tx1"/>
                </a:solidFill>
                <a:effectLst/>
                <a:latin typeface="Arial" panose="020B0604020202020204" pitchFamily="34" charset="0"/>
                <a:ea typeface="微软雅黑" panose="020B0503020204020204" pitchFamily="34" charset="-122"/>
                <a:cs typeface="+mn-cs"/>
              </a:rPr>
              <a:t>6</a:t>
            </a:r>
            <a:r>
              <a:rPr lang="zh-CN" altLang="zh-CN" sz="1200" kern="1200" dirty="0" smtClean="0">
                <a:solidFill>
                  <a:schemeClr val="tx1"/>
                </a:solidFill>
                <a:effectLst/>
                <a:latin typeface="Arial" panose="020B0604020202020204" pitchFamily="34" charset="0"/>
                <a:ea typeface="微软雅黑" panose="020B0503020204020204" pitchFamily="34" charset="-122"/>
                <a:cs typeface="+mn-cs"/>
              </a:rPr>
              <a:t>个工作日（现行政策规定到相关部门办理抵押物登记手续时间需</a:t>
            </a:r>
            <a:r>
              <a:rPr lang="en-US" altLang="zh-CN" sz="1200" kern="1200" dirty="0" smtClean="0">
                <a:solidFill>
                  <a:schemeClr val="tx1"/>
                </a:solidFill>
                <a:effectLst/>
                <a:latin typeface="Arial" panose="020B0604020202020204" pitchFamily="34" charset="0"/>
                <a:ea typeface="微软雅黑" panose="020B0503020204020204" pitchFamily="34" charset="-122"/>
                <a:cs typeface="+mn-cs"/>
              </a:rPr>
              <a:t>5</a:t>
            </a:r>
            <a:r>
              <a:rPr lang="zh-CN" altLang="zh-CN" sz="1200" kern="1200" dirty="0" smtClean="0">
                <a:solidFill>
                  <a:schemeClr val="tx1"/>
                </a:solidFill>
                <a:effectLst/>
                <a:latin typeface="Arial" panose="020B0604020202020204" pitchFamily="34" charset="0"/>
                <a:ea typeface="微软雅黑" panose="020B0503020204020204" pitchFamily="34" charset="-122"/>
                <a:cs typeface="+mn-cs"/>
              </a:rPr>
              <a:t>个工作日）</a:t>
            </a:r>
            <a:endParaRPr lang="zh-TW" altLang="en-US" dirty="0"/>
          </a:p>
        </p:txBody>
      </p:sp>
      <p:sp>
        <p:nvSpPr>
          <p:cNvPr id="4" name="投影片編號版面配置區 3"/>
          <p:cNvSpPr>
            <a:spLocks noGrp="1"/>
          </p:cNvSpPr>
          <p:nvPr>
            <p:ph type="sldNum" sz="quarter" idx="10"/>
          </p:nvPr>
        </p:nvSpPr>
        <p:spPr/>
        <p:txBody>
          <a:bodyPr/>
          <a:lstStyle/>
          <a:p>
            <a:fld id="{BF3D72A9-7867-4FD5-B39A-5F2A9CBD466B}" type="slidenum">
              <a:rPr lang="zh-TW" altLang="en-US" smtClean="0"/>
            </a:fld>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7075" y="511175"/>
            <a:ext cx="3405188" cy="2552700"/>
          </a:xfrm>
        </p:spPr>
      </p:sp>
      <p:sp>
        <p:nvSpPr>
          <p:cNvPr id="3" name="备注占位符 2"/>
          <p:cNvSpPr>
            <a:spLocks noGrp="1"/>
          </p:cNvSpPr>
          <p:nvPr>
            <p:ph type="body" idx="1"/>
          </p:nvPr>
        </p:nvSpPr>
        <p:spPr/>
        <p:txBody>
          <a:bodyPr>
            <a:normAutofit/>
          </a:bodyPr>
          <a:lstStyle/>
          <a:p>
            <a:r>
              <a:rPr lang="zh-CN" altLang="en-US" dirty="0" smtClean="0"/>
              <a:t>到此结束，谢谢大家。</a:t>
            </a:r>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A77E-79FB-4BFF-B1F0-CFD29F30865E}" type="slidenum">
              <a:rPr lang="en-US" altLang="zh-CN"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400">
                <a:solidFill>
                  <a:schemeClr val="tx2"/>
                </a:solidFill>
                <a:latin typeface="Arial" panose="020B0604020202020204" pitchFamily="34" charset="0"/>
                <a:ea typeface="宋体" panose="02010600030101010101" pitchFamily="2" charset="-122"/>
              </a:defRPr>
            </a:lvl1pPr>
            <a:lvl2pPr marL="742950" indent="-285750" algn="r" eaLnBrk="0" hangingPunct="0">
              <a:defRPr sz="2400">
                <a:solidFill>
                  <a:schemeClr val="tx2"/>
                </a:solidFill>
                <a:latin typeface="Arial" panose="020B0604020202020204" pitchFamily="34" charset="0"/>
                <a:ea typeface="宋体" panose="02010600030101010101" pitchFamily="2" charset="-122"/>
              </a:defRPr>
            </a:lvl2pPr>
            <a:lvl3pPr marL="1143000" indent="-228600" algn="r" eaLnBrk="0" hangingPunct="0">
              <a:defRPr sz="2400">
                <a:solidFill>
                  <a:schemeClr val="tx2"/>
                </a:solidFill>
                <a:latin typeface="Arial" panose="020B0604020202020204" pitchFamily="34" charset="0"/>
                <a:ea typeface="宋体" panose="02010600030101010101" pitchFamily="2" charset="-122"/>
              </a:defRPr>
            </a:lvl3pPr>
            <a:lvl4pPr marL="1600200" indent="-228600" algn="r" eaLnBrk="0" hangingPunct="0">
              <a:defRPr sz="2400">
                <a:solidFill>
                  <a:schemeClr val="tx2"/>
                </a:solidFill>
                <a:latin typeface="Arial" panose="020B0604020202020204" pitchFamily="34" charset="0"/>
                <a:ea typeface="宋体" panose="02010600030101010101" pitchFamily="2" charset="-122"/>
              </a:defRPr>
            </a:lvl4pPr>
            <a:lvl5pPr marL="2057400" indent="-228600" algn="r" eaLnBrk="0" hangingPunct="0">
              <a:defRPr sz="2400">
                <a:solidFill>
                  <a:schemeClr val="tx2"/>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400">
                <a:solidFill>
                  <a:schemeClr val="tx2"/>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400">
                <a:solidFill>
                  <a:schemeClr val="tx2"/>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400">
                <a:solidFill>
                  <a:schemeClr val="tx2"/>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400">
                <a:solidFill>
                  <a:schemeClr val="tx2"/>
                </a:solidFill>
                <a:latin typeface="Arial" panose="020B0604020202020204" pitchFamily="34" charset="0"/>
                <a:ea typeface="宋体" panose="02010600030101010101" pitchFamily="2" charset="-122"/>
              </a:defRPr>
            </a:lvl9pPr>
          </a:lstStyle>
          <a:p>
            <a:pPr eaLnBrk="1" hangingPunct="1"/>
            <a:fld id="{419592D1-04C7-4D6D-ABC4-83651DEF2C1B}" type="slidenum">
              <a:rPr lang="en-US" altLang="zh-CN" sz="1300">
                <a:solidFill>
                  <a:schemeClr val="tx1"/>
                </a:solidFill>
                <a:ea typeface="微软雅黑" panose="020B0503020204020204" pitchFamily="34" charset="-122"/>
              </a:rPr>
            </a:fld>
            <a:endParaRPr lang="en-US" altLang="zh-CN" sz="1300">
              <a:solidFill>
                <a:schemeClr val="tx1"/>
              </a:solidFill>
              <a:ea typeface="微软雅黑" panose="020B0503020204020204" pitchFamily="34" charset="-122"/>
            </a:endParaRPr>
          </a:p>
        </p:txBody>
      </p:sp>
      <p:sp>
        <p:nvSpPr>
          <p:cNvPr id="19459" name="Rectangle 2"/>
          <p:cNvSpPr>
            <a:spLocks noGrp="1" noRot="1" noChangeAspect="1" noChangeArrowheads="1" noTextEdit="1"/>
          </p:cNvSpPr>
          <p:nvPr>
            <p:ph type="sldImg"/>
          </p:nvPr>
        </p:nvSpPr>
        <p:spPr/>
      </p:sp>
      <p:sp>
        <p:nvSpPr>
          <p:cNvPr id="194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dirty="0" smtClean="0">
                <a:latin typeface="Arial" panose="020B0604020202020204" pitchFamily="34" charset="0"/>
              </a:rPr>
              <a:t>通人社就</a:t>
            </a:r>
            <a:r>
              <a:rPr lang="en-US" altLang="zh-CN" dirty="0" smtClean="0">
                <a:latin typeface="Arial" panose="020B0604020202020204" pitchFamily="34" charset="0"/>
              </a:rPr>
              <a:t>[2011]19</a:t>
            </a:r>
            <a:r>
              <a:rPr lang="zh-CN" altLang="en-US" dirty="0" smtClean="0">
                <a:latin typeface="Arial" panose="020B0604020202020204" pitchFamily="34" charset="0"/>
              </a:rPr>
              <a:t>号、通政办发</a:t>
            </a:r>
            <a:r>
              <a:rPr lang="en-US" altLang="zh-CN" dirty="0" smtClean="0">
                <a:latin typeface="Arial" panose="020B0604020202020204" pitchFamily="34" charset="0"/>
              </a:rPr>
              <a:t>〔2016〕29</a:t>
            </a:r>
            <a:r>
              <a:rPr lang="zh-CN" altLang="en-US" dirty="0" smtClean="0">
                <a:latin typeface="Arial" panose="020B0604020202020204" pitchFamily="34" charset="0"/>
              </a:rPr>
              <a:t>号</a:t>
            </a:r>
            <a:endParaRPr lang="zh-CN" altLang="zh-CN" dirty="0"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F3D72A9-7867-4FD5-B39A-5F2A9CBD466B}" type="slidenum">
              <a:rPr lang="zh-TW" altLang="en-US" smtClean="0"/>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r>
              <a:rPr lang="zh-CN" altLang="en-US" dirty="0" smtClean="0"/>
              <a:t>在现行的操作中，我们需要申请者提供上列的材料。其中黑色为共通材料，一般每个人都必须提供，蓝色的只有在特定条件下才需要提供；网络创业为什么要提供，有没有营业执照都需要，因为比较灵活，没有可能经营地可能比较灵活；所以没有办法去</a:t>
            </a:r>
            <a:endParaRPr lang="zh-TW" altLang="en-US" dirty="0"/>
          </a:p>
        </p:txBody>
      </p:sp>
      <p:sp>
        <p:nvSpPr>
          <p:cNvPr id="4" name="投影片編號版面配置區 3"/>
          <p:cNvSpPr>
            <a:spLocks noGrp="1"/>
          </p:cNvSpPr>
          <p:nvPr>
            <p:ph type="sldNum" sz="quarter" idx="10"/>
          </p:nvPr>
        </p:nvSpPr>
        <p:spPr/>
        <p:txBody>
          <a:bodyPr/>
          <a:lstStyle/>
          <a:p>
            <a:fld id="{58EE9FDD-1EF8-48B2-BF5F-73829B9CEEC1}" type="slidenum">
              <a:rPr lang="zh-TW" altLang="en-US" smtClean="0"/>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r>
              <a:rPr lang="zh-CN" altLang="en-US" dirty="0" smtClean="0"/>
              <a:t>根据通人社就</a:t>
            </a:r>
            <a:r>
              <a:rPr lang="en-US" altLang="zh-CN" dirty="0" smtClean="0"/>
              <a:t>[2011]19</a:t>
            </a:r>
            <a:r>
              <a:rPr lang="zh-CN" altLang="en-US" dirty="0" smtClean="0"/>
              <a:t>号；</a:t>
            </a:r>
            <a:r>
              <a:rPr lang="zh-CN" altLang="zh-CN" sz="1200" kern="1200" dirty="0" smtClean="0">
                <a:solidFill>
                  <a:schemeClr val="tx1"/>
                </a:solidFill>
                <a:effectLst/>
                <a:latin typeface="Arial" panose="020B0604020202020204" pitchFamily="34" charset="0"/>
                <a:ea typeface="微软雅黑" panose="020B0503020204020204" pitchFamily="34" charset="-122"/>
                <a:cs typeface="+mn-cs"/>
              </a:rPr>
              <a:t>由第三方提供信用反担保的，办结担保时间为</a:t>
            </a:r>
            <a:r>
              <a:rPr lang="en-US" altLang="zh-CN" sz="1200" kern="1200" dirty="0" smtClean="0">
                <a:solidFill>
                  <a:schemeClr val="tx1"/>
                </a:solidFill>
                <a:effectLst/>
                <a:latin typeface="Arial" panose="020B0604020202020204" pitchFamily="34" charset="0"/>
                <a:ea typeface="微软雅黑" panose="020B0503020204020204" pitchFamily="34" charset="-122"/>
                <a:cs typeface="+mn-cs"/>
              </a:rPr>
              <a:t>3</a:t>
            </a:r>
            <a:r>
              <a:rPr lang="zh-CN" altLang="zh-CN" sz="1200" kern="1200" dirty="0" smtClean="0">
                <a:solidFill>
                  <a:schemeClr val="tx1"/>
                </a:solidFill>
                <a:effectLst/>
                <a:latin typeface="Arial" panose="020B0604020202020204" pitchFamily="34" charset="0"/>
                <a:ea typeface="微软雅黑" panose="020B0503020204020204" pitchFamily="34" charset="-122"/>
                <a:cs typeface="+mn-cs"/>
              </a:rPr>
              <a:t>个工作日，对提供抵押或质押反担保的办结时间为</a:t>
            </a:r>
            <a:r>
              <a:rPr lang="en-US" altLang="zh-CN" sz="1200" kern="1200" dirty="0" smtClean="0">
                <a:solidFill>
                  <a:schemeClr val="tx1"/>
                </a:solidFill>
                <a:effectLst/>
                <a:latin typeface="Arial" panose="020B0604020202020204" pitchFamily="34" charset="0"/>
                <a:ea typeface="微软雅黑" panose="020B0503020204020204" pitchFamily="34" charset="-122"/>
                <a:cs typeface="+mn-cs"/>
              </a:rPr>
              <a:t>6</a:t>
            </a:r>
            <a:r>
              <a:rPr lang="zh-CN" altLang="zh-CN" sz="1200" kern="1200" dirty="0" smtClean="0">
                <a:solidFill>
                  <a:schemeClr val="tx1"/>
                </a:solidFill>
                <a:effectLst/>
                <a:latin typeface="Arial" panose="020B0604020202020204" pitchFamily="34" charset="0"/>
                <a:ea typeface="微软雅黑" panose="020B0503020204020204" pitchFamily="34" charset="-122"/>
                <a:cs typeface="+mn-cs"/>
              </a:rPr>
              <a:t>个工作日（现行政策规定到相关部门办理抵押物登记手续时间需</a:t>
            </a:r>
            <a:r>
              <a:rPr lang="en-US" altLang="zh-CN" sz="1200" kern="1200" dirty="0" smtClean="0">
                <a:solidFill>
                  <a:schemeClr val="tx1"/>
                </a:solidFill>
                <a:effectLst/>
                <a:latin typeface="Arial" panose="020B0604020202020204" pitchFamily="34" charset="0"/>
                <a:ea typeface="微软雅黑" panose="020B0503020204020204" pitchFamily="34" charset="-122"/>
                <a:cs typeface="+mn-cs"/>
              </a:rPr>
              <a:t>5</a:t>
            </a:r>
            <a:r>
              <a:rPr lang="zh-CN" altLang="zh-CN" sz="1200" kern="1200" dirty="0" smtClean="0">
                <a:solidFill>
                  <a:schemeClr val="tx1"/>
                </a:solidFill>
                <a:effectLst/>
                <a:latin typeface="Arial" panose="020B0604020202020204" pitchFamily="34" charset="0"/>
                <a:ea typeface="微软雅黑" panose="020B0503020204020204" pitchFamily="34" charset="-122"/>
                <a:cs typeface="+mn-cs"/>
              </a:rPr>
              <a:t>个工作日）</a:t>
            </a:r>
            <a:endParaRPr lang="zh-TW" altLang="en-US" dirty="0"/>
          </a:p>
        </p:txBody>
      </p:sp>
      <p:sp>
        <p:nvSpPr>
          <p:cNvPr id="4" name="投影片編號版面配置區 3"/>
          <p:cNvSpPr>
            <a:spLocks noGrp="1"/>
          </p:cNvSpPr>
          <p:nvPr>
            <p:ph type="sldNum" sz="quarter" idx="10"/>
          </p:nvPr>
        </p:nvSpPr>
        <p:spPr/>
        <p:txBody>
          <a:bodyPr/>
          <a:lstStyle/>
          <a:p>
            <a:fld id="{BF3D72A9-7867-4FD5-B39A-5F2A9CBD466B}" type="slidenum">
              <a:rPr lang="zh-TW" altLang="en-US" smtClean="0"/>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r>
              <a:rPr lang="en-US" altLang="zh-TW" dirty="0" smtClean="0"/>
              <a:t>12</a:t>
            </a:r>
            <a:r>
              <a:rPr lang="zh-CN" altLang="en-US" dirty="0" smtClean="0"/>
              <a:t>万，注册资金；局部放大</a:t>
            </a:r>
            <a:endParaRPr lang="zh-TW" altLang="en-US" dirty="0"/>
          </a:p>
        </p:txBody>
      </p:sp>
      <p:sp>
        <p:nvSpPr>
          <p:cNvPr id="4" name="投影片編號版面配置區 3"/>
          <p:cNvSpPr>
            <a:spLocks noGrp="1"/>
          </p:cNvSpPr>
          <p:nvPr>
            <p:ph type="sldNum" sz="quarter" idx="10"/>
          </p:nvPr>
        </p:nvSpPr>
        <p:spPr/>
        <p:txBody>
          <a:bodyPr/>
          <a:lstStyle/>
          <a:p>
            <a:fld id="{BF3D72A9-7867-4FD5-B39A-5F2A9CBD466B}" type="slidenum">
              <a:rPr lang="zh-TW" altLang="en-US" smtClean="0"/>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66470" rtl="0" eaLnBrk="1" fontAlgn="base" latinLnBrk="0" hangingPunct="1">
              <a:lnSpc>
                <a:spcPct val="100000"/>
              </a:lnSpc>
              <a:spcBef>
                <a:spcPct val="30000"/>
              </a:spcBef>
              <a:spcAft>
                <a:spcPct val="0"/>
              </a:spcAft>
              <a:buClrTx/>
              <a:buSzTx/>
              <a:buFontTx/>
              <a:buNone/>
              <a:defRPr/>
            </a:pPr>
            <a:r>
              <a:rPr lang="zh-CN" altLang="en-US" sz="1400" kern="1200" dirty="0" smtClean="0">
                <a:solidFill>
                  <a:schemeClr val="bg1"/>
                </a:solidFill>
                <a:effectLst/>
                <a:latin typeface="+mj-ea"/>
                <a:ea typeface="+mn-ea"/>
                <a:cs typeface="+mn-cs"/>
                <a:sym typeface="宋体" panose="02010600030101010101" pitchFamily="2" charset="-122"/>
              </a:rPr>
              <a:t>创业担保贷款，顾名思义，就是要提供担保，担保有三种方式，分别为</a:t>
            </a:r>
            <a:r>
              <a:rPr lang="en-US" altLang="zh-CN" sz="1400" kern="1200" dirty="0" smtClean="0">
                <a:solidFill>
                  <a:schemeClr val="bg1"/>
                </a:solidFill>
                <a:effectLst/>
                <a:latin typeface="+mj-ea"/>
                <a:ea typeface="+mn-ea"/>
                <a:cs typeface="+mn-cs"/>
                <a:sym typeface="宋体" panose="02010600030101010101" pitchFamily="2" charset="-122"/>
              </a:rPr>
              <a:t>~</a:t>
            </a:r>
            <a:r>
              <a:rPr lang="zh-CN" altLang="en-US" sz="1400" kern="1200" dirty="0" smtClean="0">
                <a:solidFill>
                  <a:schemeClr val="bg1"/>
                </a:solidFill>
                <a:effectLst/>
                <a:latin typeface="+mj-ea"/>
                <a:ea typeface="+mn-ea"/>
                <a:cs typeface="+mn-cs"/>
                <a:sym typeface="宋体" panose="02010600030101010101" pitchFamily="2" charset="-122"/>
              </a:rPr>
              <a:t>；房屋抵押，要求市区房产，第三方自然人，包括；有价证券质押，可以是</a:t>
            </a:r>
            <a:r>
              <a:rPr lang="en-US" altLang="zh-CN" sz="1400" kern="1200" dirty="0" smtClean="0">
                <a:solidFill>
                  <a:schemeClr val="bg1"/>
                </a:solidFill>
                <a:effectLst/>
                <a:latin typeface="+mj-ea"/>
                <a:ea typeface="+mn-ea"/>
                <a:cs typeface="+mn-cs"/>
                <a:sym typeface="宋体" panose="02010600030101010101" pitchFamily="2" charset="-122"/>
              </a:rPr>
              <a:t>13</a:t>
            </a:r>
            <a:r>
              <a:rPr lang="zh-CN" altLang="en-US" sz="1400" kern="1200" dirty="0" smtClean="0">
                <a:solidFill>
                  <a:schemeClr val="bg1"/>
                </a:solidFill>
                <a:effectLst/>
                <a:latin typeface="+mj-ea"/>
                <a:ea typeface="+mn-ea"/>
                <a:cs typeface="+mn-cs"/>
                <a:sym typeface="宋体" panose="02010600030101010101" pitchFamily="2" charset="-122"/>
              </a:rPr>
              <a:t>万存单，大家可能会问为什么已经有了还要贷款，免费试用，利息还是你的。；这一块由协议担保机构提供专业服务，大家可以打</a:t>
            </a:r>
            <a:r>
              <a:rPr lang="en-US" altLang="zh-CN" sz="1400" kern="1200" dirty="0" smtClean="0">
                <a:solidFill>
                  <a:schemeClr val="bg1"/>
                </a:solidFill>
                <a:effectLst/>
                <a:latin typeface="+mj-ea"/>
                <a:ea typeface="+mn-ea"/>
                <a:cs typeface="+mn-cs"/>
                <a:sym typeface="宋体" panose="02010600030101010101" pitchFamily="2" charset="-122"/>
              </a:rPr>
              <a:t>59001209</a:t>
            </a:r>
            <a:r>
              <a:rPr lang="zh-CN" altLang="en-US" sz="1400" kern="1200" dirty="0" smtClean="0">
                <a:solidFill>
                  <a:schemeClr val="bg1"/>
                </a:solidFill>
                <a:effectLst/>
                <a:latin typeface="+mj-ea"/>
                <a:ea typeface="+mn-ea"/>
                <a:cs typeface="+mn-cs"/>
                <a:sym typeface="宋体" panose="02010600030101010101" pitchFamily="2" charset="-122"/>
              </a:rPr>
              <a:t>了解详情；</a:t>
            </a:r>
            <a:endParaRPr lang="en-US" altLang="zh-CN" sz="13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grpSp>
        <p:nvGrpSpPr>
          <p:cNvPr id="4" name="组合 3"/>
          <p:cNvGrpSpPr/>
          <p:nvPr userDrawn="1"/>
        </p:nvGrpSpPr>
        <p:grpSpPr>
          <a:xfrm>
            <a:off x="0" y="6126486"/>
            <a:ext cx="9143999" cy="731514"/>
            <a:chOff x="1" y="2947547"/>
            <a:chExt cx="9143999" cy="2827685"/>
          </a:xfrm>
        </p:grpSpPr>
        <p:sp>
          <p:nvSpPr>
            <p:cNvPr id="5" name="任意多边形 4"/>
            <p:cNvSpPr/>
            <p:nvPr/>
          </p:nvSpPr>
          <p:spPr>
            <a:xfrm>
              <a:off x="1" y="2947547"/>
              <a:ext cx="9143999" cy="2297356"/>
            </a:xfrm>
            <a:custGeom>
              <a:avLst/>
              <a:gdLst>
                <a:gd name="connsiteX0" fmla="*/ 9143999 w 9143999"/>
                <a:gd name="connsiteY0" fmla="*/ 0 h 2051818"/>
                <a:gd name="connsiteX1" fmla="*/ 9143999 w 9143999"/>
                <a:gd name="connsiteY1" fmla="*/ 2051818 h 2051818"/>
                <a:gd name="connsiteX2" fmla="*/ 0 w 9143999"/>
                <a:gd name="connsiteY2" fmla="*/ 2051818 h 2051818"/>
                <a:gd name="connsiteX3" fmla="*/ 0 w 9143999"/>
                <a:gd name="connsiteY3" fmla="*/ 1204077 h 2051818"/>
                <a:gd name="connsiteX4" fmla="*/ 6027 w 9143999"/>
                <a:gd name="connsiteY4" fmla="*/ 1207403 h 2051818"/>
                <a:gd name="connsiteX5" fmla="*/ 7674511 w 9143999"/>
                <a:gd name="connsiteY5" fmla="*/ 718908 h 2051818"/>
                <a:gd name="connsiteX6" fmla="*/ 9044856 w 9143999"/>
                <a:gd name="connsiteY6" fmla="*/ 57555 h 2051818"/>
                <a:gd name="connsiteX7" fmla="*/ 9143999 w 9143999"/>
                <a:gd name="connsiteY7" fmla="*/ 0 h 205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9" h="2051818">
                  <a:moveTo>
                    <a:pt x="9143999" y="0"/>
                  </a:moveTo>
                  <a:lnTo>
                    <a:pt x="9143999" y="2051818"/>
                  </a:lnTo>
                  <a:lnTo>
                    <a:pt x="0" y="2051818"/>
                  </a:lnTo>
                  <a:lnTo>
                    <a:pt x="0" y="1204077"/>
                  </a:lnTo>
                  <a:lnTo>
                    <a:pt x="6027" y="1207403"/>
                  </a:lnTo>
                  <a:cubicBezTo>
                    <a:pt x="2066505" y="2238985"/>
                    <a:pt x="5621740" y="1499327"/>
                    <a:pt x="7674511" y="718908"/>
                  </a:cubicBezTo>
                  <a:cubicBezTo>
                    <a:pt x="8085065" y="562824"/>
                    <a:pt x="8552064" y="336225"/>
                    <a:pt x="9044856" y="57555"/>
                  </a:cubicBezTo>
                  <a:lnTo>
                    <a:pt x="9143999" y="0"/>
                  </a:lnTo>
                  <a:close/>
                </a:path>
              </a:pathLst>
            </a:custGeom>
            <a:solidFill>
              <a:srgbClr val="1FA2D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sp>
          <p:nvSpPr>
            <p:cNvPr id="6" name="任意多边形 5"/>
            <p:cNvSpPr/>
            <p:nvPr/>
          </p:nvSpPr>
          <p:spPr>
            <a:xfrm>
              <a:off x="1" y="3559995"/>
              <a:ext cx="9143999" cy="2215237"/>
            </a:xfrm>
            <a:custGeom>
              <a:avLst/>
              <a:gdLst>
                <a:gd name="connsiteX0" fmla="*/ 9143999 w 9143999"/>
                <a:gd name="connsiteY0" fmla="*/ 0 h 3478011"/>
                <a:gd name="connsiteX1" fmla="*/ 9143999 w 9143999"/>
                <a:gd name="connsiteY1" fmla="*/ 1393716 h 3478011"/>
                <a:gd name="connsiteX2" fmla="*/ 9143999 w 9143999"/>
                <a:gd name="connsiteY2" fmla="*/ 1513865 h 3478011"/>
                <a:gd name="connsiteX3" fmla="*/ 9143999 w 9143999"/>
                <a:gd name="connsiteY3" fmla="*/ 3478011 h 3478011"/>
                <a:gd name="connsiteX4" fmla="*/ 0 w 9143999"/>
                <a:gd name="connsiteY4" fmla="*/ 3478011 h 3478011"/>
                <a:gd name="connsiteX5" fmla="*/ 0 w 9143999"/>
                <a:gd name="connsiteY5" fmla="*/ 1513865 h 3478011"/>
                <a:gd name="connsiteX6" fmla="*/ 0 w 9143999"/>
                <a:gd name="connsiteY6" fmla="*/ 1393716 h 3478011"/>
                <a:gd name="connsiteX7" fmla="*/ 0 w 9143999"/>
                <a:gd name="connsiteY7" fmla="*/ 846204 h 3478011"/>
                <a:gd name="connsiteX8" fmla="*/ 303379 w 9143999"/>
                <a:gd name="connsiteY8" fmla="*/ 970246 h 3478011"/>
                <a:gd name="connsiteX9" fmla="*/ 8360497 w 9143999"/>
                <a:gd name="connsiteY9" fmla="*/ 342756 h 3478011"/>
                <a:gd name="connsiteX10" fmla="*/ 8941037 w 9143999"/>
                <a:gd name="connsiteY10" fmla="*/ 98098 h 347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3999" h="3478011">
                  <a:moveTo>
                    <a:pt x="9143999" y="0"/>
                  </a:moveTo>
                  <a:lnTo>
                    <a:pt x="9143999" y="1393716"/>
                  </a:lnTo>
                  <a:lnTo>
                    <a:pt x="9143999" y="1513865"/>
                  </a:lnTo>
                  <a:lnTo>
                    <a:pt x="9143999" y="3478011"/>
                  </a:lnTo>
                  <a:lnTo>
                    <a:pt x="0" y="3478011"/>
                  </a:lnTo>
                  <a:lnTo>
                    <a:pt x="0" y="1513865"/>
                  </a:lnTo>
                  <a:lnTo>
                    <a:pt x="0" y="1393716"/>
                  </a:lnTo>
                  <a:lnTo>
                    <a:pt x="0" y="846204"/>
                  </a:lnTo>
                  <a:lnTo>
                    <a:pt x="303379" y="970246"/>
                  </a:lnTo>
                  <a:cubicBezTo>
                    <a:pt x="2685816" y="1852356"/>
                    <a:pt x="6241504" y="1135756"/>
                    <a:pt x="8360497" y="342756"/>
                  </a:cubicBezTo>
                  <a:cubicBezTo>
                    <a:pt x="8544757" y="273800"/>
                    <a:pt x="8739002" y="191802"/>
                    <a:pt x="8941037" y="98098"/>
                  </a:cubicBezTo>
                  <a:close/>
                </a:path>
              </a:pathLst>
            </a:cu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ea typeface="微软雅黑" panose="020B0503020204020204" pitchFamily="34" charset="-122"/>
              </a:endParaRPr>
            </a:p>
          </p:txBody>
        </p:sp>
      </p:grpSp>
      <p:grpSp>
        <p:nvGrpSpPr>
          <p:cNvPr id="7" name="组合 6"/>
          <p:cNvGrpSpPr/>
          <p:nvPr userDrawn="1"/>
        </p:nvGrpSpPr>
        <p:grpSpPr>
          <a:xfrm rot="10800000">
            <a:off x="-7" y="-1"/>
            <a:ext cx="9144001" cy="1882013"/>
            <a:chOff x="1" y="2994858"/>
            <a:chExt cx="9144001" cy="3162457"/>
          </a:xfrm>
        </p:grpSpPr>
        <p:sp>
          <p:nvSpPr>
            <p:cNvPr id="8" name="任意多边形 7"/>
            <p:cNvSpPr/>
            <p:nvPr userDrawn="1"/>
          </p:nvSpPr>
          <p:spPr>
            <a:xfrm>
              <a:off x="1" y="2994858"/>
              <a:ext cx="9143999" cy="2154016"/>
            </a:xfrm>
            <a:custGeom>
              <a:avLst/>
              <a:gdLst>
                <a:gd name="connsiteX0" fmla="*/ 9143999 w 9143999"/>
                <a:gd name="connsiteY0" fmla="*/ 0 h 2051818"/>
                <a:gd name="connsiteX1" fmla="*/ 9143999 w 9143999"/>
                <a:gd name="connsiteY1" fmla="*/ 2051818 h 2051818"/>
                <a:gd name="connsiteX2" fmla="*/ 0 w 9143999"/>
                <a:gd name="connsiteY2" fmla="*/ 2051818 h 2051818"/>
                <a:gd name="connsiteX3" fmla="*/ 0 w 9143999"/>
                <a:gd name="connsiteY3" fmla="*/ 1204077 h 2051818"/>
                <a:gd name="connsiteX4" fmla="*/ 6027 w 9143999"/>
                <a:gd name="connsiteY4" fmla="*/ 1207403 h 2051818"/>
                <a:gd name="connsiteX5" fmla="*/ 7674511 w 9143999"/>
                <a:gd name="connsiteY5" fmla="*/ 718908 h 2051818"/>
                <a:gd name="connsiteX6" fmla="*/ 9044856 w 9143999"/>
                <a:gd name="connsiteY6" fmla="*/ 57555 h 2051818"/>
                <a:gd name="connsiteX7" fmla="*/ 9143999 w 9143999"/>
                <a:gd name="connsiteY7" fmla="*/ 0 h 205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9" h="2051818">
                  <a:moveTo>
                    <a:pt x="9143999" y="0"/>
                  </a:moveTo>
                  <a:lnTo>
                    <a:pt x="9143999" y="2051818"/>
                  </a:lnTo>
                  <a:lnTo>
                    <a:pt x="0" y="2051818"/>
                  </a:lnTo>
                  <a:lnTo>
                    <a:pt x="0" y="1204077"/>
                  </a:lnTo>
                  <a:lnTo>
                    <a:pt x="6027" y="1207403"/>
                  </a:lnTo>
                  <a:cubicBezTo>
                    <a:pt x="2066505" y="2238985"/>
                    <a:pt x="5621740" y="1499327"/>
                    <a:pt x="7674511" y="718908"/>
                  </a:cubicBezTo>
                  <a:cubicBezTo>
                    <a:pt x="8085065" y="562824"/>
                    <a:pt x="8552064" y="336225"/>
                    <a:pt x="9044856" y="57555"/>
                  </a:cubicBezTo>
                  <a:lnTo>
                    <a:pt x="9143999" y="0"/>
                  </a:lnTo>
                  <a:close/>
                </a:path>
              </a:pathLst>
            </a:custGeom>
            <a:solidFill>
              <a:srgbClr val="3DAE35"/>
            </a:solidFill>
            <a:ln>
              <a:noFill/>
            </a:ln>
          </p:spPr>
          <p:style>
            <a:lnRef idx="2">
              <a:schemeClr val="accent1">
                <a:shade val="50000"/>
              </a:schemeClr>
            </a:lnRef>
            <a:fillRef idx="1003">
              <a:schemeClr val="l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sp>
          <p:nvSpPr>
            <p:cNvPr id="9" name="任意多边形 8"/>
            <p:cNvSpPr/>
            <p:nvPr userDrawn="1"/>
          </p:nvSpPr>
          <p:spPr>
            <a:xfrm>
              <a:off x="3" y="3474503"/>
              <a:ext cx="9143999" cy="2682812"/>
            </a:xfrm>
            <a:custGeom>
              <a:avLst/>
              <a:gdLst>
                <a:gd name="connsiteX0" fmla="*/ 9143999 w 9143999"/>
                <a:gd name="connsiteY0" fmla="*/ 0 h 3478011"/>
                <a:gd name="connsiteX1" fmla="*/ 9143999 w 9143999"/>
                <a:gd name="connsiteY1" fmla="*/ 1393716 h 3478011"/>
                <a:gd name="connsiteX2" fmla="*/ 9143999 w 9143999"/>
                <a:gd name="connsiteY2" fmla="*/ 1513865 h 3478011"/>
                <a:gd name="connsiteX3" fmla="*/ 9143999 w 9143999"/>
                <a:gd name="connsiteY3" fmla="*/ 3478011 h 3478011"/>
                <a:gd name="connsiteX4" fmla="*/ 0 w 9143999"/>
                <a:gd name="connsiteY4" fmla="*/ 3478011 h 3478011"/>
                <a:gd name="connsiteX5" fmla="*/ 0 w 9143999"/>
                <a:gd name="connsiteY5" fmla="*/ 1513865 h 3478011"/>
                <a:gd name="connsiteX6" fmla="*/ 0 w 9143999"/>
                <a:gd name="connsiteY6" fmla="*/ 1393716 h 3478011"/>
                <a:gd name="connsiteX7" fmla="*/ 0 w 9143999"/>
                <a:gd name="connsiteY7" fmla="*/ 846204 h 3478011"/>
                <a:gd name="connsiteX8" fmla="*/ 303379 w 9143999"/>
                <a:gd name="connsiteY8" fmla="*/ 970246 h 3478011"/>
                <a:gd name="connsiteX9" fmla="*/ 8360497 w 9143999"/>
                <a:gd name="connsiteY9" fmla="*/ 342756 h 3478011"/>
                <a:gd name="connsiteX10" fmla="*/ 8941037 w 9143999"/>
                <a:gd name="connsiteY10" fmla="*/ 98098 h 347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3999" h="3478011">
                  <a:moveTo>
                    <a:pt x="9143999" y="0"/>
                  </a:moveTo>
                  <a:lnTo>
                    <a:pt x="9143999" y="1393716"/>
                  </a:lnTo>
                  <a:lnTo>
                    <a:pt x="9143999" y="1513865"/>
                  </a:lnTo>
                  <a:lnTo>
                    <a:pt x="9143999" y="3478011"/>
                  </a:lnTo>
                  <a:lnTo>
                    <a:pt x="0" y="3478011"/>
                  </a:lnTo>
                  <a:lnTo>
                    <a:pt x="0" y="1513865"/>
                  </a:lnTo>
                  <a:lnTo>
                    <a:pt x="0" y="1393716"/>
                  </a:lnTo>
                  <a:lnTo>
                    <a:pt x="0" y="846204"/>
                  </a:lnTo>
                  <a:lnTo>
                    <a:pt x="303379" y="970246"/>
                  </a:lnTo>
                  <a:cubicBezTo>
                    <a:pt x="2685816" y="1852356"/>
                    <a:pt x="6241504" y="1135756"/>
                    <a:pt x="8360497" y="342756"/>
                  </a:cubicBezTo>
                  <a:cubicBezTo>
                    <a:pt x="8544757" y="273800"/>
                    <a:pt x="8739002" y="191802"/>
                    <a:pt x="8941037" y="98098"/>
                  </a:cubicBez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ea typeface="微软雅黑" panose="020B0503020204020204" pitchFamily="34" charset="-122"/>
              </a:endParaRPr>
            </a:p>
          </p:txBody>
        </p:sp>
      </p:grpSp>
      <p:sp>
        <p:nvSpPr>
          <p:cNvPr id="11" name="文本框 10"/>
          <p:cNvSpPr txBox="1"/>
          <p:nvPr userDrawn="1"/>
        </p:nvSpPr>
        <p:spPr>
          <a:xfrm>
            <a:off x="8703044" y="6511211"/>
            <a:ext cx="211221" cy="215442"/>
          </a:xfrm>
          <a:prstGeom prst="rect">
            <a:avLst/>
          </a:prstGeom>
          <a:noFill/>
          <a:ln>
            <a:solidFill>
              <a:schemeClr val="bg1">
                <a:lumMod val="75000"/>
              </a:schemeClr>
            </a:solidFill>
          </a:ln>
        </p:spPr>
        <p:txBody>
          <a:bodyPr wrap="none" lIns="72000" tIns="72000" rIns="72000" bIns="72000" rtlCol="0" anchor="ctr">
            <a:noAutofit/>
          </a:bodyPr>
          <a:lstStyle/>
          <a:p>
            <a:pPr algn="ctr"/>
            <a:fld id="{CE5B7511-CC96-41DE-A965-D9C44FD5C89D}" type="slidenum">
              <a:rPr lang="zh-CN" altLang="en-US" sz="800" b="1" smtClea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fld>
            <a:endParaRPr lang="zh-CN" altLang="en-US" sz="8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矩形 12"/>
          <p:cNvSpPr/>
          <p:nvPr userDrawn="1"/>
        </p:nvSpPr>
        <p:spPr>
          <a:xfrm>
            <a:off x="171632" y="6480000"/>
            <a:ext cx="2601033" cy="276999"/>
          </a:xfrm>
          <a:prstGeom prst="rect">
            <a:avLst/>
          </a:prstGeom>
        </p:spPr>
        <p:txBody>
          <a:bodyPr wrap="none" lIns="0">
            <a:spAutoFit/>
          </a:bodyPr>
          <a:lstStyle/>
          <a:p>
            <a:pPr algn="l"/>
            <a:r>
              <a:rPr lang="zh-CN" altLang="en-US" sz="1200" b="1" kern="100" dirty="0" smtClean="0">
                <a:solidFill>
                  <a:srgbClr val="E47014"/>
                </a:solidFill>
                <a:latin typeface="微软雅黑" panose="020B0503020204020204" pitchFamily="34" charset="-122"/>
                <a:ea typeface="微软雅黑" panose="020B0503020204020204" pitchFamily="34" charset="-122"/>
              </a:rPr>
              <a:t>南通市劳动就业管理中心 创业就业科</a:t>
            </a:r>
            <a:endParaRPr lang="zh-CN" altLang="en-US" sz="1200" b="1" kern="100" dirty="0" smtClean="0">
              <a:solidFill>
                <a:srgbClr val="E47014"/>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361950" y="270000"/>
            <a:ext cx="7200000" cy="53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72000" rIns="0" bIns="72000"/>
          <a:lstStyle>
            <a:lvl1pPr algn="l" rtl="0" eaLnBrk="0" fontAlgn="base" hangingPunct="0">
              <a:spcBef>
                <a:spcPct val="0"/>
              </a:spcBef>
              <a:spcAft>
                <a:spcPct val="0"/>
              </a:spcAft>
              <a:defRPr lang="zh-CN" altLang="en-US" sz="2400" b="0" kern="1200">
                <a:solidFill>
                  <a:srgbClr val="E47014"/>
                </a:solidFill>
                <a:latin typeface="华文琥珀" panose="02010800040101010101" pitchFamily="2" charset="-122"/>
                <a:ea typeface="华文琥珀" panose="02010800040101010101" pitchFamily="2" charset="-122"/>
                <a:cs typeface="+mn-cs"/>
              </a:defRPr>
            </a:lvl1pPr>
          </a:lstStyle>
          <a:p>
            <a:pPr lvl="0" algn="l"/>
            <a:r>
              <a:rPr lang="zh-CN" altLang="en-US" dirty="0" smtClean="0"/>
              <a:t>单击此处编辑母版标题样式</a:t>
            </a:r>
            <a:endParaRPr lang="zh-CN" altLang="en-US" dirty="0"/>
          </a:p>
        </p:txBody>
      </p:sp>
      <p:pic>
        <p:nvPicPr>
          <p:cNvPr id="12" name="图片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0400" y="216000"/>
            <a:ext cx="865396" cy="702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1">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矩形 1"/>
          <p:cNvSpPr>
            <a:spLocks noChangeArrowheads="1"/>
          </p:cNvSpPr>
          <p:nvPr userDrawn="1"/>
        </p:nvSpPr>
        <p:spPr bwMode="auto">
          <a:xfrm>
            <a:off x="-6324600" y="609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lvl1pPr algn="r" eaLnBrk="0" hangingPunct="0">
              <a:defRPr sz="2400">
                <a:solidFill>
                  <a:schemeClr val="tx2"/>
                </a:solidFill>
                <a:latin typeface="Arial" panose="020B0604020202020204" pitchFamily="34" charset="0"/>
                <a:ea typeface="宋体" panose="02010600030101010101" pitchFamily="2" charset="-122"/>
              </a:defRPr>
            </a:lvl1pPr>
            <a:lvl2pPr marL="742950" indent="-285750" algn="r" eaLnBrk="0" hangingPunct="0">
              <a:defRPr sz="2400">
                <a:solidFill>
                  <a:schemeClr val="tx2"/>
                </a:solidFill>
                <a:latin typeface="Arial" panose="020B0604020202020204" pitchFamily="34" charset="0"/>
                <a:ea typeface="宋体" panose="02010600030101010101" pitchFamily="2" charset="-122"/>
              </a:defRPr>
            </a:lvl2pPr>
            <a:lvl3pPr marL="1143000" indent="-228600" algn="r" eaLnBrk="0" hangingPunct="0">
              <a:defRPr sz="2400">
                <a:solidFill>
                  <a:schemeClr val="tx2"/>
                </a:solidFill>
                <a:latin typeface="Arial" panose="020B0604020202020204" pitchFamily="34" charset="0"/>
                <a:ea typeface="宋体" panose="02010600030101010101" pitchFamily="2" charset="-122"/>
              </a:defRPr>
            </a:lvl3pPr>
            <a:lvl4pPr marL="1600200" indent="-228600" algn="r" eaLnBrk="0" hangingPunct="0">
              <a:defRPr sz="2400">
                <a:solidFill>
                  <a:schemeClr val="tx2"/>
                </a:solidFill>
                <a:latin typeface="Arial" panose="020B0604020202020204" pitchFamily="34" charset="0"/>
                <a:ea typeface="宋体" panose="02010600030101010101" pitchFamily="2" charset="-122"/>
              </a:defRPr>
            </a:lvl4pPr>
            <a:lvl5pPr marL="2057400" indent="-228600" algn="r" eaLnBrk="0" hangingPunct="0">
              <a:defRPr sz="2400">
                <a:solidFill>
                  <a:schemeClr val="tx2"/>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400">
                <a:solidFill>
                  <a:schemeClr val="tx2"/>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400">
                <a:solidFill>
                  <a:schemeClr val="tx2"/>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400">
                <a:solidFill>
                  <a:schemeClr val="tx2"/>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400">
                <a:solidFill>
                  <a:schemeClr val="tx2"/>
                </a:solidFill>
                <a:latin typeface="Arial" panose="020B0604020202020204" pitchFamily="34" charset="0"/>
                <a:ea typeface="宋体" panose="02010600030101010101" pitchFamily="2" charset="-122"/>
              </a:defRPr>
            </a:lvl9pPr>
          </a:lstStyle>
          <a:p>
            <a:pPr eaLnBrk="1" hangingPunct="1"/>
            <a:endParaRPr lang="zh-CN" altLang="en-US">
              <a:ea typeface="微软雅黑" panose="020B0503020204020204" pitchFamily="34" charset="-122"/>
            </a:endParaRPr>
          </a:p>
        </p:txBody>
      </p:sp>
      <p:sp>
        <p:nvSpPr>
          <p:cNvPr id="1027" name="TextBox 3"/>
          <p:cNvSpPr txBox="1">
            <a:spLocks noChangeArrowheads="1"/>
          </p:cNvSpPr>
          <p:nvPr userDrawn="1"/>
        </p:nvSpPr>
        <p:spPr bwMode="auto">
          <a:xfrm>
            <a:off x="2081213" y="2679700"/>
            <a:ext cx="550227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400">
                <a:solidFill>
                  <a:schemeClr val="tx2"/>
                </a:solidFill>
                <a:latin typeface="Arial" panose="020B0604020202020204" pitchFamily="34" charset="0"/>
                <a:ea typeface="宋体" panose="02010600030101010101" pitchFamily="2" charset="-122"/>
              </a:defRPr>
            </a:lvl1pPr>
            <a:lvl2pPr marL="742950" indent="-285750" algn="r" eaLnBrk="0" hangingPunct="0">
              <a:defRPr sz="2400">
                <a:solidFill>
                  <a:schemeClr val="tx2"/>
                </a:solidFill>
                <a:latin typeface="Arial" panose="020B0604020202020204" pitchFamily="34" charset="0"/>
                <a:ea typeface="宋体" panose="02010600030101010101" pitchFamily="2" charset="-122"/>
              </a:defRPr>
            </a:lvl2pPr>
            <a:lvl3pPr marL="1143000" indent="-228600" algn="r" eaLnBrk="0" hangingPunct="0">
              <a:defRPr sz="2400">
                <a:solidFill>
                  <a:schemeClr val="tx2"/>
                </a:solidFill>
                <a:latin typeface="Arial" panose="020B0604020202020204" pitchFamily="34" charset="0"/>
                <a:ea typeface="宋体" panose="02010600030101010101" pitchFamily="2" charset="-122"/>
              </a:defRPr>
            </a:lvl3pPr>
            <a:lvl4pPr marL="1600200" indent="-228600" algn="r" eaLnBrk="0" hangingPunct="0">
              <a:defRPr sz="2400">
                <a:solidFill>
                  <a:schemeClr val="tx2"/>
                </a:solidFill>
                <a:latin typeface="Arial" panose="020B0604020202020204" pitchFamily="34" charset="0"/>
                <a:ea typeface="宋体" panose="02010600030101010101" pitchFamily="2" charset="-122"/>
              </a:defRPr>
            </a:lvl4pPr>
            <a:lvl5pPr marL="2057400" indent="-228600" algn="r" eaLnBrk="0" hangingPunct="0">
              <a:defRPr sz="2400">
                <a:solidFill>
                  <a:schemeClr val="tx2"/>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400">
                <a:solidFill>
                  <a:schemeClr val="tx2"/>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400">
                <a:solidFill>
                  <a:schemeClr val="tx2"/>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400">
                <a:solidFill>
                  <a:schemeClr val="tx2"/>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400">
                <a:solidFill>
                  <a:schemeClr val="tx2"/>
                </a:solidFill>
                <a:latin typeface="Arial" panose="020B0604020202020204" pitchFamily="34" charset="0"/>
                <a:ea typeface="宋体" panose="02010600030101010101" pitchFamily="2" charset="-122"/>
              </a:defRPr>
            </a:lvl9pPr>
          </a:lstStyle>
          <a:p>
            <a:pPr algn="l" eaLnBrk="1" hangingPunct="1"/>
            <a:endParaRPr lang="zh-CN" altLang="en-US" sz="1800">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iming>
    <p:tnLst>
      <p:par>
        <p:cTn id="1" dur="indefinite" restart="never" nodeType="tmRoot"/>
      </p:par>
    </p:tnLst>
  </p:timing>
  <p:txStyles>
    <p:titleStyle>
      <a:lvl1pPr algn="r" rtl="0" eaLnBrk="0" fontAlgn="base" hangingPunct="0">
        <a:spcBef>
          <a:spcPct val="0"/>
        </a:spcBef>
        <a:spcAft>
          <a:spcPct val="0"/>
        </a:spcAft>
        <a:defRPr sz="2000" b="1">
          <a:solidFill>
            <a:srgbClr val="404040"/>
          </a:solidFill>
          <a:latin typeface="微软雅黑" panose="020B0503020204020204" pitchFamily="34" charset="-122"/>
          <a:ea typeface="微软雅黑" panose="020B0503020204020204" pitchFamily="34" charset="-122"/>
          <a:cs typeface="+mj-cs"/>
        </a:defRPr>
      </a:lvl1pPr>
      <a:lvl2pPr algn="r" rtl="0" eaLnBrk="0" fontAlgn="base" hangingPunct="0">
        <a:spcBef>
          <a:spcPct val="0"/>
        </a:spcBef>
        <a:spcAft>
          <a:spcPct val="0"/>
        </a:spcAft>
        <a:defRPr sz="2000" b="1">
          <a:solidFill>
            <a:srgbClr val="404040"/>
          </a:solidFill>
          <a:latin typeface="微软雅黑" panose="020B0503020204020204" pitchFamily="34" charset="-122"/>
          <a:ea typeface="微软雅黑" panose="020B0503020204020204" pitchFamily="34" charset="-122"/>
        </a:defRPr>
      </a:lvl2pPr>
      <a:lvl3pPr algn="r" rtl="0" eaLnBrk="0" fontAlgn="base" hangingPunct="0">
        <a:spcBef>
          <a:spcPct val="0"/>
        </a:spcBef>
        <a:spcAft>
          <a:spcPct val="0"/>
        </a:spcAft>
        <a:defRPr sz="2000" b="1">
          <a:solidFill>
            <a:srgbClr val="404040"/>
          </a:solidFill>
          <a:latin typeface="微软雅黑" panose="020B0503020204020204" pitchFamily="34" charset="-122"/>
          <a:ea typeface="微软雅黑" panose="020B0503020204020204" pitchFamily="34" charset="-122"/>
        </a:defRPr>
      </a:lvl3pPr>
      <a:lvl4pPr algn="r" rtl="0" eaLnBrk="0" fontAlgn="base" hangingPunct="0">
        <a:spcBef>
          <a:spcPct val="0"/>
        </a:spcBef>
        <a:spcAft>
          <a:spcPct val="0"/>
        </a:spcAft>
        <a:defRPr sz="2000" b="1">
          <a:solidFill>
            <a:srgbClr val="404040"/>
          </a:solidFill>
          <a:latin typeface="微软雅黑" panose="020B0503020204020204" pitchFamily="34" charset="-122"/>
          <a:ea typeface="微软雅黑" panose="020B0503020204020204" pitchFamily="34" charset="-122"/>
        </a:defRPr>
      </a:lvl4pPr>
      <a:lvl5pPr algn="r" rtl="0" eaLnBrk="0" fontAlgn="base" hangingPunct="0">
        <a:spcBef>
          <a:spcPct val="0"/>
        </a:spcBef>
        <a:spcAft>
          <a:spcPct val="0"/>
        </a:spcAft>
        <a:defRPr sz="2000" b="1">
          <a:solidFill>
            <a:srgbClr val="404040"/>
          </a:solidFill>
          <a:latin typeface="微软雅黑" panose="020B0503020204020204" pitchFamily="34" charset="-122"/>
          <a:ea typeface="微软雅黑" panose="020B0503020204020204" pitchFamily="34" charset="-122"/>
        </a:defRPr>
      </a:lvl5pPr>
      <a:lvl6pPr marL="457200" algn="r" rtl="0" fontAlgn="base">
        <a:spcBef>
          <a:spcPct val="0"/>
        </a:spcBef>
        <a:spcAft>
          <a:spcPct val="0"/>
        </a:spcAft>
        <a:defRPr sz="2400">
          <a:solidFill>
            <a:schemeClr val="tx2"/>
          </a:solidFill>
          <a:latin typeface="Arial" panose="020B0604020202020204" pitchFamily="34" charset="0"/>
          <a:ea typeface="宋体" panose="02010600030101010101" pitchFamily="2" charset="-122"/>
        </a:defRPr>
      </a:lvl6pPr>
      <a:lvl7pPr marL="914400" algn="r" rtl="0" fontAlgn="base">
        <a:spcBef>
          <a:spcPct val="0"/>
        </a:spcBef>
        <a:spcAft>
          <a:spcPct val="0"/>
        </a:spcAft>
        <a:defRPr sz="2400">
          <a:solidFill>
            <a:schemeClr val="tx2"/>
          </a:solidFill>
          <a:latin typeface="Arial" panose="020B0604020202020204" pitchFamily="34" charset="0"/>
          <a:ea typeface="宋体" panose="02010600030101010101" pitchFamily="2" charset="-122"/>
        </a:defRPr>
      </a:lvl7pPr>
      <a:lvl8pPr marL="1371600" algn="r" rtl="0" fontAlgn="base">
        <a:spcBef>
          <a:spcPct val="0"/>
        </a:spcBef>
        <a:spcAft>
          <a:spcPct val="0"/>
        </a:spcAft>
        <a:defRPr sz="2400">
          <a:solidFill>
            <a:schemeClr val="tx2"/>
          </a:solidFill>
          <a:latin typeface="Arial" panose="020B0604020202020204" pitchFamily="34" charset="0"/>
          <a:ea typeface="宋体" panose="02010600030101010101" pitchFamily="2" charset="-122"/>
        </a:defRPr>
      </a:lvl8pPr>
      <a:lvl9pPr marL="1828800" algn="r" rtl="0" fontAlgn="base">
        <a:spcBef>
          <a:spcPct val="0"/>
        </a:spcBef>
        <a:spcAft>
          <a:spcPct val="0"/>
        </a:spcAft>
        <a:defRPr sz="2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4885151"/>
          </a:xfrm>
          <a:prstGeom prst="rect">
            <a:avLst/>
          </a:prstGeom>
        </p:spPr>
      </p:pic>
      <p:sp>
        <p:nvSpPr>
          <p:cNvPr id="15" name="任意多边形 14"/>
          <p:cNvSpPr/>
          <p:nvPr/>
        </p:nvSpPr>
        <p:spPr>
          <a:xfrm>
            <a:off x="0" y="2842036"/>
            <a:ext cx="9143999" cy="2051818"/>
          </a:xfrm>
          <a:custGeom>
            <a:avLst/>
            <a:gdLst>
              <a:gd name="connsiteX0" fmla="*/ 9143999 w 9143999"/>
              <a:gd name="connsiteY0" fmla="*/ 0 h 2051818"/>
              <a:gd name="connsiteX1" fmla="*/ 9143999 w 9143999"/>
              <a:gd name="connsiteY1" fmla="*/ 2051818 h 2051818"/>
              <a:gd name="connsiteX2" fmla="*/ 0 w 9143999"/>
              <a:gd name="connsiteY2" fmla="*/ 2051818 h 2051818"/>
              <a:gd name="connsiteX3" fmla="*/ 0 w 9143999"/>
              <a:gd name="connsiteY3" fmla="*/ 1204077 h 2051818"/>
              <a:gd name="connsiteX4" fmla="*/ 6027 w 9143999"/>
              <a:gd name="connsiteY4" fmla="*/ 1207403 h 2051818"/>
              <a:gd name="connsiteX5" fmla="*/ 7674511 w 9143999"/>
              <a:gd name="connsiteY5" fmla="*/ 718908 h 2051818"/>
              <a:gd name="connsiteX6" fmla="*/ 9044856 w 9143999"/>
              <a:gd name="connsiteY6" fmla="*/ 57555 h 2051818"/>
              <a:gd name="connsiteX7" fmla="*/ 9143999 w 9143999"/>
              <a:gd name="connsiteY7" fmla="*/ 0 h 205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9" h="2051818">
                <a:moveTo>
                  <a:pt x="9143999" y="0"/>
                </a:moveTo>
                <a:lnTo>
                  <a:pt x="9143999" y="2051818"/>
                </a:lnTo>
                <a:lnTo>
                  <a:pt x="0" y="2051818"/>
                </a:lnTo>
                <a:lnTo>
                  <a:pt x="0" y="1204077"/>
                </a:lnTo>
                <a:lnTo>
                  <a:pt x="6027" y="1207403"/>
                </a:lnTo>
                <a:cubicBezTo>
                  <a:pt x="2066505" y="2238985"/>
                  <a:pt x="5621740" y="1499327"/>
                  <a:pt x="7674511" y="718908"/>
                </a:cubicBezTo>
                <a:cubicBezTo>
                  <a:pt x="8085065" y="562824"/>
                  <a:pt x="8552064" y="336225"/>
                  <a:pt x="9044856" y="57555"/>
                </a:cubicBezTo>
                <a:lnTo>
                  <a:pt x="9143999" y="0"/>
                </a:lnTo>
                <a:close/>
              </a:path>
            </a:pathLst>
          </a:custGeom>
          <a:gradFill>
            <a:gsLst>
              <a:gs pos="50000">
                <a:srgbClr val="4EB331"/>
              </a:gs>
              <a:gs pos="100000">
                <a:srgbClr val="CAE000"/>
              </a:gs>
              <a:gs pos="20000">
                <a:srgbClr val="00933F"/>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任意多边形 21"/>
          <p:cNvSpPr/>
          <p:nvPr/>
        </p:nvSpPr>
        <p:spPr>
          <a:xfrm>
            <a:off x="0" y="3379990"/>
            <a:ext cx="9143999" cy="3478011"/>
          </a:xfrm>
          <a:custGeom>
            <a:avLst/>
            <a:gdLst>
              <a:gd name="connsiteX0" fmla="*/ 9143999 w 9143999"/>
              <a:gd name="connsiteY0" fmla="*/ 0 h 3478011"/>
              <a:gd name="connsiteX1" fmla="*/ 9143999 w 9143999"/>
              <a:gd name="connsiteY1" fmla="*/ 1393716 h 3478011"/>
              <a:gd name="connsiteX2" fmla="*/ 9143999 w 9143999"/>
              <a:gd name="connsiteY2" fmla="*/ 1513865 h 3478011"/>
              <a:gd name="connsiteX3" fmla="*/ 9143999 w 9143999"/>
              <a:gd name="connsiteY3" fmla="*/ 3478011 h 3478011"/>
              <a:gd name="connsiteX4" fmla="*/ 0 w 9143999"/>
              <a:gd name="connsiteY4" fmla="*/ 3478011 h 3478011"/>
              <a:gd name="connsiteX5" fmla="*/ 0 w 9143999"/>
              <a:gd name="connsiteY5" fmla="*/ 1513865 h 3478011"/>
              <a:gd name="connsiteX6" fmla="*/ 0 w 9143999"/>
              <a:gd name="connsiteY6" fmla="*/ 1393716 h 3478011"/>
              <a:gd name="connsiteX7" fmla="*/ 0 w 9143999"/>
              <a:gd name="connsiteY7" fmla="*/ 846204 h 3478011"/>
              <a:gd name="connsiteX8" fmla="*/ 303379 w 9143999"/>
              <a:gd name="connsiteY8" fmla="*/ 970246 h 3478011"/>
              <a:gd name="connsiteX9" fmla="*/ 8360497 w 9143999"/>
              <a:gd name="connsiteY9" fmla="*/ 342756 h 3478011"/>
              <a:gd name="connsiteX10" fmla="*/ 8941037 w 9143999"/>
              <a:gd name="connsiteY10" fmla="*/ 98098 h 347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3999" h="3478011">
                <a:moveTo>
                  <a:pt x="9143999" y="0"/>
                </a:moveTo>
                <a:lnTo>
                  <a:pt x="9143999" y="1393716"/>
                </a:lnTo>
                <a:lnTo>
                  <a:pt x="9143999" y="1513865"/>
                </a:lnTo>
                <a:lnTo>
                  <a:pt x="9143999" y="3478011"/>
                </a:lnTo>
                <a:lnTo>
                  <a:pt x="0" y="3478011"/>
                </a:lnTo>
                <a:lnTo>
                  <a:pt x="0" y="1513865"/>
                </a:lnTo>
                <a:lnTo>
                  <a:pt x="0" y="1393716"/>
                </a:lnTo>
                <a:lnTo>
                  <a:pt x="0" y="846204"/>
                </a:lnTo>
                <a:lnTo>
                  <a:pt x="303379" y="970246"/>
                </a:lnTo>
                <a:cubicBezTo>
                  <a:pt x="2685816" y="1852356"/>
                  <a:pt x="6241504" y="1135756"/>
                  <a:pt x="8360497" y="342756"/>
                </a:cubicBezTo>
                <a:cubicBezTo>
                  <a:pt x="8544757" y="273800"/>
                  <a:pt x="8739002" y="191802"/>
                  <a:pt x="8941037" y="98098"/>
                </a:cubicBezTo>
                <a:close/>
              </a:path>
            </a:pathLst>
          </a:custGeom>
          <a:gradFill flip="none" rotWithShape="1">
            <a:gsLst>
              <a:gs pos="17000">
                <a:schemeClr val="bg1"/>
              </a:gs>
              <a:gs pos="100000">
                <a:srgbClr val="DFDFDF">
                  <a:lumMod val="52000"/>
                  <a:lumOff val="48000"/>
                </a:srgb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ea typeface="微软雅黑" panose="020B0503020204020204" pitchFamily="34" charset="-122"/>
            </a:endParaRPr>
          </a:p>
        </p:txBody>
      </p:sp>
      <p:sp>
        <p:nvSpPr>
          <p:cNvPr id="18" name="标题 3"/>
          <p:cNvSpPr>
            <a:spLocks noGrp="1"/>
          </p:cNvSpPr>
          <p:nvPr>
            <p:ph type="title" idx="4294967295"/>
          </p:nvPr>
        </p:nvSpPr>
        <p:spPr>
          <a:xfrm>
            <a:off x="503238" y="5272088"/>
            <a:ext cx="5135563" cy="1077218"/>
          </a:xfrm>
          <a:prstGeom prst="rect">
            <a:avLst/>
          </a:prstGeom>
        </p:spPr>
        <p:txBody>
          <a:bodyPr wrap="square">
            <a:spAutoFit/>
          </a:bodyPr>
          <a:lstStyle/>
          <a:p>
            <a:pPr algn="l">
              <a:lnSpc>
                <a:spcPct val="100000"/>
              </a:lnSpc>
            </a:pPr>
            <a:r>
              <a:rPr lang="zh-CN" altLang="en-US" sz="3200" dirty="0">
                <a:solidFill>
                  <a:srgbClr val="008BCC"/>
                </a:solidFill>
              </a:rPr>
              <a:t>基层平台经办</a:t>
            </a:r>
            <a:r>
              <a:rPr lang="zh-CN" altLang="en-US" sz="3200" dirty="0" smtClean="0">
                <a:solidFill>
                  <a:srgbClr val="008BCC"/>
                </a:solidFill>
              </a:rPr>
              <a:t>的</a:t>
            </a:r>
            <a:br>
              <a:rPr lang="en-US" altLang="zh-CN" sz="3200" dirty="0" smtClean="0">
                <a:solidFill>
                  <a:srgbClr val="008BCC"/>
                </a:solidFill>
              </a:rPr>
            </a:br>
            <a:r>
              <a:rPr lang="zh-CN" altLang="en-US" sz="3200" dirty="0" smtClean="0">
                <a:solidFill>
                  <a:srgbClr val="008BCC"/>
                </a:solidFill>
              </a:rPr>
              <a:t>创业</a:t>
            </a:r>
            <a:r>
              <a:rPr lang="zh-CN" altLang="en-US" sz="3200" dirty="0">
                <a:solidFill>
                  <a:srgbClr val="008BCC"/>
                </a:solidFill>
              </a:rPr>
              <a:t>扶持政策</a:t>
            </a:r>
            <a:r>
              <a:rPr lang="zh-CN" altLang="en-US" sz="3200" dirty="0" smtClean="0">
                <a:solidFill>
                  <a:srgbClr val="008BCC"/>
                </a:solidFill>
              </a:rPr>
              <a:t>业务规范讲解</a:t>
            </a:r>
            <a:endParaRPr lang="zh-CN" altLang="en-US" sz="3200" dirty="0">
              <a:solidFill>
                <a:srgbClr val="008BCC"/>
              </a:solidFill>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8000" y="5076000"/>
            <a:ext cx="1474282" cy="1195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ppt_x</p:attrName>
                                        </p:attrNameLst>
                                      </p:cBhvr>
                                      <p:tavLst>
                                        <p:tav tm="0">
                                          <p:val>
                                            <p:strVal val="#ppt_x-#ppt_w*1.125000"/>
                                          </p:val>
                                        </p:tav>
                                        <p:tav tm="100000">
                                          <p:val>
                                            <p:strVal val="#ppt_x"/>
                                          </p:val>
                                        </p:tav>
                                      </p:tavLst>
                                    </p:anim>
                                    <p:animEffect transition="in" filter="wipe(right)">
                                      <p:cBhvr>
                                        <p:cTn id="8" dur="1000"/>
                                        <p:tgtEl>
                                          <p:spTgt spid="5"/>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p:tgtEl>
                                          <p:spTgt spid="18"/>
                                        </p:tgtEl>
                                        <p:attrNameLst>
                                          <p:attrName>ppt_x</p:attrName>
                                        </p:attrNameLst>
                                      </p:cBhvr>
                                      <p:tavLst>
                                        <p:tav tm="0">
                                          <p:val>
                                            <p:strVal val="#ppt_x-#ppt_w*1.125000"/>
                                          </p:val>
                                        </p:tav>
                                        <p:tav tm="100000">
                                          <p:val>
                                            <p:strVal val="#ppt_x"/>
                                          </p:val>
                                        </p:tav>
                                      </p:tavLst>
                                    </p:anim>
                                    <p:animEffect transition="in" filter="wipe(right)">
                                      <p:cBhvr>
                                        <p:cTn id="1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个人创业担保贷款</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a:t>审核要点</a:t>
            </a:r>
            <a:endParaRPr lang="zh-CN" altLang="en-US" dirty="0"/>
          </a:p>
        </p:txBody>
      </p:sp>
      <p:grpSp>
        <p:nvGrpSpPr>
          <p:cNvPr id="59" name="组合 58"/>
          <p:cNvGrpSpPr/>
          <p:nvPr/>
        </p:nvGrpSpPr>
        <p:grpSpPr>
          <a:xfrm>
            <a:off x="3635896" y="2057981"/>
            <a:ext cx="4896917" cy="1603592"/>
            <a:chOff x="3635896" y="1985973"/>
            <a:chExt cx="4896917" cy="1603592"/>
          </a:xfrm>
        </p:grpSpPr>
        <p:sp>
          <p:nvSpPr>
            <p:cNvPr id="60" name="内容占位符 2"/>
            <p:cNvSpPr txBox="1"/>
            <p:nvPr/>
          </p:nvSpPr>
          <p:spPr bwMode="auto">
            <a:xfrm>
              <a:off x="3767279" y="1985973"/>
              <a:ext cx="4748071" cy="1603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lnSpcReduction="10000"/>
            </a:bodyPr>
            <a:lstStyle>
              <a:lvl1pPr marL="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1pPr>
              <a:lvl2pPr marL="4572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2pPr>
              <a:lvl3pPr marL="9144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3pPr>
              <a:lvl4pPr marL="13716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4pPr>
              <a:lvl5pPr marL="18288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zh-CN" altLang="en-US" sz="2400" b="1" dirty="0" smtClean="0">
                  <a:solidFill>
                    <a:srgbClr val="0070C0"/>
                  </a:solidFill>
                </a:rPr>
                <a:t>在</a:t>
              </a:r>
              <a:r>
                <a:rPr lang="zh-CN" altLang="en-US" sz="2400" b="1" dirty="0">
                  <a:solidFill>
                    <a:srgbClr val="0070C0"/>
                  </a:solidFill>
                </a:rPr>
                <a:t>法定</a:t>
              </a:r>
              <a:r>
                <a:rPr lang="zh-CN" altLang="en-US" sz="2400" b="1" dirty="0" smtClean="0">
                  <a:solidFill>
                    <a:srgbClr val="0070C0"/>
                  </a:solidFill>
                </a:rPr>
                <a:t>劳动年龄内</a:t>
              </a:r>
              <a:br>
                <a:rPr kumimoji="0" lang="en-US" altLang="zh-CN" sz="2400" b="0" i="0" u="none" strike="noStrike" kern="120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rPr>
              </a:br>
              <a:r>
                <a:rPr lang="zh-CN" altLang="en-US" dirty="0">
                  <a:solidFill>
                    <a:schemeClr val="tx1">
                      <a:lumMod val="75000"/>
                      <a:lumOff val="25000"/>
                    </a:schemeClr>
                  </a:solidFill>
                </a:rPr>
                <a:t>　　</a:t>
              </a:r>
              <a:r>
                <a:rPr lang="zh-CN" altLang="en-US" dirty="0" smtClean="0">
                  <a:solidFill>
                    <a:schemeClr val="tx1">
                      <a:lumMod val="75000"/>
                      <a:lumOff val="25000"/>
                    </a:schemeClr>
                  </a:solidFill>
                </a:rPr>
                <a:t>对于已满法定退休年龄的申请者，如果存在因特殊情况暂缓退休（一般为女性）且能够提供相关证明的，视作“在法定劳动年龄内”；</a:t>
              </a:r>
              <a:r>
                <a:rPr lang="zh-CN" altLang="en-US" dirty="0">
                  <a:solidFill>
                    <a:schemeClr val="tx1">
                      <a:lumMod val="75000"/>
                      <a:lumOff val="25000"/>
                    </a:schemeClr>
                  </a:solidFill>
                </a:rPr>
                <a:t>对于离法定退休</a:t>
              </a:r>
              <a:r>
                <a:rPr lang="zh-CN" altLang="en-US" dirty="0" smtClean="0">
                  <a:solidFill>
                    <a:schemeClr val="tx1">
                      <a:lumMod val="75000"/>
                      <a:lumOff val="25000"/>
                    </a:schemeClr>
                  </a:solidFill>
                </a:rPr>
                <a:t>年龄不足两年的申请者，贷款期限以法定退休日为止。</a:t>
              </a:r>
              <a:endParaRPr lang="zh-CN" altLang="zh-CN" dirty="0">
                <a:solidFill>
                  <a:schemeClr val="tx1">
                    <a:lumMod val="75000"/>
                    <a:lumOff val="25000"/>
                  </a:schemeClr>
                </a:solidFill>
              </a:endParaRPr>
            </a:p>
          </p:txBody>
        </p:sp>
        <p:sp>
          <p:nvSpPr>
            <p:cNvPr id="61" name="任意多边形 60"/>
            <p:cNvSpPr/>
            <p:nvPr/>
          </p:nvSpPr>
          <p:spPr>
            <a:xfrm>
              <a:off x="3635896" y="2221413"/>
              <a:ext cx="4896917" cy="1368152"/>
            </a:xfrm>
            <a:custGeom>
              <a:avLst/>
              <a:gdLst>
                <a:gd name="connsiteX0" fmla="*/ 0 w 4896917"/>
                <a:gd name="connsiteY0" fmla="*/ 0 h 1368152"/>
                <a:gd name="connsiteX1" fmla="*/ 144016 w 4896917"/>
                <a:gd name="connsiteY1" fmla="*/ 0 h 1368152"/>
                <a:gd name="connsiteX2" fmla="*/ 144016 w 4896917"/>
                <a:gd name="connsiteY2" fmla="*/ 271483 h 1368152"/>
                <a:gd name="connsiteX3" fmla="*/ 1440160 w 4896917"/>
                <a:gd name="connsiteY3" fmla="*/ 271483 h 1368152"/>
                <a:gd name="connsiteX4" fmla="*/ 1440160 w 4896917"/>
                <a:gd name="connsiteY4" fmla="*/ 0 h 1368152"/>
                <a:gd name="connsiteX5" fmla="*/ 4896917 w 4896917"/>
                <a:gd name="connsiteY5" fmla="*/ 0 h 1368152"/>
                <a:gd name="connsiteX6" fmla="*/ 4896917 w 4896917"/>
                <a:gd name="connsiteY6" fmla="*/ 1368152 h 1368152"/>
                <a:gd name="connsiteX7" fmla="*/ 0 w 4896917"/>
                <a:gd name="connsiteY7" fmla="*/ 1368152 h 1368152"/>
                <a:gd name="connsiteX8" fmla="*/ 0 w 4896917"/>
                <a:gd name="connsiteY8" fmla="*/ 0 h 1368152"/>
                <a:gd name="connsiteX0-1" fmla="*/ 0 w 4896917"/>
                <a:gd name="connsiteY0-2" fmla="*/ 0 h 1368152"/>
                <a:gd name="connsiteX1-3" fmla="*/ 144016 w 4896917"/>
                <a:gd name="connsiteY1-4" fmla="*/ 0 h 1368152"/>
                <a:gd name="connsiteX2-5" fmla="*/ 144016 w 4896917"/>
                <a:gd name="connsiteY2-6" fmla="*/ 271483 h 1368152"/>
                <a:gd name="connsiteX3-7" fmla="*/ 1440160 w 4896917"/>
                <a:gd name="connsiteY3-8" fmla="*/ 0 h 1368152"/>
                <a:gd name="connsiteX4-9" fmla="*/ 4896917 w 4896917"/>
                <a:gd name="connsiteY4-10" fmla="*/ 0 h 1368152"/>
                <a:gd name="connsiteX5-11" fmla="*/ 4896917 w 4896917"/>
                <a:gd name="connsiteY5-12" fmla="*/ 1368152 h 1368152"/>
                <a:gd name="connsiteX6-13" fmla="*/ 0 w 4896917"/>
                <a:gd name="connsiteY6-14" fmla="*/ 1368152 h 1368152"/>
                <a:gd name="connsiteX7-15" fmla="*/ 0 w 4896917"/>
                <a:gd name="connsiteY7-16" fmla="*/ 0 h 1368152"/>
                <a:gd name="connsiteX0-17" fmla="*/ 144016 w 4896917"/>
                <a:gd name="connsiteY0-18" fmla="*/ 271483 h 1368152"/>
                <a:gd name="connsiteX1-19" fmla="*/ 1440160 w 4896917"/>
                <a:gd name="connsiteY1-20" fmla="*/ 0 h 1368152"/>
                <a:gd name="connsiteX2-21" fmla="*/ 4896917 w 4896917"/>
                <a:gd name="connsiteY2-22" fmla="*/ 0 h 1368152"/>
                <a:gd name="connsiteX3-23" fmla="*/ 4896917 w 4896917"/>
                <a:gd name="connsiteY3-24" fmla="*/ 1368152 h 1368152"/>
                <a:gd name="connsiteX4-25" fmla="*/ 0 w 4896917"/>
                <a:gd name="connsiteY4-26" fmla="*/ 1368152 h 1368152"/>
                <a:gd name="connsiteX5-27" fmla="*/ 0 w 4896917"/>
                <a:gd name="connsiteY5-28" fmla="*/ 0 h 1368152"/>
                <a:gd name="connsiteX6-29" fmla="*/ 144016 w 4896917"/>
                <a:gd name="connsiteY6-30" fmla="*/ 0 h 1368152"/>
                <a:gd name="connsiteX7-31" fmla="*/ 235456 w 4896917"/>
                <a:gd name="connsiteY7-32" fmla="*/ 362923 h 1368152"/>
                <a:gd name="connsiteX0-33" fmla="*/ 144016 w 4896917"/>
                <a:gd name="connsiteY0-34" fmla="*/ 271483 h 1368152"/>
                <a:gd name="connsiteX1-35" fmla="*/ 1440160 w 4896917"/>
                <a:gd name="connsiteY1-36" fmla="*/ 0 h 1368152"/>
                <a:gd name="connsiteX2-37" fmla="*/ 4896917 w 4896917"/>
                <a:gd name="connsiteY2-38" fmla="*/ 0 h 1368152"/>
                <a:gd name="connsiteX3-39" fmla="*/ 4896917 w 4896917"/>
                <a:gd name="connsiteY3-40" fmla="*/ 1368152 h 1368152"/>
                <a:gd name="connsiteX4-41" fmla="*/ 0 w 4896917"/>
                <a:gd name="connsiteY4-42" fmla="*/ 1368152 h 1368152"/>
                <a:gd name="connsiteX5-43" fmla="*/ 0 w 4896917"/>
                <a:gd name="connsiteY5-44" fmla="*/ 0 h 1368152"/>
                <a:gd name="connsiteX6-45" fmla="*/ 144016 w 4896917"/>
                <a:gd name="connsiteY6-46" fmla="*/ 0 h 1368152"/>
                <a:gd name="connsiteX0-47" fmla="*/ 1440160 w 4896917"/>
                <a:gd name="connsiteY0-48" fmla="*/ 0 h 1368152"/>
                <a:gd name="connsiteX1-49" fmla="*/ 4896917 w 4896917"/>
                <a:gd name="connsiteY1-50" fmla="*/ 0 h 1368152"/>
                <a:gd name="connsiteX2-51" fmla="*/ 4896917 w 4896917"/>
                <a:gd name="connsiteY2-52" fmla="*/ 1368152 h 1368152"/>
                <a:gd name="connsiteX3-53" fmla="*/ 0 w 4896917"/>
                <a:gd name="connsiteY3-54" fmla="*/ 1368152 h 1368152"/>
                <a:gd name="connsiteX4-55" fmla="*/ 0 w 4896917"/>
                <a:gd name="connsiteY4-56" fmla="*/ 0 h 1368152"/>
                <a:gd name="connsiteX5-57" fmla="*/ 144016 w 4896917"/>
                <a:gd name="connsiteY5-58" fmla="*/ 0 h 1368152"/>
                <a:gd name="connsiteX0-59" fmla="*/ 1440160 w 4896917"/>
                <a:gd name="connsiteY0-60" fmla="*/ 0 h 1368152"/>
                <a:gd name="connsiteX1-61" fmla="*/ 4896917 w 4896917"/>
                <a:gd name="connsiteY1-62" fmla="*/ 0 h 1368152"/>
                <a:gd name="connsiteX2-63" fmla="*/ 4896917 w 4896917"/>
                <a:gd name="connsiteY2-64" fmla="*/ 1368152 h 1368152"/>
                <a:gd name="connsiteX3-65" fmla="*/ 0 w 4896917"/>
                <a:gd name="connsiteY3-66" fmla="*/ 1368152 h 1368152"/>
                <a:gd name="connsiteX4-67" fmla="*/ 0 w 4896917"/>
                <a:gd name="connsiteY4-68" fmla="*/ 0 h 1368152"/>
                <a:gd name="connsiteX5-69" fmla="*/ 144016 w 4896917"/>
                <a:gd name="connsiteY5-70" fmla="*/ 0 h 1368152"/>
                <a:gd name="connsiteX0-71" fmla="*/ 2481881 w 4896917"/>
                <a:gd name="connsiteY0-72" fmla="*/ 0 h 1368152"/>
                <a:gd name="connsiteX1-73" fmla="*/ 4896917 w 4896917"/>
                <a:gd name="connsiteY1-74" fmla="*/ 0 h 1368152"/>
                <a:gd name="connsiteX2-75" fmla="*/ 4896917 w 4896917"/>
                <a:gd name="connsiteY2-76" fmla="*/ 1368152 h 1368152"/>
                <a:gd name="connsiteX3-77" fmla="*/ 0 w 4896917"/>
                <a:gd name="connsiteY3-78" fmla="*/ 1368152 h 1368152"/>
                <a:gd name="connsiteX4-79" fmla="*/ 0 w 4896917"/>
                <a:gd name="connsiteY4-80" fmla="*/ 0 h 1368152"/>
                <a:gd name="connsiteX5-81" fmla="*/ 144016 w 4896917"/>
                <a:gd name="connsiteY5-82" fmla="*/ 0 h 1368152"/>
                <a:gd name="connsiteX0-83" fmla="*/ 2481881 w 4896917"/>
                <a:gd name="connsiteY0-84" fmla="*/ 0 h 1368152"/>
                <a:gd name="connsiteX1-85" fmla="*/ 4896917 w 4896917"/>
                <a:gd name="connsiteY1-86" fmla="*/ 0 h 1368152"/>
                <a:gd name="connsiteX2-87" fmla="*/ 4896917 w 4896917"/>
                <a:gd name="connsiteY2-88" fmla="*/ 1368152 h 1368152"/>
                <a:gd name="connsiteX3-89" fmla="*/ 0 w 4896917"/>
                <a:gd name="connsiteY3-90" fmla="*/ 1368152 h 1368152"/>
                <a:gd name="connsiteX4-91" fmla="*/ 0 w 4896917"/>
                <a:gd name="connsiteY4-92" fmla="*/ 0 h 1368152"/>
                <a:gd name="connsiteX5-93" fmla="*/ 144016 w 4896917"/>
                <a:gd name="connsiteY5-94" fmla="*/ 0 h 1368152"/>
                <a:gd name="connsiteX0-95" fmla="*/ 2678651 w 4896917"/>
                <a:gd name="connsiteY0-96" fmla="*/ 0 h 1368152"/>
                <a:gd name="connsiteX1-97" fmla="*/ 4896917 w 4896917"/>
                <a:gd name="connsiteY1-98" fmla="*/ 0 h 1368152"/>
                <a:gd name="connsiteX2-99" fmla="*/ 4896917 w 4896917"/>
                <a:gd name="connsiteY2-100" fmla="*/ 1368152 h 1368152"/>
                <a:gd name="connsiteX3-101" fmla="*/ 0 w 4896917"/>
                <a:gd name="connsiteY3-102" fmla="*/ 1368152 h 1368152"/>
                <a:gd name="connsiteX4-103" fmla="*/ 0 w 4896917"/>
                <a:gd name="connsiteY4-104" fmla="*/ 0 h 1368152"/>
                <a:gd name="connsiteX5-105" fmla="*/ 144016 w 4896917"/>
                <a:gd name="connsiteY5-106" fmla="*/ 0 h 13681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896917" h="1368152">
                  <a:moveTo>
                    <a:pt x="2678651" y="0"/>
                  </a:moveTo>
                  <a:lnTo>
                    <a:pt x="4896917" y="0"/>
                  </a:lnTo>
                  <a:lnTo>
                    <a:pt x="4896917" y="1368152"/>
                  </a:lnTo>
                  <a:lnTo>
                    <a:pt x="0" y="1368152"/>
                  </a:lnTo>
                  <a:lnTo>
                    <a:pt x="0" y="0"/>
                  </a:lnTo>
                  <a:lnTo>
                    <a:pt x="144016" y="0"/>
                  </a:lnTo>
                </a:path>
              </a:pathLst>
            </a:custGeom>
            <a:noFill/>
            <a:ln w="12700" cap="flat" cmpd="sng" algn="ctr">
              <a:solidFill>
                <a:schemeClr val="tx1">
                  <a:lumMod val="50000"/>
                  <a:lumOff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sp>
        <p:nvSpPr>
          <p:cNvPr id="62" name="内容占位符 2"/>
          <p:cNvSpPr txBox="1"/>
          <p:nvPr/>
        </p:nvSpPr>
        <p:spPr bwMode="auto">
          <a:xfrm>
            <a:off x="512701" y="1840632"/>
            <a:ext cx="2376636"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70000" lnSpcReduction="20000"/>
          </a:bodyPr>
          <a:lstStyle>
            <a:lvl1pPr marL="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1pPr>
            <a:lvl2pPr marL="4572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2pPr>
            <a:lvl3pPr marL="9144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3pPr>
            <a:lvl4pPr marL="13716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4pPr>
            <a:lvl5pPr marL="18288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eaLnBrk="1" hangingPunct="1">
              <a:lnSpc>
                <a:spcPct val="150000"/>
              </a:lnSpc>
            </a:pPr>
            <a:r>
              <a:rPr kumimoji="0" lang="zh-CN" altLang="en-US" sz="10400" b="1" i="0" u="none" strike="noStrike" kern="1200" cap="none" spc="0" normalizeH="0" baseline="0" noProof="0" dirty="0" smtClean="0">
                <a:ln>
                  <a:noFill/>
                </a:ln>
                <a:solidFill>
                  <a:srgbClr val="EC9317"/>
                </a:solidFill>
                <a:effectLst/>
                <a:uLnTx/>
                <a:uFillTx/>
                <a:latin typeface="微软雅黑" panose="020B0503020204020204" pitchFamily="34" charset="-122"/>
                <a:ea typeface="微软雅黑" panose="020B0503020204020204" pitchFamily="34" charset="-122"/>
              </a:rPr>
              <a:t>审核</a:t>
            </a:r>
            <a:endParaRPr kumimoji="0" lang="en-US" altLang="zh-CN" sz="10400" b="1" i="0" u="none" strike="noStrike" kern="1200" cap="none" spc="0" normalizeH="0" baseline="0" noProof="0" dirty="0" smtClean="0">
              <a:ln>
                <a:noFill/>
              </a:ln>
              <a:solidFill>
                <a:srgbClr val="EC9317"/>
              </a:solidFill>
              <a:effectLst/>
              <a:uLnTx/>
              <a:uFillTx/>
              <a:latin typeface="微软雅黑" panose="020B0503020204020204" pitchFamily="34" charset="-122"/>
              <a:ea typeface="微软雅黑" panose="020B0503020204020204" pitchFamily="34" charset="-122"/>
            </a:endParaRPr>
          </a:p>
          <a:p>
            <a:pPr lvl="0" algn="just" eaLnBrk="1" hangingPunct="1">
              <a:lnSpc>
                <a:spcPct val="150000"/>
              </a:lnSpc>
            </a:pPr>
            <a:r>
              <a:rPr kumimoji="0" lang="zh-CN" altLang="en-US" sz="10400" b="1" i="0" u="none" strike="noStrike" kern="1200" cap="none" spc="0" normalizeH="0" baseline="0" noProof="0" dirty="0" smtClean="0">
                <a:ln>
                  <a:noFill/>
                </a:ln>
                <a:solidFill>
                  <a:srgbClr val="EC9317"/>
                </a:solidFill>
                <a:effectLst/>
                <a:uLnTx/>
                <a:uFillTx/>
                <a:latin typeface="微软雅黑" panose="020B0503020204020204" pitchFamily="34" charset="-122"/>
                <a:ea typeface="微软雅黑" panose="020B0503020204020204" pitchFamily="34" charset="-122"/>
              </a:rPr>
              <a:t>要点</a:t>
            </a:r>
            <a:endParaRPr lang="zh-CN" altLang="en-US" sz="1800" b="1" dirty="0">
              <a:solidFill>
                <a:schemeClr val="tx1">
                  <a:lumMod val="75000"/>
                  <a:lumOff val="25000"/>
                </a:schemeClr>
              </a:solidFill>
            </a:endParaRPr>
          </a:p>
        </p:txBody>
      </p:sp>
      <p:sp>
        <p:nvSpPr>
          <p:cNvPr id="64" name="内容占位符 2"/>
          <p:cNvSpPr txBox="1"/>
          <p:nvPr/>
        </p:nvSpPr>
        <p:spPr bwMode="auto">
          <a:xfrm>
            <a:off x="3767279" y="4022975"/>
            <a:ext cx="4748071"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1pPr>
            <a:lvl2pPr marL="4572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2pPr>
            <a:lvl3pPr marL="9144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3pPr>
            <a:lvl4pPr marL="13716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4pPr>
            <a:lvl5pPr marL="18288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kumimoji="0" lang="zh-CN" altLang="en-US" sz="2400" b="1" i="0" u="none" strike="noStrike" kern="120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rPr>
              <a:t>参保状态</a:t>
            </a:r>
            <a:br>
              <a:rPr kumimoji="0" lang="en-US" altLang="zh-CN" sz="24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rPr>
            </a:br>
            <a:r>
              <a:rPr lang="zh-CN" altLang="en-US" sz="1800" dirty="0">
                <a:solidFill>
                  <a:schemeClr val="tx1">
                    <a:lumMod val="75000"/>
                    <a:lumOff val="25000"/>
                  </a:schemeClr>
                </a:solidFill>
              </a:rPr>
              <a:t>　　</a:t>
            </a:r>
            <a:r>
              <a:rPr lang="zh-CN" altLang="en-US" sz="1800" dirty="0" smtClean="0">
                <a:solidFill>
                  <a:schemeClr val="tx1">
                    <a:lumMod val="75000"/>
                    <a:lumOff val="25000"/>
                  </a:schemeClr>
                </a:solidFill>
              </a:rPr>
              <a:t>除不参保和代理参保外，在自己创办的经营实体参保也符合申请条件。</a:t>
            </a:r>
            <a:endParaRPr lang="zh-CN" altLang="zh-CN" sz="1700" dirty="0">
              <a:solidFill>
                <a:schemeClr val="tx1">
                  <a:lumMod val="75000"/>
                  <a:lumOff val="25000"/>
                </a:schemeClr>
              </a:solidFill>
            </a:endParaRPr>
          </a:p>
        </p:txBody>
      </p:sp>
      <p:sp>
        <p:nvSpPr>
          <p:cNvPr id="65" name="任意多边形 64"/>
          <p:cNvSpPr/>
          <p:nvPr/>
        </p:nvSpPr>
        <p:spPr>
          <a:xfrm>
            <a:off x="3635896" y="4235264"/>
            <a:ext cx="4896917" cy="1368152"/>
          </a:xfrm>
          <a:custGeom>
            <a:avLst/>
            <a:gdLst>
              <a:gd name="connsiteX0" fmla="*/ 0 w 4896917"/>
              <a:gd name="connsiteY0" fmla="*/ 0 h 1368152"/>
              <a:gd name="connsiteX1" fmla="*/ 144016 w 4896917"/>
              <a:gd name="connsiteY1" fmla="*/ 0 h 1368152"/>
              <a:gd name="connsiteX2" fmla="*/ 144016 w 4896917"/>
              <a:gd name="connsiteY2" fmla="*/ 271483 h 1368152"/>
              <a:gd name="connsiteX3" fmla="*/ 1440160 w 4896917"/>
              <a:gd name="connsiteY3" fmla="*/ 271483 h 1368152"/>
              <a:gd name="connsiteX4" fmla="*/ 1440160 w 4896917"/>
              <a:gd name="connsiteY4" fmla="*/ 0 h 1368152"/>
              <a:gd name="connsiteX5" fmla="*/ 4896917 w 4896917"/>
              <a:gd name="connsiteY5" fmla="*/ 0 h 1368152"/>
              <a:gd name="connsiteX6" fmla="*/ 4896917 w 4896917"/>
              <a:gd name="connsiteY6" fmla="*/ 1368152 h 1368152"/>
              <a:gd name="connsiteX7" fmla="*/ 0 w 4896917"/>
              <a:gd name="connsiteY7" fmla="*/ 1368152 h 1368152"/>
              <a:gd name="connsiteX8" fmla="*/ 0 w 4896917"/>
              <a:gd name="connsiteY8" fmla="*/ 0 h 1368152"/>
              <a:gd name="connsiteX0-1" fmla="*/ 0 w 4896917"/>
              <a:gd name="connsiteY0-2" fmla="*/ 0 h 1368152"/>
              <a:gd name="connsiteX1-3" fmla="*/ 144016 w 4896917"/>
              <a:gd name="connsiteY1-4" fmla="*/ 0 h 1368152"/>
              <a:gd name="connsiteX2-5" fmla="*/ 144016 w 4896917"/>
              <a:gd name="connsiteY2-6" fmla="*/ 271483 h 1368152"/>
              <a:gd name="connsiteX3-7" fmla="*/ 1440160 w 4896917"/>
              <a:gd name="connsiteY3-8" fmla="*/ 0 h 1368152"/>
              <a:gd name="connsiteX4-9" fmla="*/ 4896917 w 4896917"/>
              <a:gd name="connsiteY4-10" fmla="*/ 0 h 1368152"/>
              <a:gd name="connsiteX5-11" fmla="*/ 4896917 w 4896917"/>
              <a:gd name="connsiteY5-12" fmla="*/ 1368152 h 1368152"/>
              <a:gd name="connsiteX6-13" fmla="*/ 0 w 4896917"/>
              <a:gd name="connsiteY6-14" fmla="*/ 1368152 h 1368152"/>
              <a:gd name="connsiteX7-15" fmla="*/ 0 w 4896917"/>
              <a:gd name="connsiteY7-16" fmla="*/ 0 h 1368152"/>
              <a:gd name="connsiteX0-17" fmla="*/ 144016 w 4896917"/>
              <a:gd name="connsiteY0-18" fmla="*/ 271483 h 1368152"/>
              <a:gd name="connsiteX1-19" fmla="*/ 1440160 w 4896917"/>
              <a:gd name="connsiteY1-20" fmla="*/ 0 h 1368152"/>
              <a:gd name="connsiteX2-21" fmla="*/ 4896917 w 4896917"/>
              <a:gd name="connsiteY2-22" fmla="*/ 0 h 1368152"/>
              <a:gd name="connsiteX3-23" fmla="*/ 4896917 w 4896917"/>
              <a:gd name="connsiteY3-24" fmla="*/ 1368152 h 1368152"/>
              <a:gd name="connsiteX4-25" fmla="*/ 0 w 4896917"/>
              <a:gd name="connsiteY4-26" fmla="*/ 1368152 h 1368152"/>
              <a:gd name="connsiteX5-27" fmla="*/ 0 w 4896917"/>
              <a:gd name="connsiteY5-28" fmla="*/ 0 h 1368152"/>
              <a:gd name="connsiteX6-29" fmla="*/ 144016 w 4896917"/>
              <a:gd name="connsiteY6-30" fmla="*/ 0 h 1368152"/>
              <a:gd name="connsiteX7-31" fmla="*/ 235456 w 4896917"/>
              <a:gd name="connsiteY7-32" fmla="*/ 362923 h 1368152"/>
              <a:gd name="connsiteX0-33" fmla="*/ 144016 w 4896917"/>
              <a:gd name="connsiteY0-34" fmla="*/ 271483 h 1368152"/>
              <a:gd name="connsiteX1-35" fmla="*/ 1440160 w 4896917"/>
              <a:gd name="connsiteY1-36" fmla="*/ 0 h 1368152"/>
              <a:gd name="connsiteX2-37" fmla="*/ 4896917 w 4896917"/>
              <a:gd name="connsiteY2-38" fmla="*/ 0 h 1368152"/>
              <a:gd name="connsiteX3-39" fmla="*/ 4896917 w 4896917"/>
              <a:gd name="connsiteY3-40" fmla="*/ 1368152 h 1368152"/>
              <a:gd name="connsiteX4-41" fmla="*/ 0 w 4896917"/>
              <a:gd name="connsiteY4-42" fmla="*/ 1368152 h 1368152"/>
              <a:gd name="connsiteX5-43" fmla="*/ 0 w 4896917"/>
              <a:gd name="connsiteY5-44" fmla="*/ 0 h 1368152"/>
              <a:gd name="connsiteX6-45" fmla="*/ 144016 w 4896917"/>
              <a:gd name="connsiteY6-46" fmla="*/ 0 h 1368152"/>
              <a:gd name="connsiteX0-47" fmla="*/ 1440160 w 4896917"/>
              <a:gd name="connsiteY0-48" fmla="*/ 0 h 1368152"/>
              <a:gd name="connsiteX1-49" fmla="*/ 4896917 w 4896917"/>
              <a:gd name="connsiteY1-50" fmla="*/ 0 h 1368152"/>
              <a:gd name="connsiteX2-51" fmla="*/ 4896917 w 4896917"/>
              <a:gd name="connsiteY2-52" fmla="*/ 1368152 h 1368152"/>
              <a:gd name="connsiteX3-53" fmla="*/ 0 w 4896917"/>
              <a:gd name="connsiteY3-54" fmla="*/ 1368152 h 1368152"/>
              <a:gd name="connsiteX4-55" fmla="*/ 0 w 4896917"/>
              <a:gd name="connsiteY4-56" fmla="*/ 0 h 1368152"/>
              <a:gd name="connsiteX5-57" fmla="*/ 144016 w 4896917"/>
              <a:gd name="connsiteY5-58" fmla="*/ 0 h 13681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896917" h="1368152">
                <a:moveTo>
                  <a:pt x="1440160" y="0"/>
                </a:moveTo>
                <a:lnTo>
                  <a:pt x="4896917" y="0"/>
                </a:lnTo>
                <a:lnTo>
                  <a:pt x="4896917" y="1368152"/>
                </a:lnTo>
                <a:lnTo>
                  <a:pt x="0" y="1368152"/>
                </a:lnTo>
                <a:lnTo>
                  <a:pt x="0" y="0"/>
                </a:lnTo>
                <a:lnTo>
                  <a:pt x="144016" y="0"/>
                </a:lnTo>
              </a:path>
            </a:pathLst>
          </a:custGeom>
          <a:noFill/>
          <a:ln w="12700" cap="flat" cmpd="sng" algn="ctr">
            <a:solidFill>
              <a:schemeClr val="tx1">
                <a:lumMod val="50000"/>
                <a:lumOff val="50000"/>
              </a:schemeClr>
            </a:solidFill>
            <a:prstDash val="solid"/>
          </a:ln>
          <a:effectLst/>
        </p:spPr>
        <p:txBody>
          <a:bodyPr rtlCol="0" anchor="ctr"/>
          <a:lstStyle/>
          <a:p>
            <a:pPr algn="ctr" fontAlgn="auto">
              <a:spcBef>
                <a:spcPts val="0"/>
              </a:spcBef>
              <a:spcAft>
                <a:spcPts val="0"/>
              </a:spcAft>
            </a:pPr>
            <a:endParaRPr lang="zh-CN" altLang="en-US" sz="1800" kern="0">
              <a:solidFill>
                <a:prstClr val="white"/>
              </a:solidFill>
              <a:latin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个人创业担保贷款</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smtClean="0"/>
              <a:t>可能会被问到的其他问题</a:t>
            </a:r>
            <a:endParaRPr lang="zh-CN" altLang="en-US" dirty="0"/>
          </a:p>
        </p:txBody>
      </p:sp>
      <p:sp>
        <p:nvSpPr>
          <p:cNvPr id="3" name="Rectangle 20"/>
          <p:cNvSpPr/>
          <p:nvPr/>
        </p:nvSpPr>
        <p:spPr>
          <a:xfrm flipH="1">
            <a:off x="492791" y="2394285"/>
            <a:ext cx="2427061" cy="360850"/>
          </a:xfrm>
          <a:prstGeom prst="rect">
            <a:avLst/>
          </a:prstGeom>
          <a:solidFill>
            <a:srgbClr val="1EA2DD"/>
          </a:solidFill>
          <a:ln>
            <a:noFill/>
          </a:ln>
          <a:effectLst/>
        </p:spPr>
        <p:txBody>
          <a:bodyPr wrap="square" tIns="72000" bIns="72000">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关于贷款利率</a:t>
            </a:r>
            <a:endParaRPr lang="en-US" sz="1400" b="1" dirty="0">
              <a:solidFill>
                <a:schemeClr val="bg1"/>
              </a:solidFill>
              <a:latin typeface="微软雅黑" panose="020B0503020204020204" pitchFamily="34" charset="-122"/>
              <a:ea typeface="微软雅黑" panose="020B0503020204020204" pitchFamily="34" charset="-122"/>
            </a:endParaRPr>
          </a:p>
        </p:txBody>
      </p:sp>
      <p:cxnSp>
        <p:nvCxnSpPr>
          <p:cNvPr id="5" name="Straight Connector 28"/>
          <p:cNvCxnSpPr/>
          <p:nvPr/>
        </p:nvCxnSpPr>
        <p:spPr>
          <a:xfrm>
            <a:off x="494379" y="2394285"/>
            <a:ext cx="0" cy="2883879"/>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33"/>
          <p:cNvSpPr/>
          <p:nvPr/>
        </p:nvSpPr>
        <p:spPr>
          <a:xfrm>
            <a:off x="717884" y="2923673"/>
            <a:ext cx="2201969" cy="1754326"/>
          </a:xfrm>
          <a:prstGeom prst="rect">
            <a:avLst/>
          </a:prstGeom>
        </p:spPr>
        <p:txBody>
          <a:bodyPr wrap="square">
            <a:spAutoFit/>
          </a:bodyPr>
          <a:lstStyle/>
          <a:p>
            <a:pPr algn="just" fontAlgn="auto">
              <a:lnSpc>
                <a:spcPct val="150000"/>
              </a:lnSpc>
              <a:spcBef>
                <a:spcPts val="0"/>
              </a:spcBef>
              <a:spcAft>
                <a:spcPts val="0"/>
              </a:spcAft>
              <a:defRPr/>
            </a:pPr>
            <a:r>
              <a:rPr lang="zh-CN" altLang="en-US" sz="1800" kern="0" dirty="0" smtClean="0">
                <a:solidFill>
                  <a:schemeClr val="tx1">
                    <a:lumMod val="75000"/>
                    <a:lumOff val="25000"/>
                  </a:schemeClr>
                </a:solidFill>
                <a:latin typeface="微软雅黑" panose="020B0503020204020204" pitchFamily="34" charset="-122"/>
                <a:ea typeface="微软雅黑" panose="020B0503020204020204" pitchFamily="34" charset="-122"/>
              </a:rPr>
              <a:t>　　原则上执行中国人民银行公布的当前基准贷款</a:t>
            </a:r>
            <a:r>
              <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rPr>
              <a:t>利率，具体由</a:t>
            </a:r>
            <a:r>
              <a:rPr lang="zh-CN" altLang="en-US" sz="1800" kern="0" dirty="0" smtClean="0">
                <a:solidFill>
                  <a:schemeClr val="tx1">
                    <a:lumMod val="75000"/>
                    <a:lumOff val="25000"/>
                  </a:schemeClr>
                </a:solidFill>
                <a:latin typeface="微软雅黑" panose="020B0503020204020204" pitchFamily="34" charset="-122"/>
                <a:ea typeface="微软雅黑" panose="020B0503020204020204" pitchFamily="34" charset="-122"/>
              </a:rPr>
              <a:t>银行确定</a:t>
            </a:r>
            <a:endPar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Rectangle 20"/>
          <p:cNvSpPr/>
          <p:nvPr/>
        </p:nvSpPr>
        <p:spPr>
          <a:xfrm flipH="1">
            <a:off x="3374354" y="2394285"/>
            <a:ext cx="2427061" cy="360850"/>
          </a:xfrm>
          <a:prstGeom prst="rect">
            <a:avLst/>
          </a:prstGeom>
          <a:solidFill>
            <a:srgbClr val="1EA2DD"/>
          </a:solidFill>
          <a:ln>
            <a:noFill/>
          </a:ln>
          <a:effectLst/>
        </p:spPr>
        <p:txBody>
          <a:bodyPr wrap="square" tIns="72000" bIns="72000">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关于还款方式</a:t>
            </a:r>
            <a:endParaRPr lang="en-US" sz="1400" b="1" dirty="0">
              <a:solidFill>
                <a:schemeClr val="bg1"/>
              </a:solidFill>
              <a:latin typeface="微软雅黑" panose="020B0503020204020204" pitchFamily="34" charset="-122"/>
              <a:ea typeface="微软雅黑" panose="020B0503020204020204" pitchFamily="34" charset="-122"/>
            </a:endParaRPr>
          </a:p>
        </p:txBody>
      </p:sp>
      <p:cxnSp>
        <p:nvCxnSpPr>
          <p:cNvPr id="13" name="Straight Connector 28"/>
          <p:cNvCxnSpPr/>
          <p:nvPr/>
        </p:nvCxnSpPr>
        <p:spPr>
          <a:xfrm>
            <a:off x="3375942" y="2394285"/>
            <a:ext cx="0" cy="2883879"/>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Rectangle 33"/>
          <p:cNvSpPr/>
          <p:nvPr/>
        </p:nvSpPr>
        <p:spPr>
          <a:xfrm>
            <a:off x="3599447" y="2923673"/>
            <a:ext cx="2201969" cy="1938992"/>
          </a:xfrm>
          <a:prstGeom prst="rect">
            <a:avLst/>
          </a:prstGeom>
        </p:spPr>
        <p:txBody>
          <a:bodyPr wrap="square">
            <a:spAutoFit/>
          </a:bodyPr>
          <a:lstStyle/>
          <a:p>
            <a:pPr algn="just" fontAlgn="auto">
              <a:lnSpc>
                <a:spcPct val="150000"/>
              </a:lnSpc>
              <a:spcBef>
                <a:spcPts val="0"/>
              </a:spcBef>
              <a:spcAft>
                <a:spcPts val="0"/>
              </a:spcAft>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kern="0" dirty="0" smtClean="0">
                <a:solidFill>
                  <a:schemeClr val="tx1">
                    <a:lumMod val="75000"/>
                    <a:lumOff val="25000"/>
                  </a:schemeClr>
                </a:solidFill>
                <a:latin typeface="微软雅黑" panose="020B0503020204020204" pitchFamily="34" charset="-122"/>
                <a:ea typeface="微软雅黑" panose="020B0503020204020204" pitchFamily="34" charset="-122"/>
              </a:rPr>
              <a:t>可选择“到期还本付息”和“分期</a:t>
            </a: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还款结</a:t>
            </a:r>
            <a:r>
              <a:rPr lang="zh-CN" altLang="en-US" sz="1600" kern="0" dirty="0" smtClean="0">
                <a:solidFill>
                  <a:schemeClr val="tx1">
                    <a:lumMod val="75000"/>
                    <a:lumOff val="25000"/>
                  </a:schemeClr>
                </a:solidFill>
                <a:latin typeface="微软雅黑" panose="020B0503020204020204" pitchFamily="34" charset="-122"/>
                <a:ea typeface="微软雅黑" panose="020B0503020204020204" pitchFamily="34" charset="-122"/>
              </a:rPr>
              <a:t>息”两种方式，</a:t>
            </a: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具体</a:t>
            </a:r>
            <a:r>
              <a:rPr lang="zh-CN" altLang="en-US" sz="1600" kern="0" dirty="0" smtClean="0">
                <a:solidFill>
                  <a:schemeClr val="tx1">
                    <a:lumMod val="75000"/>
                    <a:lumOff val="25000"/>
                  </a:schemeClr>
                </a:solidFill>
                <a:latin typeface="微软雅黑" panose="020B0503020204020204" pitchFamily="34" charset="-122"/>
                <a:ea typeface="微软雅黑" panose="020B0503020204020204" pitchFamily="34" charset="-122"/>
              </a:rPr>
              <a:t>由银行与贷款人商定</a:t>
            </a:r>
            <a:endPar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Rectangle 20"/>
          <p:cNvSpPr/>
          <p:nvPr/>
        </p:nvSpPr>
        <p:spPr>
          <a:xfrm flipH="1">
            <a:off x="6255917" y="2394285"/>
            <a:ext cx="2427061" cy="360850"/>
          </a:xfrm>
          <a:prstGeom prst="rect">
            <a:avLst/>
          </a:prstGeom>
          <a:solidFill>
            <a:srgbClr val="1EA2DD"/>
          </a:solidFill>
          <a:ln>
            <a:noFill/>
          </a:ln>
          <a:effectLst/>
        </p:spPr>
        <p:txBody>
          <a:bodyPr wrap="square" tIns="72000" bIns="72000">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反担保方式</a:t>
            </a:r>
            <a:endParaRPr lang="en-US" sz="1400" b="1" dirty="0">
              <a:solidFill>
                <a:schemeClr val="bg1"/>
              </a:solidFill>
              <a:latin typeface="微软雅黑" panose="020B0503020204020204" pitchFamily="34" charset="-122"/>
              <a:ea typeface="微软雅黑" panose="020B0503020204020204" pitchFamily="34" charset="-122"/>
            </a:endParaRPr>
          </a:p>
        </p:txBody>
      </p:sp>
      <p:cxnSp>
        <p:nvCxnSpPr>
          <p:cNvPr id="16" name="Straight Connector 28"/>
          <p:cNvCxnSpPr/>
          <p:nvPr/>
        </p:nvCxnSpPr>
        <p:spPr>
          <a:xfrm>
            <a:off x="6257505" y="2394285"/>
            <a:ext cx="0" cy="2883879"/>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33"/>
          <p:cNvSpPr/>
          <p:nvPr/>
        </p:nvSpPr>
        <p:spPr>
          <a:xfrm>
            <a:off x="6481010" y="2923673"/>
            <a:ext cx="2201969" cy="1338828"/>
          </a:xfrm>
          <a:prstGeom prst="rect">
            <a:avLst/>
          </a:prstGeom>
        </p:spPr>
        <p:txBody>
          <a:bodyPr wrap="square">
            <a:spAutoFit/>
          </a:bodyPr>
          <a:lstStyle/>
          <a:p>
            <a:pPr algn="just" fontAlgn="auto">
              <a:lnSpc>
                <a:spcPct val="150000"/>
              </a:lnSpc>
              <a:spcBef>
                <a:spcPts val="0"/>
              </a:spcBef>
              <a:spcAft>
                <a:spcPts val="0"/>
              </a:spcAft>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800" kern="0" dirty="0" smtClean="0">
                <a:solidFill>
                  <a:schemeClr val="tx1">
                    <a:lumMod val="75000"/>
                    <a:lumOff val="25000"/>
                  </a:schemeClr>
                </a:solidFill>
                <a:latin typeface="微软雅黑" panose="020B0503020204020204" pitchFamily="34" charset="-122"/>
                <a:ea typeface="微软雅黑" panose="020B0503020204020204" pitchFamily="34" charset="-122"/>
              </a:rPr>
              <a:t>简单介绍三种方式，详情致电</a:t>
            </a:r>
            <a:r>
              <a:rPr lang="en-US" altLang="zh-CN" sz="1800" kern="0" dirty="0" smtClean="0">
                <a:solidFill>
                  <a:schemeClr val="tx1">
                    <a:lumMod val="75000"/>
                    <a:lumOff val="25000"/>
                  </a:schemeClr>
                </a:solidFill>
                <a:latin typeface="微软雅黑" panose="020B0503020204020204" pitchFamily="34" charset="-122"/>
                <a:ea typeface="微软雅黑" panose="020B0503020204020204" pitchFamily="34" charset="-122"/>
              </a:rPr>
              <a:t>59001209</a:t>
            </a:r>
            <a:r>
              <a:rPr lang="zh-CN" altLang="en-US" sz="1800" kern="0" dirty="0" smtClean="0">
                <a:solidFill>
                  <a:schemeClr val="tx1">
                    <a:lumMod val="75000"/>
                    <a:lumOff val="25000"/>
                  </a:schemeClr>
                </a:solidFill>
                <a:latin typeface="微软雅黑" panose="020B0503020204020204" pitchFamily="34" charset="-122"/>
                <a:ea typeface="微软雅黑" panose="020B0503020204020204" pitchFamily="34" charset="-122"/>
              </a:rPr>
              <a:t>咨询</a:t>
            </a:r>
            <a:endPar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bwMode="auto">
          <a:xfrm>
            <a:off x="859631" y="1761480"/>
            <a:ext cx="1763316" cy="1797057"/>
            <a:chOff x="1146706" y="2943939"/>
            <a:chExt cx="2350995" cy="2425897"/>
          </a:xfrm>
        </p:grpSpPr>
        <p:pic>
          <p:nvPicPr>
            <p:cNvPr id="40" name="Picture 2" descr="C:\Users\sb\Desktop\PPT素材\4565767.png"/>
            <p:cNvPicPr>
              <a:picLocks noChangeAspect="1" noChangeArrowheads="1"/>
            </p:cNvPicPr>
            <p:nvPr/>
          </p:nvPicPr>
          <p:blipFill>
            <a:blip r:embed="rId1"/>
            <a:srcRect/>
            <a:stretch>
              <a:fillRect/>
            </a:stretch>
          </p:blipFill>
          <p:spPr bwMode="auto">
            <a:xfrm>
              <a:off x="1340370" y="2943939"/>
              <a:ext cx="2109706" cy="1522834"/>
            </a:xfrm>
            <a:prstGeom prst="rect">
              <a:avLst/>
            </a:prstGeom>
            <a:noFill/>
            <a:ln w="9525">
              <a:noFill/>
              <a:miter lim="800000"/>
              <a:headEnd/>
              <a:tailEnd/>
            </a:ln>
          </p:spPr>
        </p:pic>
        <p:sp>
          <p:nvSpPr>
            <p:cNvPr id="41" name="文本框 25"/>
            <p:cNvSpPr txBox="1"/>
            <p:nvPr/>
          </p:nvSpPr>
          <p:spPr>
            <a:xfrm>
              <a:off x="1146706" y="4466175"/>
              <a:ext cx="2350995" cy="903661"/>
            </a:xfrm>
            <a:prstGeom prst="rect">
              <a:avLst/>
            </a:prstGeom>
            <a:noFill/>
          </p:spPr>
          <p:txBody>
            <a:bodyPr>
              <a:spAutoFit/>
            </a:bodyPr>
            <a:lstStyle/>
            <a:p>
              <a:pPr fontAlgn="auto">
                <a:lnSpc>
                  <a:spcPts val="4480"/>
                </a:lnSpc>
                <a:spcBef>
                  <a:spcPts val="0"/>
                </a:spcBef>
                <a:spcAft>
                  <a:spcPts val="0"/>
                </a:spcAft>
                <a:defRPr/>
              </a:pPr>
              <a:r>
                <a:rPr lang="zh-CN" altLang="en-US" sz="3010" spc="74" dirty="0">
                  <a:solidFill>
                    <a:srgbClr val="0070C0"/>
                  </a:solidFill>
                  <a:latin typeface="方正大黑简体" panose="03000509000000000000" pitchFamily="65" charset="-122"/>
                  <a:ea typeface="方正大黑简体" panose="03000509000000000000" pitchFamily="65" charset="-122"/>
                </a:rPr>
                <a:t>房屋抵押</a:t>
              </a:r>
              <a:endParaRPr lang="zh-CN" altLang="en-US" sz="3010" spc="74" dirty="0">
                <a:solidFill>
                  <a:srgbClr val="0070C0"/>
                </a:solidFill>
                <a:latin typeface="方正大黑简体" panose="03000509000000000000" pitchFamily="65" charset="-122"/>
                <a:ea typeface="方正大黑简体" panose="03000509000000000000" pitchFamily="65" charset="-122"/>
              </a:endParaRPr>
            </a:p>
          </p:txBody>
        </p:sp>
      </p:grpSp>
      <p:grpSp>
        <p:nvGrpSpPr>
          <p:cNvPr id="42" name="组合 41"/>
          <p:cNvGrpSpPr/>
          <p:nvPr/>
        </p:nvGrpSpPr>
        <p:grpSpPr bwMode="auto">
          <a:xfrm>
            <a:off x="3002757" y="1694288"/>
            <a:ext cx="2742010" cy="1875835"/>
            <a:chOff x="4003783" y="2852936"/>
            <a:chExt cx="3655181" cy="2532571"/>
          </a:xfrm>
        </p:grpSpPr>
        <p:pic>
          <p:nvPicPr>
            <p:cNvPr id="43" name="Picture 3" descr="E:\南通市纪委\后期\第二浪\清退教育违规收费\1名.png"/>
            <p:cNvPicPr>
              <a:picLocks noChangeAspect="1" noChangeArrowheads="1"/>
            </p:cNvPicPr>
            <p:nvPr/>
          </p:nvPicPr>
          <p:blipFill>
            <a:blip r:embed="rId2"/>
            <a:srcRect/>
            <a:stretch>
              <a:fillRect/>
            </a:stretch>
          </p:blipFill>
          <p:spPr bwMode="auto">
            <a:xfrm>
              <a:off x="4771488" y="2852936"/>
              <a:ext cx="1800200" cy="1704840"/>
            </a:xfrm>
            <a:prstGeom prst="rect">
              <a:avLst/>
            </a:prstGeom>
            <a:noFill/>
            <a:ln w="9525">
              <a:noFill/>
              <a:miter lim="800000"/>
              <a:headEnd/>
              <a:tailEnd/>
            </a:ln>
          </p:spPr>
        </p:pic>
        <p:sp>
          <p:nvSpPr>
            <p:cNvPr id="44" name="文本框 25"/>
            <p:cNvSpPr txBox="1"/>
            <p:nvPr/>
          </p:nvSpPr>
          <p:spPr>
            <a:xfrm>
              <a:off x="4003783" y="4481729"/>
              <a:ext cx="3655181" cy="903778"/>
            </a:xfrm>
            <a:prstGeom prst="rect">
              <a:avLst/>
            </a:prstGeom>
            <a:noFill/>
          </p:spPr>
          <p:txBody>
            <a:bodyPr>
              <a:spAutoFit/>
            </a:bodyPr>
            <a:lstStyle/>
            <a:p>
              <a:pPr fontAlgn="auto">
                <a:lnSpc>
                  <a:spcPts val="4480"/>
                </a:lnSpc>
                <a:spcBef>
                  <a:spcPts val="0"/>
                </a:spcBef>
                <a:spcAft>
                  <a:spcPts val="0"/>
                </a:spcAft>
                <a:defRPr/>
              </a:pPr>
              <a:r>
                <a:rPr lang="zh-CN" altLang="en-US" sz="3010" spc="74" dirty="0">
                  <a:solidFill>
                    <a:srgbClr val="0070C0"/>
                  </a:solidFill>
                  <a:latin typeface="方正大黑简体" panose="03000509000000000000" pitchFamily="65" charset="-122"/>
                  <a:ea typeface="方正大黑简体" panose="03000509000000000000" pitchFamily="65" charset="-122"/>
                </a:rPr>
                <a:t>第三方自然人</a:t>
              </a:r>
              <a:endParaRPr lang="zh-CN" altLang="en-US" sz="3010" spc="74" dirty="0">
                <a:solidFill>
                  <a:srgbClr val="0070C0"/>
                </a:solidFill>
                <a:latin typeface="方正大黑简体" panose="03000509000000000000" pitchFamily="65" charset="-122"/>
                <a:ea typeface="方正大黑简体" panose="03000509000000000000" pitchFamily="65" charset="-122"/>
              </a:endParaRPr>
            </a:p>
          </p:txBody>
        </p:sp>
      </p:grpSp>
      <p:grpSp>
        <p:nvGrpSpPr>
          <p:cNvPr id="45" name="组合 44"/>
          <p:cNvGrpSpPr/>
          <p:nvPr/>
        </p:nvGrpSpPr>
        <p:grpSpPr bwMode="auto">
          <a:xfrm>
            <a:off x="5880498" y="1880813"/>
            <a:ext cx="2742009" cy="1631259"/>
            <a:chOff x="7841419" y="3168673"/>
            <a:chExt cx="3655181" cy="2201615"/>
          </a:xfrm>
        </p:grpSpPr>
        <p:pic>
          <p:nvPicPr>
            <p:cNvPr id="46" name="Picture 5" descr="http://img3.gao7.com/files/appleimage/6B3/6B34A29A-FC25-4FFC-8941-6B835BDFD1F2.png"/>
            <p:cNvPicPr>
              <a:picLocks noChangeAspect="1" noChangeArrowheads="1"/>
            </p:cNvPicPr>
            <p:nvPr/>
          </p:nvPicPr>
          <p:blipFill>
            <a:blip r:embed="rId3" cstate="print"/>
            <a:srcRect/>
            <a:stretch>
              <a:fillRect/>
            </a:stretch>
          </p:blipFill>
          <p:spPr bwMode="auto">
            <a:xfrm>
              <a:off x="8947952" y="3168673"/>
              <a:ext cx="1154084" cy="1154084"/>
            </a:xfrm>
            <a:prstGeom prst="rect">
              <a:avLst/>
            </a:prstGeom>
            <a:noFill/>
            <a:ln w="9525">
              <a:noFill/>
              <a:miter lim="800000"/>
              <a:headEnd/>
              <a:tailEnd/>
            </a:ln>
          </p:spPr>
        </p:pic>
        <p:sp>
          <p:nvSpPr>
            <p:cNvPr id="47" name="文本框 25"/>
            <p:cNvSpPr txBox="1"/>
            <p:nvPr/>
          </p:nvSpPr>
          <p:spPr>
            <a:xfrm>
              <a:off x="7841419" y="4466819"/>
              <a:ext cx="3655181" cy="903469"/>
            </a:xfrm>
            <a:prstGeom prst="rect">
              <a:avLst/>
            </a:prstGeom>
            <a:noFill/>
          </p:spPr>
          <p:txBody>
            <a:bodyPr>
              <a:spAutoFit/>
            </a:bodyPr>
            <a:lstStyle/>
            <a:p>
              <a:pPr fontAlgn="auto">
                <a:lnSpc>
                  <a:spcPts val="4480"/>
                </a:lnSpc>
                <a:spcBef>
                  <a:spcPts val="0"/>
                </a:spcBef>
                <a:spcAft>
                  <a:spcPts val="0"/>
                </a:spcAft>
                <a:defRPr/>
              </a:pPr>
              <a:r>
                <a:rPr lang="zh-CN" altLang="en-US" sz="3010" spc="74" dirty="0">
                  <a:solidFill>
                    <a:srgbClr val="0070C0"/>
                  </a:solidFill>
                  <a:latin typeface="方正大黑简体" panose="03000509000000000000" pitchFamily="65" charset="-122"/>
                  <a:ea typeface="方正大黑简体" panose="03000509000000000000" pitchFamily="65" charset="-122"/>
                </a:rPr>
                <a:t>有价证券质押</a:t>
              </a:r>
              <a:endParaRPr lang="zh-CN" altLang="en-US" sz="3010" spc="74" dirty="0">
                <a:solidFill>
                  <a:srgbClr val="0070C0"/>
                </a:solidFill>
                <a:latin typeface="方正大黑简体" panose="03000509000000000000" pitchFamily="65" charset="-122"/>
                <a:ea typeface="方正大黑简体" panose="03000509000000000000" pitchFamily="65" charset="-122"/>
              </a:endParaRPr>
            </a:p>
          </p:txBody>
        </p:sp>
      </p:grpSp>
      <p:grpSp>
        <p:nvGrpSpPr>
          <p:cNvPr id="48" name="组合 20"/>
          <p:cNvGrpSpPr/>
          <p:nvPr/>
        </p:nvGrpSpPr>
        <p:grpSpPr bwMode="auto">
          <a:xfrm>
            <a:off x="674873" y="4041473"/>
            <a:ext cx="8015185" cy="1676850"/>
            <a:chOff x="1127448" y="3259136"/>
            <a:chExt cx="9793088" cy="2186088"/>
          </a:xfrm>
        </p:grpSpPr>
        <p:sp>
          <p:nvSpPr>
            <p:cNvPr id="49" name="Rectangle 10"/>
            <p:cNvSpPr>
              <a:spLocks noChangeArrowheads="1"/>
            </p:cNvSpPr>
            <p:nvPr/>
          </p:nvSpPr>
          <p:spPr bwMode="auto">
            <a:xfrm>
              <a:off x="1127448" y="3710824"/>
              <a:ext cx="9793088" cy="1734400"/>
            </a:xfrm>
            <a:prstGeom prst="rect">
              <a:avLst/>
            </a:prstGeom>
            <a:noFill/>
            <a:ln w="38100">
              <a:solidFill>
                <a:srgbClr val="FFC000"/>
              </a:solidFill>
              <a:miter lim="800000"/>
            </a:ln>
          </p:spPr>
          <p:txBody>
            <a:bodyPr anchor="ctr"/>
            <a:lstStyle/>
            <a:p>
              <a:pPr algn="ctr"/>
              <a:endParaRPr lang="zh-CN" altLang="zh-CN" sz="1505">
                <a:solidFill>
                  <a:srgbClr val="646464"/>
                </a:solidFill>
                <a:latin typeface="方正兰亭黑_GBK" charset="-122"/>
                <a:ea typeface="方正兰亭黑_GBK" charset="-122"/>
              </a:endParaRPr>
            </a:p>
          </p:txBody>
        </p:sp>
        <p:pic>
          <p:nvPicPr>
            <p:cNvPr id="51" name="Picture 2" descr="http://www.mobanwang.com/icon/UploadFiles_8971/201008/20100829223045160.png"/>
            <p:cNvPicPr>
              <a:picLocks noChangeAspect="1" noChangeArrowheads="1"/>
            </p:cNvPicPr>
            <p:nvPr/>
          </p:nvPicPr>
          <p:blipFill>
            <a:blip r:embed="rId4" cstate="print"/>
            <a:srcRect/>
            <a:stretch>
              <a:fillRect/>
            </a:stretch>
          </p:blipFill>
          <p:spPr bwMode="auto">
            <a:xfrm>
              <a:off x="9783657" y="3259136"/>
              <a:ext cx="1064871" cy="1064872"/>
            </a:xfrm>
            <a:prstGeom prst="rect">
              <a:avLst/>
            </a:prstGeom>
            <a:noFill/>
            <a:ln w="9525">
              <a:noFill/>
              <a:miter lim="800000"/>
              <a:headEnd/>
              <a:tailEnd/>
            </a:ln>
          </p:spPr>
        </p:pic>
        <p:sp>
          <p:nvSpPr>
            <p:cNvPr id="52" name="文本框 5"/>
            <p:cNvSpPr txBox="1">
              <a:spLocks noChangeArrowheads="1"/>
            </p:cNvSpPr>
            <p:nvPr/>
          </p:nvSpPr>
          <p:spPr bwMode="auto">
            <a:xfrm>
              <a:off x="1487489" y="3845508"/>
              <a:ext cx="2349132" cy="573195"/>
            </a:xfrm>
            <a:prstGeom prst="rect">
              <a:avLst/>
            </a:prstGeom>
            <a:noFill/>
            <a:ln w="9525">
              <a:noFill/>
              <a:miter lim="800000"/>
            </a:ln>
          </p:spPr>
          <p:txBody>
            <a:bodyPr wrap="square">
              <a:spAutoFit/>
            </a:bodyPr>
            <a:lstStyle/>
            <a:p>
              <a:r>
                <a:rPr lang="zh-CN" altLang="en-US" sz="2255" b="1" dirty="0">
                  <a:solidFill>
                    <a:srgbClr val="21AECF"/>
                  </a:solidFill>
                  <a:latin typeface="方正大黑简体"/>
                  <a:ea typeface="方正大黑简体"/>
                  <a:cs typeface="方正大黑简体"/>
                </a:rPr>
                <a:t>第三方自然人</a:t>
              </a:r>
              <a:endParaRPr lang="zh-CN" altLang="en-US" sz="2255" b="1" dirty="0">
                <a:solidFill>
                  <a:srgbClr val="21AECF"/>
                </a:solidFill>
                <a:latin typeface="方正大黑简体"/>
                <a:ea typeface="方正大黑简体"/>
                <a:cs typeface="方正大黑简体"/>
              </a:endParaRPr>
            </a:p>
          </p:txBody>
        </p:sp>
        <p:sp>
          <p:nvSpPr>
            <p:cNvPr id="53" name="文本框 6"/>
            <p:cNvSpPr txBox="1"/>
            <p:nvPr/>
          </p:nvSpPr>
          <p:spPr>
            <a:xfrm>
              <a:off x="1500564" y="4324003"/>
              <a:ext cx="8916664" cy="1056610"/>
            </a:xfrm>
            <a:prstGeom prst="rect">
              <a:avLst/>
            </a:prstGeom>
            <a:noFill/>
          </p:spPr>
          <p:txBody>
            <a:bodyPr>
              <a:spAutoFit/>
            </a:bodyPr>
            <a:lstStyle/>
            <a:p>
              <a:pPr fontAlgn="auto">
                <a:lnSpc>
                  <a:spcPts val="2820"/>
                </a:lnSpc>
                <a:spcBef>
                  <a:spcPts val="0"/>
                </a:spcBef>
                <a:spcAft>
                  <a:spcPts val="0"/>
                </a:spcAft>
                <a:defRPr/>
              </a:pPr>
              <a:r>
                <a:rPr lang="zh-CN" altLang="en-US" sz="1505" b="1" dirty="0">
                  <a:solidFill>
                    <a:schemeClr val="bg1">
                      <a:lumMod val="50000"/>
                    </a:schemeClr>
                  </a:solidFill>
                  <a:latin typeface="微软雅黑" panose="020B0503020204020204" pitchFamily="34" charset="-122"/>
                  <a:ea typeface="微软雅黑" panose="020B0503020204020204" pitchFamily="34" charset="-122"/>
                </a:rPr>
                <a:t>       机关事业单位在职人员、农村的村干部（村支书或村主任）、经济效益较好的企业（金融、保险、邮政、电信、供电、电力、烟草等系统）工作人员。</a:t>
              </a:r>
              <a:endParaRPr lang="zh-CN" altLang="en-US" sz="1505" b="1"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lstStyle/>
          <a:p>
            <a:r>
              <a:rPr lang="zh-CN" altLang="en-US" dirty="0"/>
              <a:t>个人创业担保贷款</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smtClean="0"/>
              <a:t>三种反担保的方式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down)">
                                      <p:cBhvr>
                                        <p:cTn id="11" dur="500"/>
                                        <p:tgtEl>
                                          <p:spTgt spid="4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childTnLst>
                          </p:cTn>
                        </p:par>
                        <p:par>
                          <p:cTn id="16" fill="hold">
                            <p:stCondLst>
                              <p:cond delay="1500"/>
                            </p:stCondLst>
                            <p:childTnLst>
                              <p:par>
                                <p:cTn id="17" presetID="31" presetClass="entr" presetSubtype="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p:cTn id="19" dur="1000" fill="hold"/>
                                        <p:tgtEl>
                                          <p:spTgt spid="48"/>
                                        </p:tgtEl>
                                        <p:attrNameLst>
                                          <p:attrName>ppt_w</p:attrName>
                                        </p:attrNameLst>
                                      </p:cBhvr>
                                      <p:tavLst>
                                        <p:tav tm="0">
                                          <p:val>
                                            <p:fltVal val="0"/>
                                          </p:val>
                                        </p:tav>
                                        <p:tav tm="100000">
                                          <p:val>
                                            <p:strVal val="#ppt_w"/>
                                          </p:val>
                                        </p:tav>
                                      </p:tavLst>
                                    </p:anim>
                                    <p:anim calcmode="lin" valueType="num">
                                      <p:cBhvr>
                                        <p:cTn id="20" dur="1000" fill="hold"/>
                                        <p:tgtEl>
                                          <p:spTgt spid="48"/>
                                        </p:tgtEl>
                                        <p:attrNameLst>
                                          <p:attrName>ppt_h</p:attrName>
                                        </p:attrNameLst>
                                      </p:cBhvr>
                                      <p:tavLst>
                                        <p:tav tm="0">
                                          <p:val>
                                            <p:fltVal val="0"/>
                                          </p:val>
                                        </p:tav>
                                        <p:tav tm="100000">
                                          <p:val>
                                            <p:strVal val="#ppt_h"/>
                                          </p:val>
                                        </p:tav>
                                      </p:tavLst>
                                    </p:anim>
                                    <p:anim calcmode="lin" valueType="num">
                                      <p:cBhvr>
                                        <p:cTn id="21" dur="1000" fill="hold"/>
                                        <p:tgtEl>
                                          <p:spTgt spid="48"/>
                                        </p:tgtEl>
                                        <p:attrNameLst>
                                          <p:attrName>style.rotation</p:attrName>
                                        </p:attrNameLst>
                                      </p:cBhvr>
                                      <p:tavLst>
                                        <p:tav tm="0">
                                          <p:val>
                                            <p:fltVal val="90"/>
                                          </p:val>
                                        </p:tav>
                                        <p:tav tm="100000">
                                          <p:val>
                                            <p:fltVal val="0"/>
                                          </p:val>
                                        </p:tav>
                                      </p:tavLst>
                                    </p:anim>
                                    <p:animEffect transition="in" filter="fade">
                                      <p:cBhvr>
                                        <p:cTn id="22"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合伙企业</a:t>
            </a:r>
            <a:r>
              <a:rPr lang="zh-CN" altLang="en-US" dirty="0" smtClean="0"/>
              <a:t>创业担保贷款</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a:t>对象、金额、期限</a:t>
            </a:r>
            <a:endParaRPr lang="zh-CN" altLang="en-US" dirty="0"/>
          </a:p>
        </p:txBody>
      </p:sp>
      <p:sp>
        <p:nvSpPr>
          <p:cNvPr id="3" name="Rectangle 20"/>
          <p:cNvSpPr/>
          <p:nvPr/>
        </p:nvSpPr>
        <p:spPr>
          <a:xfrm flipH="1">
            <a:off x="492791" y="2394285"/>
            <a:ext cx="2427061" cy="453183"/>
          </a:xfrm>
          <a:prstGeom prst="rect">
            <a:avLst/>
          </a:prstGeom>
          <a:solidFill>
            <a:srgbClr val="2686A7"/>
          </a:solidFill>
          <a:ln>
            <a:noFill/>
          </a:ln>
          <a:effectLst/>
        </p:spPr>
        <p:txBody>
          <a:bodyPr wrap="square" tIns="72000" bIns="7200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对象</a:t>
            </a:r>
            <a:endParaRPr lang="en-US" sz="2000" b="1" dirty="0">
              <a:solidFill>
                <a:schemeClr val="bg1"/>
              </a:solidFill>
              <a:latin typeface="微软雅黑" panose="020B0503020204020204" pitchFamily="34" charset="-122"/>
              <a:ea typeface="微软雅黑" panose="020B0503020204020204" pitchFamily="34" charset="-122"/>
            </a:endParaRPr>
          </a:p>
        </p:txBody>
      </p:sp>
      <p:cxnSp>
        <p:nvCxnSpPr>
          <p:cNvPr id="5" name="Straight Connector 28"/>
          <p:cNvCxnSpPr/>
          <p:nvPr/>
        </p:nvCxnSpPr>
        <p:spPr>
          <a:xfrm>
            <a:off x="494379" y="2394285"/>
            <a:ext cx="0" cy="2883879"/>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33"/>
          <p:cNvSpPr/>
          <p:nvPr/>
        </p:nvSpPr>
        <p:spPr>
          <a:xfrm>
            <a:off x="717884" y="2923673"/>
            <a:ext cx="2201969" cy="1289905"/>
          </a:xfrm>
          <a:prstGeom prst="rect">
            <a:avLst/>
          </a:prstGeom>
        </p:spPr>
        <p:txBody>
          <a:bodyPr wrap="square">
            <a:spAutoFit/>
          </a:bodyPr>
          <a:lstStyle/>
          <a:p>
            <a:pPr fontAlgn="auto">
              <a:lnSpc>
                <a:spcPct val="150000"/>
              </a:lnSpc>
              <a:spcBef>
                <a:spcPts val="0"/>
              </a:spcBef>
              <a:spcAft>
                <a:spcPts val="0"/>
              </a:spcAft>
              <a:defRPr/>
            </a:pPr>
            <a:r>
              <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rPr>
              <a:t>在校大学生和城乡失业人员在市区创办的合伙企业</a:t>
            </a:r>
            <a:endPar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Rectangle 20"/>
          <p:cNvSpPr/>
          <p:nvPr/>
        </p:nvSpPr>
        <p:spPr>
          <a:xfrm flipH="1">
            <a:off x="3374354" y="2394285"/>
            <a:ext cx="2427061" cy="453183"/>
          </a:xfrm>
          <a:prstGeom prst="rect">
            <a:avLst/>
          </a:prstGeom>
          <a:solidFill>
            <a:srgbClr val="54BE71"/>
          </a:solidFill>
          <a:ln>
            <a:noFill/>
          </a:ln>
          <a:effectLst/>
        </p:spPr>
        <p:txBody>
          <a:bodyPr wrap="square" tIns="72000" bIns="7200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金额</a:t>
            </a:r>
            <a:endParaRPr lang="en-US" sz="2000" b="1" dirty="0">
              <a:solidFill>
                <a:schemeClr val="bg1"/>
              </a:solidFill>
              <a:latin typeface="微软雅黑" panose="020B0503020204020204" pitchFamily="34" charset="-122"/>
              <a:ea typeface="微软雅黑" panose="020B0503020204020204" pitchFamily="34" charset="-122"/>
            </a:endParaRPr>
          </a:p>
        </p:txBody>
      </p:sp>
      <p:cxnSp>
        <p:nvCxnSpPr>
          <p:cNvPr id="13" name="Straight Connector 28"/>
          <p:cNvCxnSpPr/>
          <p:nvPr/>
        </p:nvCxnSpPr>
        <p:spPr>
          <a:xfrm>
            <a:off x="3375942" y="2394285"/>
            <a:ext cx="0" cy="2883879"/>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Rectangle 33"/>
          <p:cNvSpPr/>
          <p:nvPr/>
        </p:nvSpPr>
        <p:spPr>
          <a:xfrm>
            <a:off x="3599447" y="2923673"/>
            <a:ext cx="2201969" cy="2169825"/>
          </a:xfrm>
          <a:prstGeom prst="rect">
            <a:avLst/>
          </a:prstGeom>
        </p:spPr>
        <p:txBody>
          <a:bodyPr wrap="square">
            <a:spAutoFit/>
          </a:bodyPr>
          <a:lstStyle/>
          <a:p>
            <a:pPr algn="just" fontAlgn="auto">
              <a:lnSpc>
                <a:spcPct val="150000"/>
              </a:lnSpc>
              <a:spcBef>
                <a:spcPts val="0"/>
              </a:spcBef>
              <a:spcAft>
                <a:spcPts val="0"/>
              </a:spcAft>
              <a:defRPr/>
            </a:pPr>
            <a:r>
              <a:rPr lang="zh-CN" altLang="en-US" sz="1800" kern="0" dirty="0" smtClean="0">
                <a:solidFill>
                  <a:schemeClr val="tx1">
                    <a:lumMod val="75000"/>
                    <a:lumOff val="25000"/>
                  </a:schemeClr>
                </a:solidFill>
                <a:latin typeface="微软雅黑" panose="020B0503020204020204" pitchFamily="34" charset="-122"/>
                <a:ea typeface="微软雅黑" panose="020B0503020204020204" pitchFamily="34" charset="-122"/>
              </a:rPr>
              <a:t>按</a:t>
            </a:r>
            <a:r>
              <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rPr>
              <a:t>投资人符合贷款条件的人数，人均不超过</a:t>
            </a:r>
            <a:r>
              <a:rPr lang="en-US" altLang="zh-CN" sz="1800" kern="0" dirty="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rPr>
              <a:t>万</a:t>
            </a:r>
            <a:r>
              <a:rPr lang="zh-CN" altLang="en-US" sz="1800" kern="0" dirty="0" smtClean="0">
                <a:solidFill>
                  <a:schemeClr val="tx1">
                    <a:lumMod val="75000"/>
                    <a:lumOff val="25000"/>
                  </a:schemeClr>
                </a:solidFill>
                <a:latin typeface="微软雅黑" panose="020B0503020204020204" pitchFamily="34" charset="-122"/>
                <a:ea typeface="微软雅黑" panose="020B0503020204020204" pitchFamily="34" charset="-122"/>
              </a:rPr>
              <a:t>元，</a:t>
            </a:r>
            <a:r>
              <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rPr>
              <a:t>合计不超过</a:t>
            </a:r>
            <a:r>
              <a:rPr lang="en-US" altLang="zh-CN" sz="1800" kern="0" dirty="0">
                <a:solidFill>
                  <a:schemeClr val="tx1">
                    <a:lumMod val="75000"/>
                    <a:lumOff val="25000"/>
                  </a:schemeClr>
                </a:solidFill>
                <a:latin typeface="微软雅黑" panose="020B0503020204020204" pitchFamily="34" charset="-122"/>
                <a:ea typeface="微软雅黑" panose="020B0503020204020204" pitchFamily="34" charset="-122"/>
              </a:rPr>
              <a:t>60</a:t>
            </a:r>
            <a:r>
              <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rPr>
              <a:t>万</a:t>
            </a:r>
            <a:r>
              <a:rPr lang="zh-CN" altLang="en-US" sz="1800" kern="0" dirty="0" smtClean="0">
                <a:solidFill>
                  <a:schemeClr val="tx1">
                    <a:lumMod val="75000"/>
                    <a:lumOff val="25000"/>
                  </a:schemeClr>
                </a:solidFill>
                <a:latin typeface="微软雅黑" panose="020B0503020204020204" pitchFamily="34" charset="-122"/>
                <a:ea typeface="微软雅黑" panose="020B0503020204020204" pitchFamily="34" charset="-122"/>
              </a:rPr>
              <a:t>元</a:t>
            </a:r>
            <a:endPar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endPar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Rectangle 20"/>
          <p:cNvSpPr/>
          <p:nvPr/>
        </p:nvSpPr>
        <p:spPr>
          <a:xfrm flipH="1">
            <a:off x="6255917" y="2394285"/>
            <a:ext cx="2427061" cy="453183"/>
          </a:xfrm>
          <a:prstGeom prst="rect">
            <a:avLst/>
          </a:prstGeom>
          <a:solidFill>
            <a:srgbClr val="8BC248"/>
          </a:solidFill>
          <a:ln>
            <a:noFill/>
          </a:ln>
          <a:effectLst/>
        </p:spPr>
        <p:txBody>
          <a:bodyPr wrap="square" tIns="72000" bIns="7200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期限</a:t>
            </a:r>
            <a:endParaRPr lang="en-US" sz="2000" b="1" dirty="0">
              <a:solidFill>
                <a:schemeClr val="bg1"/>
              </a:solidFill>
              <a:latin typeface="微软雅黑" panose="020B0503020204020204" pitchFamily="34" charset="-122"/>
              <a:ea typeface="微软雅黑" panose="020B0503020204020204" pitchFamily="34" charset="-122"/>
            </a:endParaRPr>
          </a:p>
        </p:txBody>
      </p:sp>
      <p:cxnSp>
        <p:nvCxnSpPr>
          <p:cNvPr id="16" name="Straight Connector 28"/>
          <p:cNvCxnSpPr/>
          <p:nvPr/>
        </p:nvCxnSpPr>
        <p:spPr>
          <a:xfrm>
            <a:off x="6257505" y="2394285"/>
            <a:ext cx="0" cy="2883879"/>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33"/>
          <p:cNvSpPr/>
          <p:nvPr/>
        </p:nvSpPr>
        <p:spPr>
          <a:xfrm>
            <a:off x="6481010" y="2923673"/>
            <a:ext cx="2201969" cy="923330"/>
          </a:xfrm>
          <a:prstGeom prst="rect">
            <a:avLst/>
          </a:prstGeom>
        </p:spPr>
        <p:txBody>
          <a:bodyPr wrap="square">
            <a:spAutoFit/>
          </a:bodyPr>
          <a:lstStyle/>
          <a:p>
            <a:pPr fontAlgn="auto">
              <a:lnSpc>
                <a:spcPct val="150000"/>
              </a:lnSpc>
              <a:spcBef>
                <a:spcPts val="0"/>
              </a:spcBef>
              <a:spcAft>
                <a:spcPts val="0"/>
              </a:spcAft>
              <a:defRPr/>
            </a:pPr>
            <a:r>
              <a:rPr lang="zh-CN" altLang="en-US" sz="1800" kern="0" dirty="0" smtClean="0">
                <a:solidFill>
                  <a:schemeClr val="tx1">
                    <a:lumMod val="75000"/>
                    <a:lumOff val="25000"/>
                  </a:schemeClr>
                </a:solidFill>
                <a:latin typeface="微软雅黑" panose="020B0503020204020204" pitchFamily="34" charset="-122"/>
                <a:ea typeface="微软雅黑" panose="020B0503020204020204" pitchFamily="34" charset="-122"/>
              </a:rPr>
              <a:t>贷款</a:t>
            </a:r>
            <a:r>
              <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rPr>
              <a:t>次数不超过</a:t>
            </a:r>
            <a:r>
              <a:rPr lang="en-US" altLang="zh-CN" sz="1800" kern="0"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rPr>
              <a:t>次，每次不超过</a:t>
            </a:r>
            <a:r>
              <a:rPr lang="en-US" altLang="zh-CN" sz="1800" kern="0"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rPr>
              <a:t>年</a:t>
            </a:r>
            <a:endPar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字方塊 23"/>
          <p:cNvSpPr txBox="1"/>
          <p:nvPr/>
        </p:nvSpPr>
        <p:spPr>
          <a:xfrm>
            <a:off x="2153222" y="1818653"/>
            <a:ext cx="1068917" cy="426723"/>
          </a:xfrm>
          <a:prstGeom prst="rect">
            <a:avLst/>
          </a:prstGeom>
          <a:noFill/>
        </p:spPr>
        <p:txBody>
          <a:bodyPr wrap="square" rtlCol="0" anchor="ctr">
            <a:noAutofit/>
          </a:bodyPr>
          <a:lstStyle/>
          <a:p>
            <a:pPr algn="ctr"/>
            <a:r>
              <a:rPr lang="en-US" altLang="zh-TW" sz="4400" dirty="0">
                <a:solidFill>
                  <a:srgbClr val="2083A5"/>
                </a:solidFill>
                <a:cs typeface="+mn-ea"/>
                <a:sym typeface="+mn-lt"/>
              </a:rPr>
              <a:t>01</a:t>
            </a:r>
            <a:endParaRPr lang="zh-TW" altLang="en-US" sz="4400" dirty="0">
              <a:solidFill>
                <a:srgbClr val="2083A5"/>
              </a:solidFill>
              <a:cs typeface="+mn-ea"/>
              <a:sym typeface="+mn-lt"/>
            </a:endParaRPr>
          </a:p>
        </p:txBody>
      </p:sp>
      <p:sp>
        <p:nvSpPr>
          <p:cNvPr id="25" name="矩形 24"/>
          <p:cNvSpPr/>
          <p:nvPr/>
        </p:nvSpPr>
        <p:spPr>
          <a:xfrm>
            <a:off x="3198293" y="1770404"/>
            <a:ext cx="4905583" cy="523220"/>
          </a:xfrm>
          <a:prstGeom prst="rect">
            <a:avLst/>
          </a:prstGeom>
        </p:spPr>
        <p:txBody>
          <a:bodyPr wrap="square">
            <a:spAutoFit/>
          </a:bodyPr>
          <a:lstStyle/>
          <a:p>
            <a:r>
              <a:rPr lang="zh-CN" altLang="en-US" sz="2800" dirty="0" smtClean="0">
                <a:latin typeface="微软雅黑" panose="020B0503020204020204" pitchFamily="34" charset="-122"/>
                <a:ea typeface="微软雅黑" panose="020B0503020204020204" pitchFamily="34" charset="-122"/>
                <a:cs typeface="+mn-ea"/>
                <a:sym typeface="+mn-lt"/>
              </a:rPr>
              <a:t>法定代表人居民身份证</a:t>
            </a:r>
            <a:endParaRPr lang="zh-TW" altLang="en-US" sz="2800" dirty="0">
              <a:latin typeface="微软雅黑" panose="020B0503020204020204" pitchFamily="34" charset="-122"/>
              <a:ea typeface="微软雅黑" panose="020B0503020204020204" pitchFamily="34" charset="-122"/>
              <a:cs typeface="+mn-ea"/>
              <a:sym typeface="+mn-lt"/>
            </a:endParaRPr>
          </a:p>
        </p:txBody>
      </p:sp>
      <p:sp>
        <p:nvSpPr>
          <p:cNvPr id="26" name="文字方塊 25"/>
          <p:cNvSpPr txBox="1"/>
          <p:nvPr/>
        </p:nvSpPr>
        <p:spPr>
          <a:xfrm>
            <a:off x="2153222" y="2736001"/>
            <a:ext cx="1068917" cy="426723"/>
          </a:xfrm>
          <a:prstGeom prst="rect">
            <a:avLst/>
          </a:prstGeom>
          <a:noFill/>
        </p:spPr>
        <p:txBody>
          <a:bodyPr wrap="square" rtlCol="0" anchor="ctr">
            <a:noAutofit/>
          </a:bodyPr>
          <a:lstStyle/>
          <a:p>
            <a:pPr algn="ctr"/>
            <a:r>
              <a:rPr lang="en-US" altLang="zh-TW" sz="4400" dirty="0">
                <a:solidFill>
                  <a:srgbClr val="50BC6D"/>
                </a:solidFill>
                <a:cs typeface="+mn-ea"/>
                <a:sym typeface="+mn-lt"/>
              </a:rPr>
              <a:t>02</a:t>
            </a:r>
            <a:endParaRPr lang="zh-TW" altLang="en-US" sz="4400" dirty="0">
              <a:solidFill>
                <a:srgbClr val="50BC6D"/>
              </a:solidFill>
              <a:cs typeface="+mn-ea"/>
              <a:sym typeface="+mn-lt"/>
            </a:endParaRPr>
          </a:p>
        </p:txBody>
      </p:sp>
      <p:sp>
        <p:nvSpPr>
          <p:cNvPr id="28" name="文字方塊 27"/>
          <p:cNvSpPr txBox="1"/>
          <p:nvPr/>
        </p:nvSpPr>
        <p:spPr>
          <a:xfrm>
            <a:off x="2153222" y="3676499"/>
            <a:ext cx="1068917" cy="426723"/>
          </a:xfrm>
          <a:prstGeom prst="rect">
            <a:avLst/>
          </a:prstGeom>
          <a:noFill/>
        </p:spPr>
        <p:txBody>
          <a:bodyPr wrap="square" rtlCol="0" anchor="ctr">
            <a:noAutofit/>
          </a:bodyPr>
          <a:lstStyle/>
          <a:p>
            <a:pPr algn="ctr"/>
            <a:r>
              <a:rPr lang="en-US" altLang="zh-TW" sz="4400" dirty="0">
                <a:solidFill>
                  <a:srgbClr val="88C043"/>
                </a:solidFill>
                <a:cs typeface="+mn-ea"/>
                <a:sym typeface="+mn-lt"/>
              </a:rPr>
              <a:t>03</a:t>
            </a:r>
            <a:endParaRPr lang="zh-TW" altLang="en-US" sz="4400" dirty="0">
              <a:solidFill>
                <a:srgbClr val="88C043"/>
              </a:solidFill>
              <a:cs typeface="+mn-ea"/>
              <a:sym typeface="+mn-lt"/>
            </a:endParaRPr>
          </a:p>
        </p:txBody>
      </p:sp>
      <p:sp>
        <p:nvSpPr>
          <p:cNvPr id="33" name="文字方塊 32"/>
          <p:cNvSpPr txBox="1"/>
          <p:nvPr/>
        </p:nvSpPr>
        <p:spPr>
          <a:xfrm>
            <a:off x="2153222" y="4640144"/>
            <a:ext cx="1068917" cy="426723"/>
          </a:xfrm>
          <a:prstGeom prst="rect">
            <a:avLst/>
          </a:prstGeom>
          <a:noFill/>
        </p:spPr>
        <p:txBody>
          <a:bodyPr wrap="square" rtlCol="0" anchor="ctr">
            <a:noAutofit/>
          </a:bodyPr>
          <a:lstStyle/>
          <a:p>
            <a:pPr algn="ctr"/>
            <a:r>
              <a:rPr lang="en-US" altLang="zh-TW" sz="4400" dirty="0">
                <a:solidFill>
                  <a:srgbClr val="EF9526"/>
                </a:solidFill>
                <a:cs typeface="+mn-ea"/>
                <a:sym typeface="+mn-lt"/>
              </a:rPr>
              <a:t>04</a:t>
            </a:r>
            <a:endParaRPr lang="zh-TW" altLang="en-US" sz="4400" dirty="0">
              <a:solidFill>
                <a:srgbClr val="EF9526"/>
              </a:solidFill>
              <a:cs typeface="+mn-ea"/>
              <a:sym typeface="+mn-lt"/>
            </a:endParaRPr>
          </a:p>
        </p:txBody>
      </p:sp>
      <p:sp>
        <p:nvSpPr>
          <p:cNvPr id="42" name="矩形 41"/>
          <p:cNvSpPr/>
          <p:nvPr/>
        </p:nvSpPr>
        <p:spPr>
          <a:xfrm>
            <a:off x="3198292" y="2687752"/>
            <a:ext cx="4905583" cy="523220"/>
          </a:xfrm>
          <a:prstGeom prst="rect">
            <a:avLst/>
          </a:prstGeom>
        </p:spPr>
        <p:txBody>
          <a:bodyPr wrap="square">
            <a:spAutoFit/>
          </a:bodyPr>
          <a:lstStyle/>
          <a:p>
            <a:r>
              <a:rPr lang="zh-CN" altLang="en-US" sz="2800" dirty="0" smtClean="0">
                <a:latin typeface="+mj-ea"/>
                <a:ea typeface="+mj-ea"/>
                <a:cs typeface="+mn-ea"/>
                <a:sym typeface="+mn-lt"/>
              </a:rPr>
              <a:t>工商</a:t>
            </a:r>
            <a:r>
              <a:rPr lang="zh-CN" altLang="en-US" sz="2800" dirty="0">
                <a:latin typeface="+mj-ea"/>
                <a:ea typeface="+mj-ea"/>
                <a:cs typeface="+mn-ea"/>
                <a:sym typeface="+mn-lt"/>
              </a:rPr>
              <a:t>营业执照</a:t>
            </a:r>
            <a:endParaRPr lang="zh-TW" altLang="en-US" sz="2800" dirty="0">
              <a:latin typeface="+mj-ea"/>
              <a:ea typeface="+mj-ea"/>
              <a:cs typeface="+mn-ea"/>
              <a:sym typeface="+mn-lt"/>
            </a:endParaRPr>
          </a:p>
        </p:txBody>
      </p:sp>
      <p:sp>
        <p:nvSpPr>
          <p:cNvPr id="43" name="矩形 42"/>
          <p:cNvSpPr/>
          <p:nvPr/>
        </p:nvSpPr>
        <p:spPr>
          <a:xfrm>
            <a:off x="3198291" y="3628250"/>
            <a:ext cx="4905583" cy="830997"/>
          </a:xfrm>
          <a:prstGeom prst="rect">
            <a:avLst/>
          </a:prstGeom>
        </p:spPr>
        <p:txBody>
          <a:bodyPr wrap="square">
            <a:spAutoFit/>
          </a:bodyPr>
          <a:lstStyle/>
          <a:p>
            <a:r>
              <a:rPr lang="en-US" altLang="zh-CN" dirty="0" smtClean="0">
                <a:latin typeface="微软雅黑" panose="020B0503020204020204" pitchFamily="34" charset="-122"/>
                <a:ea typeface="微软雅黑" panose="020B0503020204020204" pitchFamily="34" charset="-122"/>
                <a:cs typeface="+mn-ea"/>
              </a:rPr>
              <a:t>《</a:t>
            </a:r>
            <a:r>
              <a:rPr lang="zh-CN" altLang="en-US" dirty="0">
                <a:latin typeface="微软雅黑" panose="020B0503020204020204" pitchFamily="34" charset="-122"/>
                <a:ea typeface="微软雅黑" panose="020B0503020204020204" pitchFamily="34" charset="-122"/>
                <a:cs typeface="+mn-ea"/>
              </a:rPr>
              <a:t>验资报告</a:t>
            </a:r>
            <a:r>
              <a:rPr lang="en-US" altLang="zh-CN" dirty="0">
                <a:latin typeface="微软雅黑" panose="020B0503020204020204" pitchFamily="34" charset="-122"/>
                <a:ea typeface="微软雅黑" panose="020B0503020204020204" pitchFamily="34" charset="-122"/>
                <a:cs typeface="+mn-ea"/>
              </a:rPr>
              <a:t>》</a:t>
            </a:r>
            <a:r>
              <a:rPr lang="zh-CN" altLang="en-US" dirty="0">
                <a:latin typeface="微软雅黑" panose="020B0503020204020204" pitchFamily="34" charset="-122"/>
                <a:ea typeface="微软雅黑" panose="020B0503020204020204" pitchFamily="34" charset="-122"/>
                <a:cs typeface="+mn-ea"/>
              </a:rPr>
              <a:t>或工商部门盖章的</a:t>
            </a:r>
            <a:r>
              <a:rPr lang="en-US" altLang="zh-CN" dirty="0">
                <a:latin typeface="微软雅黑" panose="020B0503020204020204" pitchFamily="34" charset="-122"/>
                <a:ea typeface="微软雅黑" panose="020B0503020204020204" pitchFamily="34" charset="-122"/>
                <a:cs typeface="+mn-ea"/>
              </a:rPr>
              <a:t>《</a:t>
            </a:r>
            <a:r>
              <a:rPr lang="zh-CN" altLang="en-US" dirty="0">
                <a:latin typeface="微软雅黑" panose="020B0503020204020204" pitchFamily="34" charset="-122"/>
                <a:ea typeface="微软雅黑" panose="020B0503020204020204" pitchFamily="34" charset="-122"/>
                <a:cs typeface="+mn-ea"/>
              </a:rPr>
              <a:t>公司章程</a:t>
            </a:r>
            <a:r>
              <a:rPr lang="en-US" altLang="zh-CN" dirty="0" smtClean="0">
                <a:latin typeface="微软雅黑" panose="020B0503020204020204" pitchFamily="34" charset="-122"/>
                <a:ea typeface="微软雅黑" panose="020B0503020204020204" pitchFamily="34" charset="-122"/>
                <a:cs typeface="+mn-ea"/>
              </a:rPr>
              <a:t>》</a:t>
            </a:r>
            <a:endParaRPr lang="zh-TW" altLang="en-US" dirty="0">
              <a:latin typeface="微软雅黑" panose="020B0503020204020204" pitchFamily="34" charset="-122"/>
              <a:ea typeface="微软雅黑" panose="020B0503020204020204" pitchFamily="34" charset="-122"/>
              <a:cs typeface="+mn-ea"/>
              <a:sym typeface="+mn-lt"/>
            </a:endParaRPr>
          </a:p>
        </p:txBody>
      </p:sp>
      <p:sp>
        <p:nvSpPr>
          <p:cNvPr id="44" name="矩形 43"/>
          <p:cNvSpPr/>
          <p:nvPr/>
        </p:nvSpPr>
        <p:spPr>
          <a:xfrm>
            <a:off x="3198294" y="4591895"/>
            <a:ext cx="4905583" cy="830997"/>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cs typeface="+mn-ea"/>
                <a:sym typeface="+mn-lt"/>
              </a:rPr>
              <a:t>参与贷款的合伙投资人员的</a:t>
            </a:r>
            <a:r>
              <a:rPr lang="en-US" altLang="zh-CN" dirty="0">
                <a:latin typeface="微软雅黑" panose="020B0503020204020204" pitchFamily="34" charset="-122"/>
                <a:ea typeface="微软雅黑" panose="020B0503020204020204" pitchFamily="34" charset="-122"/>
                <a:cs typeface="+mn-ea"/>
                <a:sym typeface="+mn-lt"/>
              </a:rPr>
              <a:t>《</a:t>
            </a:r>
            <a:r>
              <a:rPr lang="zh-CN" altLang="en-US" dirty="0">
                <a:latin typeface="微软雅黑" panose="020B0503020204020204" pitchFamily="34" charset="-122"/>
                <a:ea typeface="微软雅黑" panose="020B0503020204020204" pitchFamily="34" charset="-122"/>
                <a:cs typeface="+mn-ea"/>
                <a:sym typeface="+mn-lt"/>
              </a:rPr>
              <a:t>就业创业证</a:t>
            </a:r>
            <a:r>
              <a:rPr lang="en-US" altLang="zh-CN" dirty="0">
                <a:latin typeface="微软雅黑" panose="020B0503020204020204" pitchFamily="34" charset="-122"/>
                <a:ea typeface="微软雅黑" panose="020B0503020204020204" pitchFamily="34" charset="-122"/>
                <a:cs typeface="+mn-ea"/>
                <a:sym typeface="+mn-lt"/>
              </a:rPr>
              <a:t>》</a:t>
            </a:r>
            <a:r>
              <a:rPr lang="zh-CN" altLang="en-US" dirty="0">
                <a:latin typeface="微软雅黑" panose="020B0503020204020204" pitchFamily="34" charset="-122"/>
                <a:ea typeface="微软雅黑" panose="020B0503020204020204" pitchFamily="34" charset="-122"/>
                <a:cs typeface="+mn-ea"/>
                <a:sym typeface="+mn-lt"/>
              </a:rPr>
              <a:t>或</a:t>
            </a:r>
            <a:r>
              <a:rPr lang="en-US" altLang="zh-CN" dirty="0">
                <a:latin typeface="微软雅黑" panose="020B0503020204020204" pitchFamily="34" charset="-122"/>
                <a:ea typeface="微软雅黑" panose="020B0503020204020204" pitchFamily="34" charset="-122"/>
                <a:cs typeface="+mn-ea"/>
                <a:sym typeface="+mn-lt"/>
              </a:rPr>
              <a:t>《</a:t>
            </a:r>
            <a:r>
              <a:rPr lang="zh-CN" altLang="en-US" dirty="0">
                <a:latin typeface="微软雅黑" panose="020B0503020204020204" pitchFamily="34" charset="-122"/>
                <a:ea typeface="微软雅黑" panose="020B0503020204020204" pitchFamily="34" charset="-122"/>
                <a:cs typeface="+mn-ea"/>
                <a:sym typeface="+mn-lt"/>
              </a:rPr>
              <a:t>学生证</a:t>
            </a:r>
            <a:r>
              <a:rPr lang="en-US" altLang="zh-CN" dirty="0">
                <a:latin typeface="微软雅黑" panose="020B0503020204020204" pitchFamily="34" charset="-122"/>
                <a:ea typeface="微软雅黑" panose="020B0503020204020204" pitchFamily="34" charset="-122"/>
                <a:cs typeface="+mn-ea"/>
                <a:sym typeface="+mn-lt"/>
              </a:rPr>
              <a:t>》</a:t>
            </a:r>
            <a:endParaRPr lang="en-US" altLang="zh-CN" dirty="0">
              <a:latin typeface="微软雅黑" panose="020B0503020204020204" pitchFamily="34" charset="-122"/>
              <a:ea typeface="微软雅黑" panose="020B0503020204020204" pitchFamily="34" charset="-122"/>
              <a:cs typeface="+mn-ea"/>
              <a:sym typeface="+mn-lt"/>
            </a:endParaRPr>
          </a:p>
        </p:txBody>
      </p:sp>
      <p:sp>
        <p:nvSpPr>
          <p:cNvPr id="14" name="标题 13"/>
          <p:cNvSpPr>
            <a:spLocks noGrp="1"/>
          </p:cNvSpPr>
          <p:nvPr>
            <p:ph type="title"/>
          </p:nvPr>
        </p:nvSpPr>
        <p:spPr/>
        <p:txBody>
          <a:bodyPr/>
          <a:lstStyle/>
          <a:p>
            <a:r>
              <a:rPr lang="zh-CN" altLang="en-US" dirty="0" smtClean="0"/>
              <a:t>合伙企业创业</a:t>
            </a:r>
            <a:r>
              <a:rPr lang="zh-CN" altLang="en-US" dirty="0"/>
              <a:t>担保贷款</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smtClean="0"/>
              <a:t>所需材料</a:t>
            </a:r>
            <a:endParaRPr lang="zh-CN" altLang="en-US" dirty="0"/>
          </a:p>
        </p:txBody>
      </p:sp>
      <p:sp>
        <p:nvSpPr>
          <p:cNvPr id="2" name="菱形 1"/>
          <p:cNvSpPr/>
          <p:nvPr/>
        </p:nvSpPr>
        <p:spPr>
          <a:xfrm>
            <a:off x="1229912" y="1626048"/>
            <a:ext cx="872680" cy="274361"/>
          </a:xfrm>
          <a:prstGeom prst="diamond">
            <a:avLst/>
          </a:prstGeom>
          <a:solidFill>
            <a:srgbClr val="236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 name="菱形 2"/>
          <p:cNvSpPr/>
          <p:nvPr/>
        </p:nvSpPr>
        <p:spPr>
          <a:xfrm>
            <a:off x="1229912" y="3486474"/>
            <a:ext cx="872680" cy="274361"/>
          </a:xfrm>
          <a:prstGeom prst="diamond">
            <a:avLst/>
          </a:prstGeom>
          <a:solidFill>
            <a:srgbClr val="B01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18" name="菱形 17"/>
          <p:cNvSpPr/>
          <p:nvPr/>
        </p:nvSpPr>
        <p:spPr>
          <a:xfrm>
            <a:off x="1254366" y="2544685"/>
            <a:ext cx="872680" cy="274361"/>
          </a:xfrm>
          <a:prstGeom prst="diamond">
            <a:avLst/>
          </a:prstGeom>
          <a:solidFill>
            <a:srgbClr val="8869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0" name="菱形 29"/>
          <p:cNvSpPr/>
          <p:nvPr/>
        </p:nvSpPr>
        <p:spPr>
          <a:xfrm>
            <a:off x="1229912" y="4451407"/>
            <a:ext cx="872680" cy="274361"/>
          </a:xfrm>
          <a:prstGeom prst="diamond">
            <a:avLst/>
          </a:prstGeom>
          <a:solidFill>
            <a:srgbClr val="488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nvGrpSpPr>
          <p:cNvPr id="13" name="群組 12"/>
          <p:cNvGrpSpPr/>
          <p:nvPr/>
        </p:nvGrpSpPr>
        <p:grpSpPr>
          <a:xfrm>
            <a:off x="1400731" y="1449325"/>
            <a:ext cx="533897" cy="4320000"/>
            <a:chOff x="1332001" y="360000"/>
            <a:chExt cx="713014" cy="6138000"/>
          </a:xfrm>
        </p:grpSpPr>
        <p:sp>
          <p:nvSpPr>
            <p:cNvPr id="5" name="梯形 4"/>
            <p:cNvSpPr/>
            <p:nvPr/>
          </p:nvSpPr>
          <p:spPr>
            <a:xfrm rot="5400000">
              <a:off x="-1203985" y="3249000"/>
              <a:ext cx="6138000" cy="360000"/>
            </a:xfrm>
            <a:prstGeom prst="trapezoi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6" name="梯形 5"/>
            <p:cNvSpPr/>
            <p:nvPr/>
          </p:nvSpPr>
          <p:spPr>
            <a:xfrm rot="16200000" flipH="1">
              <a:off x="-1556999" y="3249000"/>
              <a:ext cx="6138000" cy="360000"/>
            </a:xfrm>
            <a:prstGeom prst="trapezoi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sp>
        <p:nvSpPr>
          <p:cNvPr id="7" name="平行四邊形 6"/>
          <p:cNvSpPr/>
          <p:nvPr/>
        </p:nvSpPr>
        <p:spPr>
          <a:xfrm rot="5400000">
            <a:off x="1095096" y="1890903"/>
            <a:ext cx="700963" cy="441349"/>
          </a:xfrm>
          <a:prstGeom prst="parallelogram">
            <a:avLst>
              <a:gd name="adj" fmla="val 31388"/>
            </a:avLst>
          </a:prstGeom>
          <a:solidFill>
            <a:srgbClr val="268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8" name="平行四邊形 7"/>
          <p:cNvSpPr/>
          <p:nvPr/>
        </p:nvSpPr>
        <p:spPr>
          <a:xfrm rot="16200000" flipH="1">
            <a:off x="1536445" y="1890903"/>
            <a:ext cx="700963" cy="441349"/>
          </a:xfrm>
          <a:prstGeom prst="parallelogram">
            <a:avLst>
              <a:gd name="adj" fmla="val 31388"/>
            </a:avLst>
          </a:prstGeom>
          <a:solidFill>
            <a:srgbClr val="39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9" name="平行四邊形 8"/>
          <p:cNvSpPr/>
          <p:nvPr/>
        </p:nvSpPr>
        <p:spPr>
          <a:xfrm rot="5400000">
            <a:off x="1095096" y="3751329"/>
            <a:ext cx="700963" cy="441349"/>
          </a:xfrm>
          <a:prstGeom prst="parallelogram">
            <a:avLst>
              <a:gd name="adj" fmla="val 31388"/>
            </a:avLst>
          </a:prstGeom>
          <a:solidFill>
            <a:srgbClr val="8B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10" name="平行四邊形 9"/>
          <p:cNvSpPr/>
          <p:nvPr/>
        </p:nvSpPr>
        <p:spPr>
          <a:xfrm rot="16200000" flipH="1">
            <a:off x="1536445" y="3751329"/>
            <a:ext cx="700963" cy="441349"/>
          </a:xfrm>
          <a:prstGeom prst="parallelogram">
            <a:avLst>
              <a:gd name="adj" fmla="val 31388"/>
            </a:avLst>
          </a:prstGeom>
          <a:solidFill>
            <a:srgbClr val="F21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19" name="平行四邊形 18"/>
          <p:cNvSpPr/>
          <p:nvPr/>
        </p:nvSpPr>
        <p:spPr>
          <a:xfrm rot="5400000">
            <a:off x="1119549" y="2809540"/>
            <a:ext cx="700963" cy="441349"/>
          </a:xfrm>
          <a:prstGeom prst="parallelogram">
            <a:avLst>
              <a:gd name="adj" fmla="val 31388"/>
            </a:avLst>
          </a:prstGeom>
          <a:solidFill>
            <a:srgbClr val="54B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20" name="平行四邊形 19"/>
          <p:cNvSpPr/>
          <p:nvPr/>
        </p:nvSpPr>
        <p:spPr>
          <a:xfrm rot="16200000" flipH="1">
            <a:off x="1560899" y="2809540"/>
            <a:ext cx="700963" cy="441349"/>
          </a:xfrm>
          <a:prstGeom prst="parallelogram">
            <a:avLst>
              <a:gd name="adj" fmla="val 31388"/>
            </a:avLst>
          </a:prstGeom>
          <a:solidFill>
            <a:srgbClr val="D0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1" name="平行四邊形 30"/>
          <p:cNvSpPr/>
          <p:nvPr/>
        </p:nvSpPr>
        <p:spPr>
          <a:xfrm rot="5400000">
            <a:off x="1095096" y="4716262"/>
            <a:ext cx="700963" cy="441349"/>
          </a:xfrm>
          <a:prstGeom prst="parallelogram">
            <a:avLst>
              <a:gd name="adj" fmla="val 31388"/>
            </a:avLst>
          </a:prstGeom>
          <a:solidFill>
            <a:srgbClr val="EF9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2" name="平行四邊形 31"/>
          <p:cNvSpPr/>
          <p:nvPr/>
        </p:nvSpPr>
        <p:spPr>
          <a:xfrm rot="16200000" flipH="1">
            <a:off x="1536445" y="4716262"/>
            <a:ext cx="700963" cy="441349"/>
          </a:xfrm>
          <a:prstGeom prst="parallelogram">
            <a:avLst>
              <a:gd name="adj" fmla="val 31388"/>
            </a:avLst>
          </a:prstGeom>
          <a:solidFill>
            <a:srgbClr val="6BB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群組 7"/>
          <p:cNvGrpSpPr/>
          <p:nvPr/>
        </p:nvGrpSpPr>
        <p:grpSpPr>
          <a:xfrm>
            <a:off x="180000" y="3898800"/>
            <a:ext cx="2160001" cy="1080000"/>
            <a:chOff x="972000" y="4149000"/>
            <a:chExt cx="2160001" cy="1080000"/>
          </a:xfrm>
          <a:solidFill>
            <a:srgbClr val="2686A7"/>
          </a:solidFill>
        </p:grpSpPr>
        <p:sp>
          <p:nvSpPr>
            <p:cNvPr id="27" name="矩形 26"/>
            <p:cNvSpPr/>
            <p:nvPr/>
          </p:nvSpPr>
          <p:spPr>
            <a:xfrm>
              <a:off x="972000" y="4149000"/>
              <a:ext cx="216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28" name="直角三角形 27"/>
            <p:cNvSpPr/>
            <p:nvPr/>
          </p:nvSpPr>
          <p:spPr>
            <a:xfrm rot="10800000">
              <a:off x="2592001" y="4669950"/>
              <a:ext cx="540000" cy="558800"/>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grpSp>
        <p:nvGrpSpPr>
          <p:cNvPr id="8" name="群組 7"/>
          <p:cNvGrpSpPr/>
          <p:nvPr/>
        </p:nvGrpSpPr>
        <p:grpSpPr>
          <a:xfrm>
            <a:off x="1798910" y="3339984"/>
            <a:ext cx="2160001" cy="1080000"/>
            <a:chOff x="972000" y="4149000"/>
            <a:chExt cx="2160001" cy="1080000"/>
          </a:xfrm>
          <a:solidFill>
            <a:srgbClr val="54BE71"/>
          </a:solidFill>
        </p:grpSpPr>
        <p:sp>
          <p:nvSpPr>
            <p:cNvPr id="2" name="矩形 1"/>
            <p:cNvSpPr/>
            <p:nvPr/>
          </p:nvSpPr>
          <p:spPr>
            <a:xfrm>
              <a:off x="972000" y="4149000"/>
              <a:ext cx="2160000" cy="1080000"/>
            </a:xfrm>
            <a:prstGeom prst="rect">
              <a:avLst/>
            </a:prstGeom>
            <a:solidFill>
              <a:srgbClr val="8B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 name="直角三角形 2"/>
            <p:cNvSpPr/>
            <p:nvPr/>
          </p:nvSpPr>
          <p:spPr>
            <a:xfrm rot="10800000">
              <a:off x="2592001" y="4669950"/>
              <a:ext cx="540000" cy="558800"/>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grpSp>
        <p:nvGrpSpPr>
          <p:cNvPr id="9" name="群組 8"/>
          <p:cNvGrpSpPr/>
          <p:nvPr/>
        </p:nvGrpSpPr>
        <p:grpSpPr>
          <a:xfrm>
            <a:off x="3418903" y="2780935"/>
            <a:ext cx="2160000" cy="1080000"/>
            <a:chOff x="2591999" y="3589950"/>
            <a:chExt cx="2160000" cy="1080000"/>
          </a:xfrm>
          <a:solidFill>
            <a:srgbClr val="8BC248"/>
          </a:solidFill>
        </p:grpSpPr>
        <p:sp>
          <p:nvSpPr>
            <p:cNvPr id="4" name="矩形 3"/>
            <p:cNvSpPr/>
            <p:nvPr/>
          </p:nvSpPr>
          <p:spPr>
            <a:xfrm>
              <a:off x="2591999" y="3589950"/>
              <a:ext cx="2160000" cy="1080000"/>
            </a:xfrm>
            <a:prstGeom prst="rect">
              <a:avLst/>
            </a:prstGeom>
            <a:solidFill>
              <a:srgbClr val="54B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5" name="直角三角形 4"/>
            <p:cNvSpPr/>
            <p:nvPr/>
          </p:nvSpPr>
          <p:spPr>
            <a:xfrm rot="10800000">
              <a:off x="4211999" y="4111150"/>
              <a:ext cx="540000" cy="558800"/>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grpSp>
        <p:nvGrpSpPr>
          <p:cNvPr id="11" name="群組 10"/>
          <p:cNvGrpSpPr/>
          <p:nvPr/>
        </p:nvGrpSpPr>
        <p:grpSpPr>
          <a:xfrm>
            <a:off x="5038903" y="2221884"/>
            <a:ext cx="2160000" cy="1080000"/>
            <a:chOff x="4211998" y="3030900"/>
            <a:chExt cx="2160000" cy="1080000"/>
          </a:xfrm>
          <a:solidFill>
            <a:srgbClr val="EF9527"/>
          </a:solidFill>
        </p:grpSpPr>
        <p:sp>
          <p:nvSpPr>
            <p:cNvPr id="6" name="矩形 5"/>
            <p:cNvSpPr/>
            <p:nvPr/>
          </p:nvSpPr>
          <p:spPr>
            <a:xfrm>
              <a:off x="4211998" y="3030900"/>
              <a:ext cx="2160000" cy="108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7" name="直角三角形 6"/>
            <p:cNvSpPr/>
            <p:nvPr/>
          </p:nvSpPr>
          <p:spPr>
            <a:xfrm rot="10800000">
              <a:off x="5831998" y="3552100"/>
              <a:ext cx="540000" cy="558800"/>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sp>
        <p:nvSpPr>
          <p:cNvPr id="10" name="向右箭號 9"/>
          <p:cNvSpPr/>
          <p:nvPr/>
        </p:nvSpPr>
        <p:spPr>
          <a:xfrm>
            <a:off x="6658901" y="1433086"/>
            <a:ext cx="2160000" cy="1581228"/>
          </a:xfrm>
          <a:prstGeom prst="rightArrow">
            <a:avLst>
              <a:gd name="adj1" fmla="val 67231"/>
              <a:gd name="adj2" fmla="val 50000"/>
            </a:avLst>
          </a:prstGeom>
          <a:solidFill>
            <a:srgbClr val="E9831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TW" altLang="en-US" sz="1800">
              <a:cs typeface="+mn-ea"/>
              <a:sym typeface="+mn-lt"/>
            </a:endParaRPr>
          </a:p>
        </p:txBody>
      </p:sp>
      <p:sp>
        <p:nvSpPr>
          <p:cNvPr id="15" name="文字方塊 14"/>
          <p:cNvSpPr txBox="1"/>
          <p:nvPr/>
        </p:nvSpPr>
        <p:spPr>
          <a:xfrm>
            <a:off x="2074450" y="2635668"/>
            <a:ext cx="1068917" cy="426723"/>
          </a:xfrm>
          <a:prstGeom prst="rect">
            <a:avLst/>
          </a:prstGeom>
          <a:noFill/>
        </p:spPr>
        <p:txBody>
          <a:bodyPr wrap="square" lIns="121917" tIns="60958" rIns="121917" bIns="60958" rtlCol="0" anchor="ctr">
            <a:noAutofit/>
          </a:bodyPr>
          <a:lstStyle/>
          <a:p>
            <a:pPr algn="ctr"/>
            <a:r>
              <a:rPr lang="en-US" altLang="zh-CN" sz="4400" dirty="0" smtClean="0">
                <a:cs typeface="+mn-ea"/>
                <a:sym typeface="+mn-lt"/>
              </a:rPr>
              <a:t>02</a:t>
            </a:r>
            <a:endParaRPr lang="zh-TW" altLang="en-US" sz="4400" dirty="0">
              <a:cs typeface="+mn-ea"/>
              <a:sym typeface="+mn-lt"/>
            </a:endParaRPr>
          </a:p>
        </p:txBody>
      </p:sp>
      <p:sp>
        <p:nvSpPr>
          <p:cNvPr id="16" name="文字方塊 15"/>
          <p:cNvSpPr txBox="1"/>
          <p:nvPr/>
        </p:nvSpPr>
        <p:spPr>
          <a:xfrm>
            <a:off x="3675562" y="2107629"/>
            <a:ext cx="1068917" cy="426723"/>
          </a:xfrm>
          <a:prstGeom prst="rect">
            <a:avLst/>
          </a:prstGeom>
          <a:noFill/>
        </p:spPr>
        <p:txBody>
          <a:bodyPr wrap="square" lIns="121917" tIns="60958" rIns="121917" bIns="60958" rtlCol="0" anchor="ctr">
            <a:noAutofit/>
          </a:bodyPr>
          <a:lstStyle/>
          <a:p>
            <a:pPr algn="ctr"/>
            <a:r>
              <a:rPr lang="en-US" altLang="zh-TW" sz="4400" dirty="0" smtClean="0">
                <a:cs typeface="+mn-ea"/>
                <a:sym typeface="+mn-lt"/>
              </a:rPr>
              <a:t>0</a:t>
            </a:r>
            <a:r>
              <a:rPr lang="en-US" altLang="zh-CN" sz="4400" dirty="0" smtClean="0">
                <a:cs typeface="+mn-ea"/>
                <a:sym typeface="+mn-lt"/>
              </a:rPr>
              <a:t>3</a:t>
            </a:r>
            <a:endParaRPr lang="zh-TW" altLang="en-US" sz="4400" dirty="0">
              <a:cs typeface="+mn-ea"/>
              <a:sym typeface="+mn-lt"/>
            </a:endParaRPr>
          </a:p>
        </p:txBody>
      </p:sp>
      <p:sp>
        <p:nvSpPr>
          <p:cNvPr id="17" name="文字方塊 16"/>
          <p:cNvSpPr txBox="1"/>
          <p:nvPr/>
        </p:nvSpPr>
        <p:spPr>
          <a:xfrm>
            <a:off x="5276674" y="1579589"/>
            <a:ext cx="1068917" cy="426723"/>
          </a:xfrm>
          <a:prstGeom prst="rect">
            <a:avLst/>
          </a:prstGeom>
          <a:noFill/>
        </p:spPr>
        <p:txBody>
          <a:bodyPr wrap="square" lIns="121917" tIns="60958" rIns="121917" bIns="60958" rtlCol="0" anchor="ctr">
            <a:noAutofit/>
          </a:bodyPr>
          <a:lstStyle/>
          <a:p>
            <a:pPr algn="ctr"/>
            <a:r>
              <a:rPr lang="en-US" altLang="zh-TW" sz="4400" dirty="0" smtClean="0">
                <a:cs typeface="+mn-ea"/>
                <a:sym typeface="+mn-lt"/>
              </a:rPr>
              <a:t>0</a:t>
            </a:r>
            <a:r>
              <a:rPr lang="en-US" altLang="zh-CN" sz="4400" dirty="0" smtClean="0">
                <a:cs typeface="+mn-ea"/>
                <a:sym typeface="+mn-lt"/>
              </a:rPr>
              <a:t>4</a:t>
            </a:r>
            <a:endParaRPr lang="zh-TW" altLang="en-US" sz="4400" dirty="0">
              <a:cs typeface="+mn-ea"/>
              <a:sym typeface="+mn-lt"/>
            </a:endParaRPr>
          </a:p>
        </p:txBody>
      </p:sp>
      <p:sp>
        <p:nvSpPr>
          <p:cNvPr id="18" name="文字方塊 17"/>
          <p:cNvSpPr txBox="1"/>
          <p:nvPr/>
        </p:nvSpPr>
        <p:spPr>
          <a:xfrm>
            <a:off x="6877786" y="1051551"/>
            <a:ext cx="1068917" cy="426723"/>
          </a:xfrm>
          <a:prstGeom prst="rect">
            <a:avLst/>
          </a:prstGeom>
          <a:noFill/>
        </p:spPr>
        <p:txBody>
          <a:bodyPr wrap="square" lIns="121917" tIns="60958" rIns="121917" bIns="60958" rtlCol="0" anchor="ctr">
            <a:noAutofit/>
          </a:bodyPr>
          <a:lstStyle/>
          <a:p>
            <a:pPr algn="ctr"/>
            <a:r>
              <a:rPr lang="en-US" altLang="zh-TW" sz="4400" dirty="0" smtClean="0">
                <a:cs typeface="+mn-ea"/>
                <a:sym typeface="+mn-lt"/>
              </a:rPr>
              <a:t>0</a:t>
            </a:r>
            <a:r>
              <a:rPr lang="en-US" altLang="zh-CN" sz="4400" dirty="0" smtClean="0">
                <a:cs typeface="+mn-ea"/>
                <a:sym typeface="+mn-lt"/>
              </a:rPr>
              <a:t>5</a:t>
            </a:r>
            <a:endParaRPr lang="zh-TW" altLang="en-US" sz="4400" dirty="0">
              <a:cs typeface="+mn-ea"/>
              <a:sym typeface="+mn-lt"/>
            </a:endParaRPr>
          </a:p>
        </p:txBody>
      </p:sp>
      <p:sp>
        <p:nvSpPr>
          <p:cNvPr id="19" name="矩形 18"/>
          <p:cNvSpPr/>
          <p:nvPr/>
        </p:nvSpPr>
        <p:spPr>
          <a:xfrm>
            <a:off x="1875641" y="3491386"/>
            <a:ext cx="1543264" cy="984881"/>
          </a:xfrm>
          <a:prstGeom prst="rect">
            <a:avLst/>
          </a:prstGeom>
        </p:spPr>
        <p:txBody>
          <a:bodyPr wrap="square" lIns="121917" tIns="60958" rIns="121917" bIns="60958">
            <a:spAutoFit/>
          </a:bodyPr>
          <a:lstStyle/>
          <a:p>
            <a:r>
              <a:rPr lang="zh-CN" altLang="en-US" sz="1400" dirty="0">
                <a:solidFill>
                  <a:schemeClr val="bg1"/>
                </a:solidFill>
                <a:latin typeface="+mj-ea"/>
                <a:ea typeface="+mj-ea"/>
                <a:cs typeface="+mn-ea"/>
                <a:sym typeface="+mn-lt"/>
              </a:rPr>
              <a:t>所在街道（乡镇）劳动保障服务所复核、推荐</a:t>
            </a:r>
            <a:endParaRPr lang="zh-CN" altLang="en-US" sz="1400" dirty="0">
              <a:solidFill>
                <a:schemeClr val="bg1"/>
              </a:solidFill>
              <a:latin typeface="+mj-ea"/>
              <a:ea typeface="+mj-ea"/>
              <a:cs typeface="+mn-ea"/>
              <a:sym typeface="+mn-lt"/>
            </a:endParaRPr>
          </a:p>
          <a:p>
            <a:endParaRPr lang="zh-TW" altLang="en-US" sz="1400" dirty="0">
              <a:solidFill>
                <a:schemeClr val="bg1"/>
              </a:solidFill>
              <a:cs typeface="+mn-ea"/>
              <a:sym typeface="+mn-lt"/>
            </a:endParaRPr>
          </a:p>
        </p:txBody>
      </p:sp>
      <p:sp>
        <p:nvSpPr>
          <p:cNvPr id="20" name="矩形 19"/>
          <p:cNvSpPr/>
          <p:nvPr/>
        </p:nvSpPr>
        <p:spPr>
          <a:xfrm>
            <a:off x="3514525" y="2932554"/>
            <a:ext cx="1543264" cy="769437"/>
          </a:xfrm>
          <a:prstGeom prst="rect">
            <a:avLst/>
          </a:prstGeom>
        </p:spPr>
        <p:txBody>
          <a:bodyPr wrap="square" lIns="121917" tIns="60958" rIns="121917" bIns="60958">
            <a:spAutoFit/>
          </a:bodyPr>
          <a:lstStyle/>
          <a:p>
            <a:r>
              <a:rPr lang="zh-CN" altLang="en-US" sz="1400" dirty="0">
                <a:solidFill>
                  <a:schemeClr val="bg1"/>
                </a:solidFill>
                <a:latin typeface="+mj-ea"/>
                <a:ea typeface="+mj-ea"/>
                <a:cs typeface="+mn-ea"/>
                <a:sym typeface="+mn-lt"/>
              </a:rPr>
              <a:t>市劳动就业管理机构审核</a:t>
            </a:r>
            <a:endParaRPr lang="zh-CN" altLang="en-US" sz="1400" dirty="0">
              <a:solidFill>
                <a:schemeClr val="bg1"/>
              </a:solidFill>
              <a:latin typeface="+mj-ea"/>
              <a:ea typeface="+mj-ea"/>
              <a:cs typeface="+mn-ea"/>
              <a:sym typeface="+mn-lt"/>
            </a:endParaRPr>
          </a:p>
          <a:p>
            <a:endParaRPr lang="zh-TW" altLang="en-US" sz="1400" dirty="0">
              <a:solidFill>
                <a:schemeClr val="bg1"/>
              </a:solidFill>
              <a:cs typeface="+mn-ea"/>
              <a:sym typeface="+mn-lt"/>
            </a:endParaRPr>
          </a:p>
        </p:txBody>
      </p:sp>
      <p:sp>
        <p:nvSpPr>
          <p:cNvPr id="21" name="矩形 20"/>
          <p:cNvSpPr/>
          <p:nvPr/>
        </p:nvSpPr>
        <p:spPr>
          <a:xfrm>
            <a:off x="5153409" y="2373723"/>
            <a:ext cx="1543264" cy="769441"/>
          </a:xfrm>
          <a:prstGeom prst="rect">
            <a:avLst/>
          </a:prstGeom>
        </p:spPr>
        <p:txBody>
          <a:bodyPr wrap="square" lIns="121917" tIns="60958" rIns="121917" bIns="60958">
            <a:spAutoFit/>
          </a:bodyPr>
          <a:lstStyle/>
          <a:p>
            <a:r>
              <a:rPr lang="zh-CN" altLang="en-US" sz="1400" dirty="0">
                <a:solidFill>
                  <a:schemeClr val="bg1"/>
                </a:solidFill>
                <a:latin typeface="+mj-ea"/>
                <a:ea typeface="+mj-ea"/>
                <a:cs typeface="+mn-ea"/>
                <a:sym typeface="+mn-lt"/>
              </a:rPr>
              <a:t>担保机构向贷款银行为申请人提供承诺担保</a:t>
            </a:r>
            <a:endParaRPr lang="zh-CN" altLang="en-US" sz="1400" dirty="0">
              <a:solidFill>
                <a:schemeClr val="bg1"/>
              </a:solidFill>
              <a:latin typeface="+mj-ea"/>
              <a:ea typeface="+mj-ea"/>
              <a:cs typeface="+mn-ea"/>
              <a:sym typeface="+mn-lt"/>
            </a:endParaRPr>
          </a:p>
        </p:txBody>
      </p:sp>
      <p:sp>
        <p:nvSpPr>
          <p:cNvPr id="22" name="矩形 21"/>
          <p:cNvSpPr/>
          <p:nvPr/>
        </p:nvSpPr>
        <p:spPr>
          <a:xfrm>
            <a:off x="6792293" y="1814893"/>
            <a:ext cx="1543264" cy="553994"/>
          </a:xfrm>
          <a:prstGeom prst="rect">
            <a:avLst/>
          </a:prstGeom>
        </p:spPr>
        <p:txBody>
          <a:bodyPr wrap="square" lIns="121917" tIns="60958" rIns="121917" bIns="60958">
            <a:spAutoFit/>
          </a:bodyPr>
          <a:lstStyle/>
          <a:p>
            <a:r>
              <a:rPr lang="zh-CN" altLang="en-US" sz="1400" dirty="0">
                <a:solidFill>
                  <a:schemeClr val="bg1"/>
                </a:solidFill>
                <a:latin typeface="+mj-ea"/>
                <a:ea typeface="+mj-ea"/>
                <a:cs typeface="+mn-ea"/>
                <a:sym typeface="+mn-lt"/>
              </a:rPr>
              <a:t>贷款银行向申请人发放贷款</a:t>
            </a:r>
            <a:endParaRPr lang="zh-CN" altLang="en-US" sz="1400" dirty="0">
              <a:solidFill>
                <a:schemeClr val="bg1"/>
              </a:solidFill>
              <a:latin typeface="+mj-ea"/>
              <a:ea typeface="+mj-ea"/>
              <a:cs typeface="+mn-ea"/>
              <a:sym typeface="+mn-lt"/>
            </a:endParaRPr>
          </a:p>
        </p:txBody>
      </p:sp>
      <p:sp>
        <p:nvSpPr>
          <p:cNvPr id="23" name="矩形 22"/>
          <p:cNvSpPr/>
          <p:nvPr/>
        </p:nvSpPr>
        <p:spPr>
          <a:xfrm>
            <a:off x="2404801" y="4489387"/>
            <a:ext cx="1554110" cy="369328"/>
          </a:xfrm>
          <a:prstGeom prst="rect">
            <a:avLst/>
          </a:prstGeom>
        </p:spPr>
        <p:txBody>
          <a:bodyPr wrap="square" lIns="121917" tIns="60958" rIns="121917" bIns="60958">
            <a:spAutoFit/>
          </a:bodyPr>
          <a:lstStyle/>
          <a:p>
            <a:r>
              <a:rPr lang="en-US" altLang="zh-CN" sz="1600" dirty="0">
                <a:latin typeface="+mj-ea"/>
                <a:ea typeface="+mj-ea"/>
                <a:cs typeface="+mn-ea"/>
              </a:rPr>
              <a:t>2</a:t>
            </a:r>
            <a:r>
              <a:rPr lang="zh-CN" altLang="zh-CN" sz="1600" dirty="0">
                <a:latin typeface="+mj-ea"/>
                <a:ea typeface="+mj-ea"/>
                <a:cs typeface="+mn-ea"/>
              </a:rPr>
              <a:t>个工作日</a:t>
            </a:r>
            <a:endParaRPr lang="zh-TW" altLang="en-US" sz="1600" dirty="0">
              <a:latin typeface="+mj-ea"/>
              <a:ea typeface="+mj-ea"/>
              <a:cs typeface="+mn-ea"/>
              <a:sym typeface="+mn-lt"/>
            </a:endParaRPr>
          </a:p>
        </p:txBody>
      </p:sp>
      <p:sp>
        <p:nvSpPr>
          <p:cNvPr id="24" name="矩形 23"/>
          <p:cNvSpPr/>
          <p:nvPr/>
        </p:nvSpPr>
        <p:spPr>
          <a:xfrm>
            <a:off x="4025556" y="3937379"/>
            <a:ext cx="1567591" cy="369328"/>
          </a:xfrm>
          <a:prstGeom prst="rect">
            <a:avLst/>
          </a:prstGeom>
        </p:spPr>
        <p:txBody>
          <a:bodyPr wrap="square" lIns="121917" tIns="60958" rIns="121917" bIns="60958">
            <a:spAutoFit/>
          </a:bodyPr>
          <a:lstStyle/>
          <a:p>
            <a:r>
              <a:rPr lang="zh-CN" altLang="zh-CN" sz="1600" dirty="0">
                <a:latin typeface="+mj-ea"/>
                <a:ea typeface="+mj-ea"/>
                <a:cs typeface="+mn-ea"/>
              </a:rPr>
              <a:t>即时办</a:t>
            </a:r>
            <a:r>
              <a:rPr lang="zh-CN" altLang="en-US" sz="1600" dirty="0">
                <a:latin typeface="+mj-ea"/>
                <a:ea typeface="+mj-ea"/>
                <a:cs typeface="+mn-ea"/>
              </a:rPr>
              <a:t>结</a:t>
            </a:r>
            <a:endParaRPr lang="zh-TW" altLang="en-US" sz="1600" dirty="0">
              <a:latin typeface="+mj-ea"/>
              <a:ea typeface="+mj-ea"/>
              <a:cs typeface="+mn-ea"/>
              <a:sym typeface="+mn-lt"/>
            </a:endParaRPr>
          </a:p>
        </p:txBody>
      </p:sp>
      <p:sp>
        <p:nvSpPr>
          <p:cNvPr id="25" name="矩形 24"/>
          <p:cNvSpPr/>
          <p:nvPr/>
        </p:nvSpPr>
        <p:spPr>
          <a:xfrm>
            <a:off x="5593147" y="3395846"/>
            <a:ext cx="1968803" cy="984881"/>
          </a:xfrm>
          <a:prstGeom prst="rect">
            <a:avLst/>
          </a:prstGeom>
        </p:spPr>
        <p:txBody>
          <a:bodyPr wrap="square" lIns="121917" tIns="60958" rIns="121917" bIns="60958">
            <a:spAutoFit/>
          </a:bodyPr>
          <a:lstStyle/>
          <a:p>
            <a:r>
              <a:rPr lang="zh-CN" altLang="en-US" sz="1400" dirty="0">
                <a:latin typeface="+mj-ea"/>
                <a:ea typeface="+mj-ea"/>
                <a:cs typeface="+mn-ea"/>
                <a:sym typeface="+mn-lt"/>
              </a:rPr>
              <a:t>由第三方提供信用反担保的，</a:t>
            </a:r>
            <a:r>
              <a:rPr lang="en-US" altLang="zh-CN" sz="1400" dirty="0">
                <a:latin typeface="+mj-ea"/>
                <a:ea typeface="+mj-ea"/>
                <a:cs typeface="+mn-ea"/>
                <a:sym typeface="+mn-lt"/>
              </a:rPr>
              <a:t>3</a:t>
            </a:r>
            <a:r>
              <a:rPr lang="zh-CN" altLang="en-US" sz="1400" dirty="0">
                <a:latin typeface="+mj-ea"/>
                <a:ea typeface="+mj-ea"/>
                <a:cs typeface="+mn-ea"/>
                <a:sym typeface="+mn-lt"/>
              </a:rPr>
              <a:t>个工作日</a:t>
            </a:r>
            <a:endParaRPr lang="en-US" altLang="zh-CN" sz="1400" dirty="0">
              <a:latin typeface="+mj-ea"/>
              <a:ea typeface="+mj-ea"/>
              <a:cs typeface="+mn-ea"/>
              <a:sym typeface="+mn-lt"/>
            </a:endParaRPr>
          </a:p>
          <a:p>
            <a:r>
              <a:rPr lang="zh-CN" altLang="en-US" sz="1400" dirty="0">
                <a:latin typeface="+mj-ea"/>
                <a:ea typeface="+mj-ea"/>
                <a:cs typeface="+mn-ea"/>
                <a:sym typeface="+mn-lt"/>
              </a:rPr>
              <a:t>提供抵押或质押反担保的，</a:t>
            </a:r>
            <a:r>
              <a:rPr lang="en-US" altLang="zh-CN" sz="1400" dirty="0">
                <a:latin typeface="+mj-ea"/>
                <a:ea typeface="+mj-ea"/>
                <a:cs typeface="+mn-ea"/>
                <a:sym typeface="+mn-lt"/>
              </a:rPr>
              <a:t>6</a:t>
            </a:r>
            <a:r>
              <a:rPr lang="zh-CN" altLang="en-US" sz="1400" dirty="0">
                <a:latin typeface="+mj-ea"/>
                <a:ea typeface="+mj-ea"/>
                <a:cs typeface="+mn-ea"/>
                <a:sym typeface="+mn-lt"/>
              </a:rPr>
              <a:t>个工作日</a:t>
            </a:r>
            <a:endParaRPr lang="zh-TW" altLang="en-US" sz="1400" dirty="0">
              <a:latin typeface="+mj-ea"/>
              <a:ea typeface="+mj-ea"/>
              <a:cs typeface="+mn-ea"/>
              <a:sym typeface="+mn-lt"/>
            </a:endParaRPr>
          </a:p>
        </p:txBody>
      </p:sp>
      <p:sp>
        <p:nvSpPr>
          <p:cNvPr id="12" name="标题 11"/>
          <p:cNvSpPr>
            <a:spLocks noGrp="1"/>
          </p:cNvSpPr>
          <p:nvPr>
            <p:ph type="title"/>
          </p:nvPr>
        </p:nvSpPr>
        <p:spPr/>
        <p:txBody>
          <a:bodyPr/>
          <a:lstStyle/>
          <a:p>
            <a:r>
              <a:rPr lang="zh-CN" altLang="en-US" dirty="0" smtClean="0"/>
              <a:t>合伙</a:t>
            </a:r>
            <a:r>
              <a:rPr lang="zh-CN" altLang="en-US" dirty="0"/>
              <a:t>企业</a:t>
            </a:r>
            <a:r>
              <a:rPr lang="zh-CN" altLang="en-US" dirty="0" smtClean="0"/>
              <a:t>创业</a:t>
            </a:r>
            <a:r>
              <a:rPr lang="zh-CN" altLang="en-US" dirty="0"/>
              <a:t>担保贷款</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a:t>办理</a:t>
            </a:r>
            <a:r>
              <a:rPr lang="zh-CN" altLang="en-US" dirty="0" smtClean="0"/>
              <a:t>流程与期限</a:t>
            </a:r>
            <a:endParaRPr lang="zh-CN" altLang="en-US" dirty="0"/>
          </a:p>
        </p:txBody>
      </p:sp>
      <p:sp>
        <p:nvSpPr>
          <p:cNvPr id="29" name="文字方塊 14"/>
          <p:cNvSpPr txBox="1"/>
          <p:nvPr/>
        </p:nvSpPr>
        <p:spPr>
          <a:xfrm>
            <a:off x="453600" y="3160800"/>
            <a:ext cx="1068917" cy="426723"/>
          </a:xfrm>
          <a:prstGeom prst="rect">
            <a:avLst/>
          </a:prstGeom>
          <a:noFill/>
        </p:spPr>
        <p:txBody>
          <a:bodyPr wrap="square" lIns="121917" tIns="60958" rIns="121917" bIns="60958" rtlCol="0" anchor="ctr">
            <a:noAutofit/>
          </a:bodyPr>
          <a:lstStyle/>
          <a:p>
            <a:pPr algn="ctr"/>
            <a:r>
              <a:rPr lang="en-US" altLang="zh-TW" sz="4400" dirty="0">
                <a:cs typeface="+mn-ea"/>
                <a:sym typeface="+mn-lt"/>
              </a:rPr>
              <a:t>01</a:t>
            </a:r>
            <a:endParaRPr lang="zh-TW" altLang="en-US" sz="4400" dirty="0">
              <a:cs typeface="+mn-ea"/>
              <a:sym typeface="+mn-lt"/>
            </a:endParaRPr>
          </a:p>
        </p:txBody>
      </p:sp>
      <p:sp>
        <p:nvSpPr>
          <p:cNvPr id="30" name="矩形 29"/>
          <p:cNvSpPr/>
          <p:nvPr/>
        </p:nvSpPr>
        <p:spPr>
          <a:xfrm>
            <a:off x="239066" y="4057238"/>
            <a:ext cx="1543264" cy="984881"/>
          </a:xfrm>
          <a:prstGeom prst="rect">
            <a:avLst/>
          </a:prstGeom>
        </p:spPr>
        <p:txBody>
          <a:bodyPr wrap="square" lIns="121917" tIns="60958" rIns="121917" bIns="60958">
            <a:spAutoFit/>
          </a:bodyPr>
          <a:lstStyle/>
          <a:p>
            <a:r>
              <a:rPr lang="zh-CN" altLang="en-US" sz="1400" dirty="0" smtClean="0">
                <a:solidFill>
                  <a:schemeClr val="bg1"/>
                </a:solidFill>
                <a:latin typeface="+mj-ea"/>
                <a:ea typeface="+mj-ea"/>
                <a:cs typeface="+mn-ea"/>
                <a:sym typeface="+mn-lt"/>
              </a:rPr>
              <a:t>经营地所在社区（村）劳动保障服务站受理初审、调查</a:t>
            </a:r>
            <a:r>
              <a:rPr lang="en-US" altLang="zh-TW" sz="1400" dirty="0" smtClean="0">
                <a:solidFill>
                  <a:schemeClr val="bg1"/>
                </a:solidFill>
                <a:latin typeface="+mj-ea"/>
                <a:ea typeface="+mj-ea"/>
                <a:cs typeface="+mn-ea"/>
                <a:sym typeface="+mn-lt"/>
              </a:rPr>
              <a:t> </a:t>
            </a:r>
            <a:endParaRPr lang="zh-TW" altLang="en-US" sz="1400" dirty="0">
              <a:solidFill>
                <a:schemeClr val="bg1"/>
              </a:solidFill>
              <a:latin typeface="+mj-ea"/>
              <a:ea typeface="+mj-ea"/>
              <a:cs typeface="+mn-ea"/>
              <a:sym typeface="+mn-lt"/>
            </a:endParaRPr>
          </a:p>
        </p:txBody>
      </p:sp>
      <p:sp>
        <p:nvSpPr>
          <p:cNvPr id="31" name="矩形 30"/>
          <p:cNvSpPr/>
          <p:nvPr/>
        </p:nvSpPr>
        <p:spPr>
          <a:xfrm>
            <a:off x="101352" y="5055239"/>
            <a:ext cx="2207061" cy="369328"/>
          </a:xfrm>
          <a:prstGeom prst="rect">
            <a:avLst/>
          </a:prstGeom>
        </p:spPr>
        <p:txBody>
          <a:bodyPr wrap="square" lIns="121917" tIns="60958" rIns="121917" bIns="60958">
            <a:spAutoFit/>
          </a:bodyPr>
          <a:lstStyle/>
          <a:p>
            <a:r>
              <a:rPr lang="en-US" altLang="zh-CN" sz="1600" dirty="0" smtClean="0">
                <a:latin typeface="+mj-ea"/>
                <a:ea typeface="+mj-ea"/>
                <a:cs typeface="+mn-ea"/>
                <a:sym typeface="+mn-lt"/>
              </a:rPr>
              <a:t>2</a:t>
            </a:r>
            <a:r>
              <a:rPr lang="zh-CN" altLang="en-US" sz="1600" dirty="0" smtClean="0">
                <a:latin typeface="+mj-ea"/>
                <a:ea typeface="+mj-ea"/>
                <a:cs typeface="+mn-ea"/>
                <a:sym typeface="+mn-lt"/>
              </a:rPr>
              <a:t>个工作日</a:t>
            </a:r>
            <a:endParaRPr lang="zh-TW" altLang="en-US" sz="1600" dirty="0">
              <a:latin typeface="+mj-ea"/>
              <a:ea typeface="+mj-ea"/>
              <a:cs typeface="+mn-ea"/>
              <a:sym typeface="+mn-lt"/>
            </a:endParaRPr>
          </a:p>
        </p:txBody>
      </p:sp>
      <p:sp>
        <p:nvSpPr>
          <p:cNvPr id="32" name="矩形 31"/>
          <p:cNvSpPr/>
          <p:nvPr/>
        </p:nvSpPr>
        <p:spPr>
          <a:xfrm>
            <a:off x="7412245" y="2866165"/>
            <a:ext cx="1731755" cy="369328"/>
          </a:xfrm>
          <a:prstGeom prst="rect">
            <a:avLst/>
          </a:prstGeom>
        </p:spPr>
        <p:txBody>
          <a:bodyPr wrap="square" lIns="121917" tIns="60958" rIns="121917" bIns="60958">
            <a:spAutoFit/>
          </a:bodyPr>
          <a:lstStyle/>
          <a:p>
            <a:r>
              <a:rPr lang="en-US" altLang="zh-CN" sz="1600" dirty="0">
                <a:latin typeface="+mj-ea"/>
                <a:ea typeface="+mj-ea"/>
                <a:cs typeface="+mn-ea"/>
              </a:rPr>
              <a:t>2</a:t>
            </a:r>
            <a:r>
              <a:rPr lang="zh-CN" altLang="zh-CN" sz="1600" dirty="0">
                <a:latin typeface="+mj-ea"/>
                <a:ea typeface="+mj-ea"/>
                <a:cs typeface="+mn-ea"/>
              </a:rPr>
              <a:t>个工作日</a:t>
            </a:r>
            <a:endParaRPr lang="zh-TW" altLang="en-US" sz="1600" dirty="0">
              <a:latin typeface="+mj-ea"/>
              <a:ea typeface="+mj-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企业创业担保贷款</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a:t>对象、金额、期限</a:t>
            </a:r>
            <a:endParaRPr lang="zh-CN" altLang="en-US" dirty="0"/>
          </a:p>
        </p:txBody>
      </p:sp>
      <p:sp>
        <p:nvSpPr>
          <p:cNvPr id="3" name="Rectangle 20"/>
          <p:cNvSpPr/>
          <p:nvPr/>
        </p:nvSpPr>
        <p:spPr>
          <a:xfrm flipH="1">
            <a:off x="492791" y="2394285"/>
            <a:ext cx="2427061" cy="453183"/>
          </a:xfrm>
          <a:prstGeom prst="rect">
            <a:avLst/>
          </a:prstGeom>
          <a:solidFill>
            <a:srgbClr val="2686A7"/>
          </a:solidFill>
          <a:ln>
            <a:noFill/>
          </a:ln>
          <a:effectLst/>
        </p:spPr>
        <p:txBody>
          <a:bodyPr wrap="square" tIns="72000" bIns="7200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对象</a:t>
            </a:r>
            <a:endParaRPr lang="en-US" sz="2000" b="1" dirty="0">
              <a:solidFill>
                <a:schemeClr val="bg1"/>
              </a:solidFill>
              <a:latin typeface="微软雅黑" panose="020B0503020204020204" pitchFamily="34" charset="-122"/>
              <a:ea typeface="微软雅黑" panose="020B0503020204020204" pitchFamily="34" charset="-122"/>
            </a:endParaRPr>
          </a:p>
        </p:txBody>
      </p:sp>
      <p:cxnSp>
        <p:nvCxnSpPr>
          <p:cNvPr id="5" name="Straight Connector 28"/>
          <p:cNvCxnSpPr/>
          <p:nvPr/>
        </p:nvCxnSpPr>
        <p:spPr>
          <a:xfrm>
            <a:off x="494379" y="2394285"/>
            <a:ext cx="0" cy="2883879"/>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33"/>
          <p:cNvSpPr/>
          <p:nvPr/>
        </p:nvSpPr>
        <p:spPr>
          <a:xfrm>
            <a:off x="717884" y="2923673"/>
            <a:ext cx="2201969" cy="923330"/>
          </a:xfrm>
          <a:prstGeom prst="rect">
            <a:avLst/>
          </a:prstGeom>
        </p:spPr>
        <p:txBody>
          <a:bodyPr wrap="square">
            <a:spAutoFit/>
          </a:bodyPr>
          <a:lstStyle/>
          <a:p>
            <a:pPr fontAlgn="auto">
              <a:lnSpc>
                <a:spcPct val="150000"/>
              </a:lnSpc>
              <a:spcBef>
                <a:spcPts val="0"/>
              </a:spcBef>
              <a:spcAft>
                <a:spcPts val="0"/>
              </a:spcAft>
              <a:defRPr/>
            </a:pPr>
            <a:r>
              <a:rPr lang="zh-CN" altLang="en-US" sz="1800" kern="0" dirty="0" smtClean="0">
                <a:solidFill>
                  <a:schemeClr val="tx1">
                    <a:lumMod val="75000"/>
                    <a:lumOff val="25000"/>
                  </a:schemeClr>
                </a:solidFill>
                <a:latin typeface="微软雅黑" panose="020B0503020204020204" pitchFamily="34" charset="-122"/>
                <a:ea typeface="微软雅黑" panose="020B0503020204020204" pitchFamily="34" charset="-122"/>
              </a:rPr>
              <a:t>科技型小微企业和劳动密集型小企业</a:t>
            </a:r>
            <a:endPar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Rectangle 20"/>
          <p:cNvSpPr/>
          <p:nvPr/>
        </p:nvSpPr>
        <p:spPr>
          <a:xfrm flipH="1">
            <a:off x="3374354" y="2394285"/>
            <a:ext cx="2427061" cy="453183"/>
          </a:xfrm>
          <a:prstGeom prst="rect">
            <a:avLst/>
          </a:prstGeom>
          <a:solidFill>
            <a:srgbClr val="54BE71"/>
          </a:solidFill>
          <a:ln>
            <a:noFill/>
          </a:ln>
          <a:effectLst/>
        </p:spPr>
        <p:txBody>
          <a:bodyPr wrap="square" tIns="72000" bIns="7200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金额</a:t>
            </a:r>
            <a:endParaRPr lang="en-US" sz="2000" b="1" dirty="0">
              <a:solidFill>
                <a:schemeClr val="bg1"/>
              </a:solidFill>
              <a:latin typeface="微软雅黑" panose="020B0503020204020204" pitchFamily="34" charset="-122"/>
              <a:ea typeface="微软雅黑" panose="020B0503020204020204" pitchFamily="34" charset="-122"/>
            </a:endParaRPr>
          </a:p>
        </p:txBody>
      </p:sp>
      <p:cxnSp>
        <p:nvCxnSpPr>
          <p:cNvPr id="13" name="Straight Connector 28"/>
          <p:cNvCxnSpPr/>
          <p:nvPr/>
        </p:nvCxnSpPr>
        <p:spPr>
          <a:xfrm>
            <a:off x="3375942" y="2394285"/>
            <a:ext cx="0" cy="2883879"/>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Rectangle 33"/>
          <p:cNvSpPr/>
          <p:nvPr/>
        </p:nvSpPr>
        <p:spPr>
          <a:xfrm>
            <a:off x="3599447" y="2923673"/>
            <a:ext cx="2201969" cy="2031325"/>
          </a:xfrm>
          <a:prstGeom prst="rect">
            <a:avLst/>
          </a:prstGeom>
        </p:spPr>
        <p:txBody>
          <a:bodyPr wrap="square">
            <a:spAutoFit/>
          </a:bodyPr>
          <a:lstStyle/>
          <a:p>
            <a:pPr algn="just" fontAlgn="auto">
              <a:lnSpc>
                <a:spcPct val="150000"/>
              </a:lnSpc>
              <a:spcBef>
                <a:spcPts val="0"/>
              </a:spcBef>
              <a:spcAft>
                <a:spcPts val="0"/>
              </a:spcAft>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吸纳劳动者就业，与其签订</a:t>
            </a:r>
            <a:r>
              <a:rPr lang="en-US" altLang="zh-CN"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年以上劳动合同并按时足额缴纳社会保险费，根据其吸纳人数，每人不超过</a:t>
            </a:r>
            <a:r>
              <a:rPr lang="en-US" altLang="zh-CN"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万元，最高不超过</a:t>
            </a:r>
            <a:r>
              <a:rPr lang="en-US" altLang="zh-CN"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300</a:t>
            </a: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万元</a:t>
            </a:r>
            <a:endPar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Rectangle 20"/>
          <p:cNvSpPr/>
          <p:nvPr/>
        </p:nvSpPr>
        <p:spPr>
          <a:xfrm flipH="1">
            <a:off x="6255917" y="2394285"/>
            <a:ext cx="2427061" cy="453183"/>
          </a:xfrm>
          <a:prstGeom prst="rect">
            <a:avLst/>
          </a:prstGeom>
          <a:solidFill>
            <a:srgbClr val="8BC248"/>
          </a:solidFill>
          <a:ln>
            <a:noFill/>
          </a:ln>
          <a:effectLst/>
        </p:spPr>
        <p:txBody>
          <a:bodyPr wrap="square" tIns="72000" bIns="7200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期限</a:t>
            </a:r>
            <a:endParaRPr lang="en-US" sz="2000" b="1" dirty="0">
              <a:solidFill>
                <a:schemeClr val="bg1"/>
              </a:solidFill>
              <a:latin typeface="微软雅黑" panose="020B0503020204020204" pitchFamily="34" charset="-122"/>
              <a:ea typeface="微软雅黑" panose="020B0503020204020204" pitchFamily="34" charset="-122"/>
            </a:endParaRPr>
          </a:p>
        </p:txBody>
      </p:sp>
      <p:cxnSp>
        <p:nvCxnSpPr>
          <p:cNvPr id="16" name="Straight Connector 28"/>
          <p:cNvCxnSpPr/>
          <p:nvPr/>
        </p:nvCxnSpPr>
        <p:spPr>
          <a:xfrm>
            <a:off x="6257505" y="2394285"/>
            <a:ext cx="0" cy="2883879"/>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33"/>
          <p:cNvSpPr/>
          <p:nvPr/>
        </p:nvSpPr>
        <p:spPr>
          <a:xfrm>
            <a:off x="6481010" y="2923673"/>
            <a:ext cx="2201969" cy="923330"/>
          </a:xfrm>
          <a:prstGeom prst="rect">
            <a:avLst/>
          </a:prstGeom>
        </p:spPr>
        <p:txBody>
          <a:bodyPr wrap="square">
            <a:spAutoFit/>
          </a:bodyPr>
          <a:lstStyle/>
          <a:p>
            <a:pPr fontAlgn="auto">
              <a:lnSpc>
                <a:spcPct val="150000"/>
              </a:lnSpc>
              <a:spcBef>
                <a:spcPts val="0"/>
              </a:spcBef>
              <a:spcAft>
                <a:spcPts val="0"/>
              </a:spcAft>
              <a:defRPr/>
            </a:pPr>
            <a:r>
              <a:rPr lang="zh-CN" altLang="en-US" sz="1800" kern="0" dirty="0" smtClean="0">
                <a:solidFill>
                  <a:schemeClr val="tx1">
                    <a:lumMod val="75000"/>
                    <a:lumOff val="25000"/>
                  </a:schemeClr>
                </a:solidFill>
                <a:latin typeface="微软雅黑" panose="020B0503020204020204" pitchFamily="34" charset="-122"/>
                <a:ea typeface="微软雅黑" panose="020B0503020204020204" pitchFamily="34" charset="-122"/>
              </a:rPr>
              <a:t>贷款</a:t>
            </a:r>
            <a:r>
              <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rPr>
              <a:t>次数不超过</a:t>
            </a:r>
            <a:r>
              <a:rPr lang="en-US" altLang="zh-CN" sz="1800" kern="0"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rPr>
              <a:t>次，每次不超过</a:t>
            </a:r>
            <a:r>
              <a:rPr lang="en-US" altLang="zh-CN" sz="1800" kern="0"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rPr>
              <a:t>年</a:t>
            </a:r>
            <a:endPar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字方塊 23"/>
          <p:cNvSpPr txBox="1"/>
          <p:nvPr/>
        </p:nvSpPr>
        <p:spPr>
          <a:xfrm>
            <a:off x="2153222" y="1818653"/>
            <a:ext cx="1068917" cy="426723"/>
          </a:xfrm>
          <a:prstGeom prst="rect">
            <a:avLst/>
          </a:prstGeom>
          <a:noFill/>
        </p:spPr>
        <p:txBody>
          <a:bodyPr wrap="square" rtlCol="0" anchor="ctr">
            <a:noAutofit/>
          </a:bodyPr>
          <a:lstStyle/>
          <a:p>
            <a:pPr algn="ctr"/>
            <a:r>
              <a:rPr lang="en-US" altLang="zh-TW" sz="4400" dirty="0">
                <a:solidFill>
                  <a:srgbClr val="2083A5"/>
                </a:solidFill>
                <a:cs typeface="+mn-ea"/>
                <a:sym typeface="+mn-lt"/>
              </a:rPr>
              <a:t>01</a:t>
            </a:r>
            <a:endParaRPr lang="zh-TW" altLang="en-US" sz="4400" dirty="0">
              <a:solidFill>
                <a:srgbClr val="2083A5"/>
              </a:solidFill>
              <a:cs typeface="+mn-ea"/>
              <a:sym typeface="+mn-lt"/>
            </a:endParaRPr>
          </a:p>
        </p:txBody>
      </p:sp>
      <p:sp>
        <p:nvSpPr>
          <p:cNvPr id="25" name="矩形 24"/>
          <p:cNvSpPr/>
          <p:nvPr/>
        </p:nvSpPr>
        <p:spPr>
          <a:xfrm>
            <a:off x="3198293" y="1770404"/>
            <a:ext cx="4905583" cy="523220"/>
          </a:xfrm>
          <a:prstGeom prst="rect">
            <a:avLst/>
          </a:prstGeom>
        </p:spPr>
        <p:txBody>
          <a:bodyPr wrap="square">
            <a:spAutoFit/>
          </a:bodyPr>
          <a:lstStyle/>
          <a:p>
            <a:r>
              <a:rPr lang="zh-CN" altLang="en-US" sz="2800" dirty="0" smtClean="0">
                <a:latin typeface="微软雅黑" panose="020B0503020204020204" pitchFamily="34" charset="-122"/>
                <a:ea typeface="微软雅黑" panose="020B0503020204020204" pitchFamily="34" charset="-122"/>
                <a:cs typeface="+mn-ea"/>
                <a:sym typeface="+mn-lt"/>
              </a:rPr>
              <a:t>法定代表人居民身份证</a:t>
            </a:r>
            <a:endParaRPr lang="zh-TW" altLang="en-US" sz="2800" dirty="0">
              <a:latin typeface="微软雅黑" panose="020B0503020204020204" pitchFamily="34" charset="-122"/>
              <a:ea typeface="微软雅黑" panose="020B0503020204020204" pitchFamily="34" charset="-122"/>
              <a:cs typeface="+mn-ea"/>
              <a:sym typeface="+mn-lt"/>
            </a:endParaRPr>
          </a:p>
        </p:txBody>
      </p:sp>
      <p:sp>
        <p:nvSpPr>
          <p:cNvPr id="26" name="文字方塊 25"/>
          <p:cNvSpPr txBox="1"/>
          <p:nvPr/>
        </p:nvSpPr>
        <p:spPr>
          <a:xfrm>
            <a:off x="2153222" y="2736001"/>
            <a:ext cx="1068917" cy="426723"/>
          </a:xfrm>
          <a:prstGeom prst="rect">
            <a:avLst/>
          </a:prstGeom>
          <a:noFill/>
        </p:spPr>
        <p:txBody>
          <a:bodyPr wrap="square" rtlCol="0" anchor="ctr">
            <a:noAutofit/>
          </a:bodyPr>
          <a:lstStyle/>
          <a:p>
            <a:pPr algn="ctr"/>
            <a:r>
              <a:rPr lang="en-US" altLang="zh-TW" sz="4400" dirty="0">
                <a:solidFill>
                  <a:srgbClr val="50BC6D"/>
                </a:solidFill>
                <a:cs typeface="+mn-ea"/>
                <a:sym typeface="+mn-lt"/>
              </a:rPr>
              <a:t>02</a:t>
            </a:r>
            <a:endParaRPr lang="zh-TW" altLang="en-US" sz="4400" dirty="0">
              <a:solidFill>
                <a:srgbClr val="50BC6D"/>
              </a:solidFill>
              <a:cs typeface="+mn-ea"/>
              <a:sym typeface="+mn-lt"/>
            </a:endParaRPr>
          </a:p>
        </p:txBody>
      </p:sp>
      <p:sp>
        <p:nvSpPr>
          <p:cNvPr id="28" name="文字方塊 27"/>
          <p:cNvSpPr txBox="1"/>
          <p:nvPr/>
        </p:nvSpPr>
        <p:spPr>
          <a:xfrm>
            <a:off x="2153222" y="3676499"/>
            <a:ext cx="1068917" cy="426723"/>
          </a:xfrm>
          <a:prstGeom prst="rect">
            <a:avLst/>
          </a:prstGeom>
          <a:noFill/>
        </p:spPr>
        <p:txBody>
          <a:bodyPr wrap="square" rtlCol="0" anchor="ctr">
            <a:noAutofit/>
          </a:bodyPr>
          <a:lstStyle/>
          <a:p>
            <a:pPr algn="ctr"/>
            <a:r>
              <a:rPr lang="en-US" altLang="zh-TW" sz="4400" dirty="0">
                <a:solidFill>
                  <a:srgbClr val="88C043"/>
                </a:solidFill>
                <a:cs typeface="+mn-ea"/>
                <a:sym typeface="+mn-lt"/>
              </a:rPr>
              <a:t>03</a:t>
            </a:r>
            <a:endParaRPr lang="zh-TW" altLang="en-US" sz="4400" dirty="0">
              <a:solidFill>
                <a:srgbClr val="88C043"/>
              </a:solidFill>
              <a:cs typeface="+mn-ea"/>
              <a:sym typeface="+mn-lt"/>
            </a:endParaRPr>
          </a:p>
        </p:txBody>
      </p:sp>
      <p:sp>
        <p:nvSpPr>
          <p:cNvPr id="33" name="文字方塊 32"/>
          <p:cNvSpPr txBox="1"/>
          <p:nvPr/>
        </p:nvSpPr>
        <p:spPr>
          <a:xfrm>
            <a:off x="2153222" y="4640144"/>
            <a:ext cx="1068917" cy="426723"/>
          </a:xfrm>
          <a:prstGeom prst="rect">
            <a:avLst/>
          </a:prstGeom>
          <a:noFill/>
        </p:spPr>
        <p:txBody>
          <a:bodyPr wrap="square" rtlCol="0" anchor="ctr">
            <a:noAutofit/>
          </a:bodyPr>
          <a:lstStyle/>
          <a:p>
            <a:pPr algn="ctr"/>
            <a:r>
              <a:rPr lang="en-US" altLang="zh-TW" sz="4400" dirty="0">
                <a:solidFill>
                  <a:srgbClr val="EF9526"/>
                </a:solidFill>
                <a:cs typeface="+mn-ea"/>
                <a:sym typeface="+mn-lt"/>
              </a:rPr>
              <a:t>04</a:t>
            </a:r>
            <a:endParaRPr lang="zh-TW" altLang="en-US" sz="4400" dirty="0">
              <a:solidFill>
                <a:srgbClr val="EF9526"/>
              </a:solidFill>
              <a:cs typeface="+mn-ea"/>
              <a:sym typeface="+mn-lt"/>
            </a:endParaRPr>
          </a:p>
        </p:txBody>
      </p:sp>
      <p:sp>
        <p:nvSpPr>
          <p:cNvPr id="42" name="矩形 41"/>
          <p:cNvSpPr/>
          <p:nvPr/>
        </p:nvSpPr>
        <p:spPr>
          <a:xfrm>
            <a:off x="3198292" y="2687752"/>
            <a:ext cx="4905583" cy="523220"/>
          </a:xfrm>
          <a:prstGeom prst="rect">
            <a:avLst/>
          </a:prstGeom>
        </p:spPr>
        <p:txBody>
          <a:bodyPr wrap="square">
            <a:spAutoFit/>
          </a:bodyPr>
          <a:lstStyle/>
          <a:p>
            <a:r>
              <a:rPr lang="zh-CN" altLang="en-US" sz="2800" dirty="0" smtClean="0">
                <a:latin typeface="+mj-ea"/>
                <a:ea typeface="+mj-ea"/>
                <a:cs typeface="+mn-ea"/>
                <a:sym typeface="+mn-lt"/>
              </a:rPr>
              <a:t>工商</a:t>
            </a:r>
            <a:r>
              <a:rPr lang="zh-CN" altLang="en-US" sz="2800" dirty="0">
                <a:latin typeface="+mj-ea"/>
                <a:ea typeface="+mj-ea"/>
                <a:cs typeface="+mn-ea"/>
                <a:sym typeface="+mn-lt"/>
              </a:rPr>
              <a:t>营业执照</a:t>
            </a:r>
            <a:endParaRPr lang="zh-TW" altLang="en-US" sz="2800" dirty="0">
              <a:latin typeface="+mj-ea"/>
              <a:ea typeface="+mj-ea"/>
              <a:cs typeface="+mn-ea"/>
              <a:sym typeface="+mn-lt"/>
            </a:endParaRPr>
          </a:p>
        </p:txBody>
      </p:sp>
      <p:sp>
        <p:nvSpPr>
          <p:cNvPr id="43" name="矩形 42"/>
          <p:cNvSpPr/>
          <p:nvPr/>
        </p:nvSpPr>
        <p:spPr>
          <a:xfrm>
            <a:off x="3198291" y="3628250"/>
            <a:ext cx="4905583" cy="646331"/>
          </a:xfrm>
          <a:prstGeom prst="rect">
            <a:avLst/>
          </a:prstGeom>
        </p:spPr>
        <p:txBody>
          <a:bodyPr wrap="square">
            <a:spAutoFit/>
          </a:bodyPr>
          <a:lstStyle/>
          <a:p>
            <a:r>
              <a:rPr lang="en-US" altLang="zh-CN" sz="1800" dirty="0" smtClean="0">
                <a:latin typeface="微软雅黑" panose="020B0503020204020204" pitchFamily="34" charset="-122"/>
                <a:ea typeface="微软雅黑" panose="020B0503020204020204" pitchFamily="34" charset="-122"/>
                <a:cs typeface="+mn-ea"/>
                <a:sym typeface="+mn-lt"/>
              </a:rPr>
              <a:t>《</a:t>
            </a:r>
            <a:r>
              <a:rPr lang="zh-CN" altLang="en-US" sz="1800" dirty="0" smtClean="0">
                <a:latin typeface="微软雅黑" panose="020B0503020204020204" pitchFamily="34" charset="-122"/>
                <a:ea typeface="微软雅黑" panose="020B0503020204020204" pitchFamily="34" charset="-122"/>
                <a:cs typeface="+mn-ea"/>
                <a:sym typeface="+mn-lt"/>
              </a:rPr>
              <a:t>科技型小微型企业吸纳人员认定证明</a:t>
            </a:r>
            <a:r>
              <a:rPr lang="en-US" altLang="zh-CN" sz="1800" dirty="0" smtClean="0">
                <a:latin typeface="微软雅黑" panose="020B0503020204020204" pitchFamily="34" charset="-122"/>
                <a:ea typeface="微软雅黑" panose="020B0503020204020204" pitchFamily="34" charset="-122"/>
                <a:cs typeface="+mn-ea"/>
                <a:sym typeface="+mn-lt"/>
              </a:rPr>
              <a:t>》</a:t>
            </a:r>
            <a:r>
              <a:rPr lang="zh-CN" altLang="en-US" sz="1800" dirty="0" smtClean="0">
                <a:latin typeface="微软雅黑" panose="020B0503020204020204" pitchFamily="34" charset="-122"/>
                <a:ea typeface="微软雅黑" panose="020B0503020204020204" pitchFamily="34" charset="-122"/>
                <a:cs typeface="+mn-ea"/>
                <a:sym typeface="+mn-lt"/>
              </a:rPr>
              <a:t>或</a:t>
            </a:r>
            <a:r>
              <a:rPr lang="en-US" altLang="zh-CN" sz="1800" dirty="0" smtClean="0">
                <a:latin typeface="微软雅黑" panose="020B0503020204020204" pitchFamily="34" charset="-122"/>
                <a:ea typeface="微软雅黑" panose="020B0503020204020204" pitchFamily="34" charset="-122"/>
                <a:cs typeface="+mn-ea"/>
                <a:sym typeface="+mn-lt"/>
              </a:rPr>
              <a:t>《</a:t>
            </a:r>
            <a:r>
              <a:rPr lang="zh-CN" altLang="en-US" sz="1800" dirty="0" smtClean="0">
                <a:latin typeface="微软雅黑" panose="020B0503020204020204" pitchFamily="34" charset="-122"/>
                <a:ea typeface="微软雅黑" panose="020B0503020204020204" pitchFamily="34" charset="-122"/>
                <a:cs typeface="+mn-ea"/>
                <a:sym typeface="+mn-lt"/>
              </a:rPr>
              <a:t>劳动密集型小企业吸纳人员认定证明</a:t>
            </a:r>
            <a:r>
              <a:rPr lang="en-US" altLang="zh-CN" sz="1800" dirty="0" smtClean="0">
                <a:latin typeface="微软雅黑" panose="020B0503020204020204" pitchFamily="34" charset="-122"/>
                <a:ea typeface="微软雅黑" panose="020B0503020204020204" pitchFamily="34" charset="-122"/>
                <a:cs typeface="+mn-ea"/>
                <a:sym typeface="+mn-lt"/>
              </a:rPr>
              <a:t>》</a:t>
            </a:r>
            <a:endParaRPr lang="zh-TW" altLang="en-US" sz="1800" dirty="0">
              <a:latin typeface="微软雅黑" panose="020B0503020204020204" pitchFamily="34" charset="-122"/>
              <a:ea typeface="微软雅黑" panose="020B0503020204020204" pitchFamily="34" charset="-122"/>
              <a:cs typeface="+mn-ea"/>
              <a:sym typeface="+mn-lt"/>
            </a:endParaRPr>
          </a:p>
        </p:txBody>
      </p:sp>
      <p:sp>
        <p:nvSpPr>
          <p:cNvPr id="44" name="矩形 43"/>
          <p:cNvSpPr/>
          <p:nvPr/>
        </p:nvSpPr>
        <p:spPr>
          <a:xfrm>
            <a:off x="3198294" y="4591895"/>
            <a:ext cx="4905583" cy="461665"/>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cs typeface="+mn-ea"/>
                <a:sym typeface="+mn-lt"/>
              </a:rPr>
              <a:t>南通</a:t>
            </a:r>
            <a:r>
              <a:rPr lang="zh-CN" altLang="en-US" dirty="0" smtClean="0">
                <a:latin typeface="微软雅黑" panose="020B0503020204020204" pitchFamily="34" charset="-122"/>
                <a:ea typeface="微软雅黑" panose="020B0503020204020204" pitchFamily="34" charset="-122"/>
                <a:cs typeface="+mn-ea"/>
                <a:sym typeface="+mn-lt"/>
              </a:rPr>
              <a:t>市单位用工参保人员花名册</a:t>
            </a:r>
            <a:endParaRPr lang="en-US" altLang="zh-CN" dirty="0">
              <a:latin typeface="微软雅黑" panose="020B0503020204020204" pitchFamily="34" charset="-122"/>
              <a:ea typeface="微软雅黑" panose="020B0503020204020204" pitchFamily="34" charset="-122"/>
              <a:cs typeface="+mn-ea"/>
              <a:sym typeface="+mn-lt"/>
            </a:endParaRPr>
          </a:p>
        </p:txBody>
      </p:sp>
      <p:sp>
        <p:nvSpPr>
          <p:cNvPr id="14" name="标题 13"/>
          <p:cNvSpPr>
            <a:spLocks noGrp="1"/>
          </p:cNvSpPr>
          <p:nvPr>
            <p:ph type="title"/>
          </p:nvPr>
        </p:nvSpPr>
        <p:spPr/>
        <p:txBody>
          <a:bodyPr/>
          <a:lstStyle/>
          <a:p>
            <a:r>
              <a:rPr lang="zh-CN" altLang="en-US" dirty="0" smtClean="0"/>
              <a:t>企业创业</a:t>
            </a:r>
            <a:r>
              <a:rPr lang="zh-CN" altLang="en-US" dirty="0"/>
              <a:t>担保贷款</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smtClean="0"/>
              <a:t>所需材料</a:t>
            </a:r>
            <a:endParaRPr lang="zh-CN" altLang="en-US" dirty="0"/>
          </a:p>
        </p:txBody>
      </p:sp>
      <p:sp>
        <p:nvSpPr>
          <p:cNvPr id="2" name="菱形 1"/>
          <p:cNvSpPr/>
          <p:nvPr/>
        </p:nvSpPr>
        <p:spPr>
          <a:xfrm>
            <a:off x="1229912" y="1626048"/>
            <a:ext cx="872680" cy="274361"/>
          </a:xfrm>
          <a:prstGeom prst="diamond">
            <a:avLst/>
          </a:prstGeom>
          <a:solidFill>
            <a:srgbClr val="236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 name="菱形 2"/>
          <p:cNvSpPr/>
          <p:nvPr/>
        </p:nvSpPr>
        <p:spPr>
          <a:xfrm>
            <a:off x="1229912" y="3486474"/>
            <a:ext cx="872680" cy="274361"/>
          </a:xfrm>
          <a:prstGeom prst="diamond">
            <a:avLst/>
          </a:prstGeom>
          <a:solidFill>
            <a:srgbClr val="B01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18" name="菱形 17"/>
          <p:cNvSpPr/>
          <p:nvPr/>
        </p:nvSpPr>
        <p:spPr>
          <a:xfrm>
            <a:off x="1254366" y="2544685"/>
            <a:ext cx="872680" cy="274361"/>
          </a:xfrm>
          <a:prstGeom prst="diamond">
            <a:avLst/>
          </a:prstGeom>
          <a:solidFill>
            <a:srgbClr val="8869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0" name="菱形 29"/>
          <p:cNvSpPr/>
          <p:nvPr/>
        </p:nvSpPr>
        <p:spPr>
          <a:xfrm>
            <a:off x="1229912" y="4451407"/>
            <a:ext cx="872680" cy="274361"/>
          </a:xfrm>
          <a:prstGeom prst="diamond">
            <a:avLst/>
          </a:prstGeom>
          <a:solidFill>
            <a:srgbClr val="488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nvGrpSpPr>
          <p:cNvPr id="13" name="群組 12"/>
          <p:cNvGrpSpPr/>
          <p:nvPr/>
        </p:nvGrpSpPr>
        <p:grpSpPr>
          <a:xfrm>
            <a:off x="1400731" y="1449325"/>
            <a:ext cx="533897" cy="4320000"/>
            <a:chOff x="1332001" y="360000"/>
            <a:chExt cx="713014" cy="6138000"/>
          </a:xfrm>
        </p:grpSpPr>
        <p:sp>
          <p:nvSpPr>
            <p:cNvPr id="5" name="梯形 4"/>
            <p:cNvSpPr/>
            <p:nvPr/>
          </p:nvSpPr>
          <p:spPr>
            <a:xfrm rot="5400000">
              <a:off x="-1203985" y="3249000"/>
              <a:ext cx="6138000" cy="360000"/>
            </a:xfrm>
            <a:prstGeom prst="trapezoi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6" name="梯形 5"/>
            <p:cNvSpPr/>
            <p:nvPr/>
          </p:nvSpPr>
          <p:spPr>
            <a:xfrm rot="16200000" flipH="1">
              <a:off x="-1556999" y="3249000"/>
              <a:ext cx="6138000" cy="360000"/>
            </a:xfrm>
            <a:prstGeom prst="trapezoi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sp>
        <p:nvSpPr>
          <p:cNvPr id="7" name="平行四邊形 6"/>
          <p:cNvSpPr/>
          <p:nvPr/>
        </p:nvSpPr>
        <p:spPr>
          <a:xfrm rot="5400000">
            <a:off x="1095096" y="1890903"/>
            <a:ext cx="700963" cy="441349"/>
          </a:xfrm>
          <a:prstGeom prst="parallelogram">
            <a:avLst>
              <a:gd name="adj" fmla="val 31388"/>
            </a:avLst>
          </a:prstGeom>
          <a:solidFill>
            <a:srgbClr val="268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8" name="平行四邊形 7"/>
          <p:cNvSpPr/>
          <p:nvPr/>
        </p:nvSpPr>
        <p:spPr>
          <a:xfrm rot="16200000" flipH="1">
            <a:off x="1536445" y="1890903"/>
            <a:ext cx="700963" cy="441349"/>
          </a:xfrm>
          <a:prstGeom prst="parallelogram">
            <a:avLst>
              <a:gd name="adj" fmla="val 31388"/>
            </a:avLst>
          </a:prstGeom>
          <a:solidFill>
            <a:srgbClr val="39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9" name="平行四邊形 8"/>
          <p:cNvSpPr/>
          <p:nvPr/>
        </p:nvSpPr>
        <p:spPr>
          <a:xfrm rot="5400000">
            <a:off x="1095096" y="3751329"/>
            <a:ext cx="700963" cy="441349"/>
          </a:xfrm>
          <a:prstGeom prst="parallelogram">
            <a:avLst>
              <a:gd name="adj" fmla="val 31388"/>
            </a:avLst>
          </a:prstGeom>
          <a:solidFill>
            <a:srgbClr val="8B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10" name="平行四邊形 9"/>
          <p:cNvSpPr/>
          <p:nvPr/>
        </p:nvSpPr>
        <p:spPr>
          <a:xfrm rot="16200000" flipH="1">
            <a:off x="1536445" y="3751329"/>
            <a:ext cx="700963" cy="441349"/>
          </a:xfrm>
          <a:prstGeom prst="parallelogram">
            <a:avLst>
              <a:gd name="adj" fmla="val 31388"/>
            </a:avLst>
          </a:prstGeom>
          <a:solidFill>
            <a:srgbClr val="F21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19" name="平行四邊形 18"/>
          <p:cNvSpPr/>
          <p:nvPr/>
        </p:nvSpPr>
        <p:spPr>
          <a:xfrm rot="5400000">
            <a:off x="1119549" y="2809540"/>
            <a:ext cx="700963" cy="441349"/>
          </a:xfrm>
          <a:prstGeom prst="parallelogram">
            <a:avLst>
              <a:gd name="adj" fmla="val 31388"/>
            </a:avLst>
          </a:prstGeom>
          <a:solidFill>
            <a:srgbClr val="54B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20" name="平行四邊形 19"/>
          <p:cNvSpPr/>
          <p:nvPr/>
        </p:nvSpPr>
        <p:spPr>
          <a:xfrm rot="16200000" flipH="1">
            <a:off x="1560899" y="2809540"/>
            <a:ext cx="700963" cy="441349"/>
          </a:xfrm>
          <a:prstGeom prst="parallelogram">
            <a:avLst>
              <a:gd name="adj" fmla="val 31388"/>
            </a:avLst>
          </a:prstGeom>
          <a:solidFill>
            <a:srgbClr val="D0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1" name="平行四邊形 30"/>
          <p:cNvSpPr/>
          <p:nvPr/>
        </p:nvSpPr>
        <p:spPr>
          <a:xfrm rot="5400000">
            <a:off x="1095096" y="4716262"/>
            <a:ext cx="700963" cy="441349"/>
          </a:xfrm>
          <a:prstGeom prst="parallelogram">
            <a:avLst>
              <a:gd name="adj" fmla="val 31388"/>
            </a:avLst>
          </a:prstGeom>
          <a:solidFill>
            <a:srgbClr val="EF9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2" name="平行四邊形 31"/>
          <p:cNvSpPr/>
          <p:nvPr/>
        </p:nvSpPr>
        <p:spPr>
          <a:xfrm rot="16200000" flipH="1">
            <a:off x="1536445" y="4716262"/>
            <a:ext cx="700963" cy="441349"/>
          </a:xfrm>
          <a:prstGeom prst="parallelogram">
            <a:avLst>
              <a:gd name="adj" fmla="val 31388"/>
            </a:avLst>
          </a:prstGeom>
          <a:solidFill>
            <a:srgbClr val="6BB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群組 7"/>
          <p:cNvGrpSpPr/>
          <p:nvPr/>
        </p:nvGrpSpPr>
        <p:grpSpPr>
          <a:xfrm>
            <a:off x="180000" y="3898800"/>
            <a:ext cx="2160001" cy="1080000"/>
            <a:chOff x="972000" y="4149000"/>
            <a:chExt cx="2160001" cy="1080000"/>
          </a:xfrm>
          <a:solidFill>
            <a:srgbClr val="2686A7"/>
          </a:solidFill>
        </p:grpSpPr>
        <p:sp>
          <p:nvSpPr>
            <p:cNvPr id="27" name="矩形 26"/>
            <p:cNvSpPr/>
            <p:nvPr/>
          </p:nvSpPr>
          <p:spPr>
            <a:xfrm>
              <a:off x="972000" y="4149000"/>
              <a:ext cx="216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28" name="直角三角形 27"/>
            <p:cNvSpPr/>
            <p:nvPr/>
          </p:nvSpPr>
          <p:spPr>
            <a:xfrm rot="10800000">
              <a:off x="2592001" y="4669950"/>
              <a:ext cx="540000" cy="558800"/>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grpSp>
        <p:nvGrpSpPr>
          <p:cNvPr id="8" name="群組 7"/>
          <p:cNvGrpSpPr/>
          <p:nvPr/>
        </p:nvGrpSpPr>
        <p:grpSpPr>
          <a:xfrm>
            <a:off x="1798910" y="3339984"/>
            <a:ext cx="2160001" cy="1080000"/>
            <a:chOff x="972000" y="4149000"/>
            <a:chExt cx="2160001" cy="1080000"/>
          </a:xfrm>
          <a:solidFill>
            <a:srgbClr val="54BE71"/>
          </a:solidFill>
        </p:grpSpPr>
        <p:sp>
          <p:nvSpPr>
            <p:cNvPr id="2" name="矩形 1"/>
            <p:cNvSpPr/>
            <p:nvPr/>
          </p:nvSpPr>
          <p:spPr>
            <a:xfrm>
              <a:off x="972000" y="4149000"/>
              <a:ext cx="2160000" cy="1080000"/>
            </a:xfrm>
            <a:prstGeom prst="rect">
              <a:avLst/>
            </a:prstGeom>
            <a:solidFill>
              <a:srgbClr val="8B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 name="直角三角形 2"/>
            <p:cNvSpPr/>
            <p:nvPr/>
          </p:nvSpPr>
          <p:spPr>
            <a:xfrm rot="10800000">
              <a:off x="2592001" y="4669950"/>
              <a:ext cx="540000" cy="558800"/>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grpSp>
        <p:nvGrpSpPr>
          <p:cNvPr id="9" name="群組 8"/>
          <p:cNvGrpSpPr/>
          <p:nvPr/>
        </p:nvGrpSpPr>
        <p:grpSpPr>
          <a:xfrm>
            <a:off x="3418903" y="2780935"/>
            <a:ext cx="2160000" cy="1080000"/>
            <a:chOff x="2591999" y="3589950"/>
            <a:chExt cx="2160000" cy="1080000"/>
          </a:xfrm>
          <a:solidFill>
            <a:srgbClr val="8BC248"/>
          </a:solidFill>
        </p:grpSpPr>
        <p:sp>
          <p:nvSpPr>
            <p:cNvPr id="4" name="矩形 3"/>
            <p:cNvSpPr/>
            <p:nvPr/>
          </p:nvSpPr>
          <p:spPr>
            <a:xfrm>
              <a:off x="2591999" y="3589950"/>
              <a:ext cx="2160000" cy="1080000"/>
            </a:xfrm>
            <a:prstGeom prst="rect">
              <a:avLst/>
            </a:prstGeom>
            <a:solidFill>
              <a:srgbClr val="54B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5" name="直角三角形 4"/>
            <p:cNvSpPr/>
            <p:nvPr/>
          </p:nvSpPr>
          <p:spPr>
            <a:xfrm rot="10800000">
              <a:off x="4211999" y="4111150"/>
              <a:ext cx="540000" cy="558800"/>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grpSp>
        <p:nvGrpSpPr>
          <p:cNvPr id="11" name="群組 10"/>
          <p:cNvGrpSpPr/>
          <p:nvPr/>
        </p:nvGrpSpPr>
        <p:grpSpPr>
          <a:xfrm>
            <a:off x="5038903" y="2221884"/>
            <a:ext cx="2160000" cy="1080000"/>
            <a:chOff x="4211998" y="3030900"/>
            <a:chExt cx="2160000" cy="1080000"/>
          </a:xfrm>
          <a:solidFill>
            <a:srgbClr val="EF9527"/>
          </a:solidFill>
        </p:grpSpPr>
        <p:sp>
          <p:nvSpPr>
            <p:cNvPr id="6" name="矩形 5"/>
            <p:cNvSpPr/>
            <p:nvPr/>
          </p:nvSpPr>
          <p:spPr>
            <a:xfrm>
              <a:off x="4211998" y="3030900"/>
              <a:ext cx="2160000" cy="108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7" name="直角三角形 6"/>
            <p:cNvSpPr/>
            <p:nvPr/>
          </p:nvSpPr>
          <p:spPr>
            <a:xfrm rot="10800000">
              <a:off x="5831998" y="3552100"/>
              <a:ext cx="540000" cy="558800"/>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sp>
        <p:nvSpPr>
          <p:cNvPr id="10" name="向右箭號 9"/>
          <p:cNvSpPr/>
          <p:nvPr/>
        </p:nvSpPr>
        <p:spPr>
          <a:xfrm>
            <a:off x="6658901" y="1433086"/>
            <a:ext cx="2160000" cy="1581228"/>
          </a:xfrm>
          <a:prstGeom prst="rightArrow">
            <a:avLst>
              <a:gd name="adj1" fmla="val 67231"/>
              <a:gd name="adj2" fmla="val 50000"/>
            </a:avLst>
          </a:prstGeom>
          <a:solidFill>
            <a:srgbClr val="E9831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TW" altLang="en-US" sz="1800">
              <a:cs typeface="+mn-ea"/>
              <a:sym typeface="+mn-lt"/>
            </a:endParaRPr>
          </a:p>
        </p:txBody>
      </p:sp>
      <p:sp>
        <p:nvSpPr>
          <p:cNvPr id="15" name="文字方塊 14"/>
          <p:cNvSpPr txBox="1"/>
          <p:nvPr/>
        </p:nvSpPr>
        <p:spPr>
          <a:xfrm>
            <a:off x="2074450" y="2635668"/>
            <a:ext cx="1068917" cy="426723"/>
          </a:xfrm>
          <a:prstGeom prst="rect">
            <a:avLst/>
          </a:prstGeom>
          <a:noFill/>
        </p:spPr>
        <p:txBody>
          <a:bodyPr wrap="square" lIns="121917" tIns="60958" rIns="121917" bIns="60958" rtlCol="0" anchor="ctr">
            <a:noAutofit/>
          </a:bodyPr>
          <a:lstStyle/>
          <a:p>
            <a:pPr algn="ctr"/>
            <a:r>
              <a:rPr lang="en-US" altLang="zh-CN" sz="4400" dirty="0" smtClean="0">
                <a:cs typeface="+mn-ea"/>
                <a:sym typeface="+mn-lt"/>
              </a:rPr>
              <a:t>02</a:t>
            </a:r>
            <a:endParaRPr lang="zh-TW" altLang="en-US" sz="4400" dirty="0">
              <a:cs typeface="+mn-ea"/>
              <a:sym typeface="+mn-lt"/>
            </a:endParaRPr>
          </a:p>
        </p:txBody>
      </p:sp>
      <p:sp>
        <p:nvSpPr>
          <p:cNvPr id="16" name="文字方塊 15"/>
          <p:cNvSpPr txBox="1"/>
          <p:nvPr/>
        </p:nvSpPr>
        <p:spPr>
          <a:xfrm>
            <a:off x="3675562" y="2107629"/>
            <a:ext cx="1068917" cy="426723"/>
          </a:xfrm>
          <a:prstGeom prst="rect">
            <a:avLst/>
          </a:prstGeom>
          <a:noFill/>
        </p:spPr>
        <p:txBody>
          <a:bodyPr wrap="square" lIns="121917" tIns="60958" rIns="121917" bIns="60958" rtlCol="0" anchor="ctr">
            <a:noAutofit/>
          </a:bodyPr>
          <a:lstStyle/>
          <a:p>
            <a:pPr algn="ctr"/>
            <a:r>
              <a:rPr lang="en-US" altLang="zh-TW" sz="4400" dirty="0" smtClean="0">
                <a:cs typeface="+mn-ea"/>
                <a:sym typeface="+mn-lt"/>
              </a:rPr>
              <a:t>0</a:t>
            </a:r>
            <a:r>
              <a:rPr lang="en-US" altLang="zh-CN" sz="4400" dirty="0" smtClean="0">
                <a:cs typeface="+mn-ea"/>
                <a:sym typeface="+mn-lt"/>
              </a:rPr>
              <a:t>3</a:t>
            </a:r>
            <a:endParaRPr lang="zh-TW" altLang="en-US" sz="4400" dirty="0">
              <a:cs typeface="+mn-ea"/>
              <a:sym typeface="+mn-lt"/>
            </a:endParaRPr>
          </a:p>
        </p:txBody>
      </p:sp>
      <p:sp>
        <p:nvSpPr>
          <p:cNvPr id="17" name="文字方塊 16"/>
          <p:cNvSpPr txBox="1"/>
          <p:nvPr/>
        </p:nvSpPr>
        <p:spPr>
          <a:xfrm>
            <a:off x="5276674" y="1579589"/>
            <a:ext cx="1068917" cy="426723"/>
          </a:xfrm>
          <a:prstGeom prst="rect">
            <a:avLst/>
          </a:prstGeom>
          <a:noFill/>
        </p:spPr>
        <p:txBody>
          <a:bodyPr wrap="square" lIns="121917" tIns="60958" rIns="121917" bIns="60958" rtlCol="0" anchor="ctr">
            <a:noAutofit/>
          </a:bodyPr>
          <a:lstStyle/>
          <a:p>
            <a:pPr algn="ctr"/>
            <a:r>
              <a:rPr lang="en-US" altLang="zh-TW" sz="4400" dirty="0" smtClean="0">
                <a:cs typeface="+mn-ea"/>
                <a:sym typeface="+mn-lt"/>
              </a:rPr>
              <a:t>0</a:t>
            </a:r>
            <a:r>
              <a:rPr lang="en-US" altLang="zh-CN" sz="4400" dirty="0" smtClean="0">
                <a:cs typeface="+mn-ea"/>
                <a:sym typeface="+mn-lt"/>
              </a:rPr>
              <a:t>4</a:t>
            </a:r>
            <a:endParaRPr lang="zh-TW" altLang="en-US" sz="4400" dirty="0">
              <a:cs typeface="+mn-ea"/>
              <a:sym typeface="+mn-lt"/>
            </a:endParaRPr>
          </a:p>
        </p:txBody>
      </p:sp>
      <p:sp>
        <p:nvSpPr>
          <p:cNvPr id="18" name="文字方塊 17"/>
          <p:cNvSpPr txBox="1"/>
          <p:nvPr/>
        </p:nvSpPr>
        <p:spPr>
          <a:xfrm>
            <a:off x="6877786" y="1051551"/>
            <a:ext cx="1068917" cy="426723"/>
          </a:xfrm>
          <a:prstGeom prst="rect">
            <a:avLst/>
          </a:prstGeom>
          <a:noFill/>
        </p:spPr>
        <p:txBody>
          <a:bodyPr wrap="square" lIns="121917" tIns="60958" rIns="121917" bIns="60958" rtlCol="0" anchor="ctr">
            <a:noAutofit/>
          </a:bodyPr>
          <a:lstStyle/>
          <a:p>
            <a:pPr algn="ctr"/>
            <a:r>
              <a:rPr lang="en-US" altLang="zh-TW" sz="4400" dirty="0" smtClean="0">
                <a:cs typeface="+mn-ea"/>
                <a:sym typeface="+mn-lt"/>
              </a:rPr>
              <a:t>0</a:t>
            </a:r>
            <a:r>
              <a:rPr lang="en-US" altLang="zh-CN" sz="4400" dirty="0" smtClean="0">
                <a:cs typeface="+mn-ea"/>
                <a:sym typeface="+mn-lt"/>
              </a:rPr>
              <a:t>5</a:t>
            </a:r>
            <a:endParaRPr lang="zh-TW" altLang="en-US" sz="4400" dirty="0">
              <a:cs typeface="+mn-ea"/>
              <a:sym typeface="+mn-lt"/>
            </a:endParaRPr>
          </a:p>
        </p:txBody>
      </p:sp>
      <p:sp>
        <p:nvSpPr>
          <p:cNvPr id="19" name="矩形 18"/>
          <p:cNvSpPr/>
          <p:nvPr/>
        </p:nvSpPr>
        <p:spPr>
          <a:xfrm>
            <a:off x="1875641" y="3491386"/>
            <a:ext cx="1543264" cy="984881"/>
          </a:xfrm>
          <a:prstGeom prst="rect">
            <a:avLst/>
          </a:prstGeom>
        </p:spPr>
        <p:txBody>
          <a:bodyPr wrap="square" lIns="121917" tIns="60958" rIns="121917" bIns="60958">
            <a:spAutoFit/>
          </a:bodyPr>
          <a:lstStyle/>
          <a:p>
            <a:r>
              <a:rPr lang="zh-CN" altLang="en-US" sz="1400" dirty="0">
                <a:solidFill>
                  <a:schemeClr val="bg1"/>
                </a:solidFill>
                <a:latin typeface="+mj-ea"/>
                <a:ea typeface="+mj-ea"/>
                <a:cs typeface="+mn-ea"/>
                <a:sym typeface="+mn-lt"/>
              </a:rPr>
              <a:t>所在街道（乡镇）劳动保障服务所复核、推荐</a:t>
            </a:r>
            <a:endParaRPr lang="zh-CN" altLang="en-US" sz="1400" dirty="0">
              <a:solidFill>
                <a:schemeClr val="bg1"/>
              </a:solidFill>
              <a:latin typeface="+mj-ea"/>
              <a:ea typeface="+mj-ea"/>
              <a:cs typeface="+mn-ea"/>
              <a:sym typeface="+mn-lt"/>
            </a:endParaRPr>
          </a:p>
          <a:p>
            <a:endParaRPr lang="zh-TW" altLang="en-US" sz="1400" dirty="0">
              <a:solidFill>
                <a:schemeClr val="bg1"/>
              </a:solidFill>
              <a:cs typeface="+mn-ea"/>
              <a:sym typeface="+mn-lt"/>
            </a:endParaRPr>
          </a:p>
        </p:txBody>
      </p:sp>
      <p:sp>
        <p:nvSpPr>
          <p:cNvPr id="20" name="矩形 19"/>
          <p:cNvSpPr/>
          <p:nvPr/>
        </p:nvSpPr>
        <p:spPr>
          <a:xfrm>
            <a:off x="3514525" y="2932554"/>
            <a:ext cx="1543264" cy="769437"/>
          </a:xfrm>
          <a:prstGeom prst="rect">
            <a:avLst/>
          </a:prstGeom>
        </p:spPr>
        <p:txBody>
          <a:bodyPr wrap="square" lIns="121917" tIns="60958" rIns="121917" bIns="60958">
            <a:spAutoFit/>
          </a:bodyPr>
          <a:lstStyle/>
          <a:p>
            <a:r>
              <a:rPr lang="zh-CN" altLang="en-US" sz="1400" dirty="0">
                <a:solidFill>
                  <a:schemeClr val="bg1"/>
                </a:solidFill>
                <a:latin typeface="+mj-ea"/>
                <a:ea typeface="+mj-ea"/>
                <a:cs typeface="+mn-ea"/>
                <a:sym typeface="+mn-lt"/>
              </a:rPr>
              <a:t>市劳动就业管理机构审核</a:t>
            </a:r>
            <a:endParaRPr lang="zh-CN" altLang="en-US" sz="1400" dirty="0">
              <a:solidFill>
                <a:schemeClr val="bg1"/>
              </a:solidFill>
              <a:latin typeface="+mj-ea"/>
              <a:ea typeface="+mj-ea"/>
              <a:cs typeface="+mn-ea"/>
              <a:sym typeface="+mn-lt"/>
            </a:endParaRPr>
          </a:p>
          <a:p>
            <a:endParaRPr lang="zh-TW" altLang="en-US" sz="1400" dirty="0">
              <a:solidFill>
                <a:schemeClr val="bg1"/>
              </a:solidFill>
              <a:cs typeface="+mn-ea"/>
              <a:sym typeface="+mn-lt"/>
            </a:endParaRPr>
          </a:p>
        </p:txBody>
      </p:sp>
      <p:sp>
        <p:nvSpPr>
          <p:cNvPr id="21" name="矩形 20"/>
          <p:cNvSpPr/>
          <p:nvPr/>
        </p:nvSpPr>
        <p:spPr>
          <a:xfrm>
            <a:off x="5153409" y="2373723"/>
            <a:ext cx="1543264" cy="769441"/>
          </a:xfrm>
          <a:prstGeom prst="rect">
            <a:avLst/>
          </a:prstGeom>
        </p:spPr>
        <p:txBody>
          <a:bodyPr wrap="square" lIns="121917" tIns="60958" rIns="121917" bIns="60958">
            <a:spAutoFit/>
          </a:bodyPr>
          <a:lstStyle/>
          <a:p>
            <a:r>
              <a:rPr lang="zh-CN" altLang="en-US" sz="1400" dirty="0">
                <a:solidFill>
                  <a:schemeClr val="bg1"/>
                </a:solidFill>
                <a:latin typeface="+mj-ea"/>
                <a:ea typeface="+mj-ea"/>
                <a:cs typeface="+mn-ea"/>
                <a:sym typeface="+mn-lt"/>
              </a:rPr>
              <a:t>担保机构向贷款银行为申请人提供承诺担保</a:t>
            </a:r>
            <a:endParaRPr lang="zh-CN" altLang="en-US" sz="1400" dirty="0">
              <a:solidFill>
                <a:schemeClr val="bg1"/>
              </a:solidFill>
              <a:latin typeface="+mj-ea"/>
              <a:ea typeface="+mj-ea"/>
              <a:cs typeface="+mn-ea"/>
              <a:sym typeface="+mn-lt"/>
            </a:endParaRPr>
          </a:p>
        </p:txBody>
      </p:sp>
      <p:sp>
        <p:nvSpPr>
          <p:cNvPr id="22" name="矩形 21"/>
          <p:cNvSpPr/>
          <p:nvPr/>
        </p:nvSpPr>
        <p:spPr>
          <a:xfrm>
            <a:off x="6792293" y="1814893"/>
            <a:ext cx="1543264" cy="553994"/>
          </a:xfrm>
          <a:prstGeom prst="rect">
            <a:avLst/>
          </a:prstGeom>
        </p:spPr>
        <p:txBody>
          <a:bodyPr wrap="square" lIns="121917" tIns="60958" rIns="121917" bIns="60958">
            <a:spAutoFit/>
          </a:bodyPr>
          <a:lstStyle/>
          <a:p>
            <a:r>
              <a:rPr lang="zh-CN" altLang="en-US" sz="1400" dirty="0">
                <a:solidFill>
                  <a:schemeClr val="bg1"/>
                </a:solidFill>
                <a:latin typeface="+mj-ea"/>
                <a:ea typeface="+mj-ea"/>
                <a:cs typeface="+mn-ea"/>
                <a:sym typeface="+mn-lt"/>
              </a:rPr>
              <a:t>贷款银行向申请人发放贷款</a:t>
            </a:r>
            <a:endParaRPr lang="zh-CN" altLang="en-US" sz="1400" dirty="0">
              <a:solidFill>
                <a:schemeClr val="bg1"/>
              </a:solidFill>
              <a:latin typeface="+mj-ea"/>
              <a:ea typeface="+mj-ea"/>
              <a:cs typeface="+mn-ea"/>
              <a:sym typeface="+mn-lt"/>
            </a:endParaRPr>
          </a:p>
        </p:txBody>
      </p:sp>
      <p:sp>
        <p:nvSpPr>
          <p:cNvPr id="23" name="矩形 22"/>
          <p:cNvSpPr/>
          <p:nvPr/>
        </p:nvSpPr>
        <p:spPr>
          <a:xfrm>
            <a:off x="2404801" y="4489387"/>
            <a:ext cx="1554110" cy="369328"/>
          </a:xfrm>
          <a:prstGeom prst="rect">
            <a:avLst/>
          </a:prstGeom>
        </p:spPr>
        <p:txBody>
          <a:bodyPr wrap="square" lIns="121917" tIns="60958" rIns="121917" bIns="60958">
            <a:spAutoFit/>
          </a:bodyPr>
          <a:lstStyle/>
          <a:p>
            <a:r>
              <a:rPr lang="en-US" altLang="zh-CN" sz="1600" dirty="0">
                <a:latin typeface="+mj-ea"/>
                <a:ea typeface="+mj-ea"/>
                <a:cs typeface="+mn-ea"/>
              </a:rPr>
              <a:t>2</a:t>
            </a:r>
            <a:r>
              <a:rPr lang="zh-CN" altLang="zh-CN" sz="1600" dirty="0">
                <a:latin typeface="+mj-ea"/>
                <a:ea typeface="+mj-ea"/>
                <a:cs typeface="+mn-ea"/>
              </a:rPr>
              <a:t>个工作日</a:t>
            </a:r>
            <a:endParaRPr lang="zh-TW" altLang="en-US" sz="1600" dirty="0">
              <a:latin typeface="+mj-ea"/>
              <a:ea typeface="+mj-ea"/>
              <a:cs typeface="+mn-ea"/>
              <a:sym typeface="+mn-lt"/>
            </a:endParaRPr>
          </a:p>
        </p:txBody>
      </p:sp>
      <p:sp>
        <p:nvSpPr>
          <p:cNvPr id="24" name="矩形 23"/>
          <p:cNvSpPr/>
          <p:nvPr/>
        </p:nvSpPr>
        <p:spPr>
          <a:xfrm>
            <a:off x="4025556" y="3937379"/>
            <a:ext cx="1567591" cy="369328"/>
          </a:xfrm>
          <a:prstGeom prst="rect">
            <a:avLst/>
          </a:prstGeom>
        </p:spPr>
        <p:txBody>
          <a:bodyPr wrap="square" lIns="121917" tIns="60958" rIns="121917" bIns="60958">
            <a:spAutoFit/>
          </a:bodyPr>
          <a:lstStyle/>
          <a:p>
            <a:r>
              <a:rPr lang="zh-CN" altLang="zh-CN" sz="1600" dirty="0">
                <a:latin typeface="+mj-ea"/>
                <a:ea typeface="+mj-ea"/>
                <a:cs typeface="+mn-ea"/>
              </a:rPr>
              <a:t>即时办</a:t>
            </a:r>
            <a:r>
              <a:rPr lang="zh-CN" altLang="en-US" sz="1600" dirty="0">
                <a:latin typeface="+mj-ea"/>
                <a:ea typeface="+mj-ea"/>
                <a:cs typeface="+mn-ea"/>
              </a:rPr>
              <a:t>结</a:t>
            </a:r>
            <a:endParaRPr lang="zh-TW" altLang="en-US" sz="1600" dirty="0">
              <a:latin typeface="+mj-ea"/>
              <a:ea typeface="+mj-ea"/>
              <a:cs typeface="+mn-ea"/>
              <a:sym typeface="+mn-lt"/>
            </a:endParaRPr>
          </a:p>
        </p:txBody>
      </p:sp>
      <p:sp>
        <p:nvSpPr>
          <p:cNvPr id="25" name="矩形 24"/>
          <p:cNvSpPr/>
          <p:nvPr/>
        </p:nvSpPr>
        <p:spPr>
          <a:xfrm>
            <a:off x="5593147" y="3395846"/>
            <a:ext cx="1968803" cy="984881"/>
          </a:xfrm>
          <a:prstGeom prst="rect">
            <a:avLst/>
          </a:prstGeom>
        </p:spPr>
        <p:txBody>
          <a:bodyPr wrap="square" lIns="121917" tIns="60958" rIns="121917" bIns="60958">
            <a:spAutoFit/>
          </a:bodyPr>
          <a:lstStyle/>
          <a:p>
            <a:r>
              <a:rPr lang="zh-CN" altLang="en-US" sz="1400" dirty="0">
                <a:latin typeface="+mj-ea"/>
                <a:ea typeface="+mj-ea"/>
                <a:cs typeface="+mn-ea"/>
                <a:sym typeface="+mn-lt"/>
              </a:rPr>
              <a:t>由第三方提供信用反担保的，</a:t>
            </a:r>
            <a:r>
              <a:rPr lang="en-US" altLang="zh-CN" sz="1400" dirty="0">
                <a:latin typeface="+mj-ea"/>
                <a:ea typeface="+mj-ea"/>
                <a:cs typeface="+mn-ea"/>
                <a:sym typeface="+mn-lt"/>
              </a:rPr>
              <a:t>3</a:t>
            </a:r>
            <a:r>
              <a:rPr lang="zh-CN" altLang="en-US" sz="1400" dirty="0">
                <a:latin typeface="+mj-ea"/>
                <a:ea typeface="+mj-ea"/>
                <a:cs typeface="+mn-ea"/>
                <a:sym typeface="+mn-lt"/>
              </a:rPr>
              <a:t>个工作日</a:t>
            </a:r>
            <a:endParaRPr lang="en-US" altLang="zh-CN" sz="1400" dirty="0">
              <a:latin typeface="+mj-ea"/>
              <a:ea typeface="+mj-ea"/>
              <a:cs typeface="+mn-ea"/>
              <a:sym typeface="+mn-lt"/>
            </a:endParaRPr>
          </a:p>
          <a:p>
            <a:r>
              <a:rPr lang="zh-CN" altLang="en-US" sz="1400" dirty="0">
                <a:latin typeface="+mj-ea"/>
                <a:ea typeface="+mj-ea"/>
                <a:cs typeface="+mn-ea"/>
                <a:sym typeface="+mn-lt"/>
              </a:rPr>
              <a:t>提供抵押或质押反担保的，</a:t>
            </a:r>
            <a:r>
              <a:rPr lang="en-US" altLang="zh-CN" sz="1400" dirty="0">
                <a:latin typeface="+mj-ea"/>
                <a:ea typeface="+mj-ea"/>
                <a:cs typeface="+mn-ea"/>
                <a:sym typeface="+mn-lt"/>
              </a:rPr>
              <a:t>6</a:t>
            </a:r>
            <a:r>
              <a:rPr lang="zh-CN" altLang="en-US" sz="1400" dirty="0">
                <a:latin typeface="+mj-ea"/>
                <a:ea typeface="+mj-ea"/>
                <a:cs typeface="+mn-ea"/>
                <a:sym typeface="+mn-lt"/>
              </a:rPr>
              <a:t>个工作日</a:t>
            </a:r>
            <a:endParaRPr lang="zh-TW" altLang="en-US" sz="1400" dirty="0">
              <a:latin typeface="+mj-ea"/>
              <a:ea typeface="+mj-ea"/>
              <a:cs typeface="+mn-ea"/>
              <a:sym typeface="+mn-lt"/>
            </a:endParaRPr>
          </a:p>
        </p:txBody>
      </p:sp>
      <p:sp>
        <p:nvSpPr>
          <p:cNvPr id="12" name="标题 11"/>
          <p:cNvSpPr>
            <a:spLocks noGrp="1"/>
          </p:cNvSpPr>
          <p:nvPr>
            <p:ph type="title"/>
          </p:nvPr>
        </p:nvSpPr>
        <p:spPr/>
        <p:txBody>
          <a:bodyPr/>
          <a:lstStyle/>
          <a:p>
            <a:r>
              <a:rPr lang="zh-CN" altLang="en-US" dirty="0" smtClean="0"/>
              <a:t>企业创业</a:t>
            </a:r>
            <a:r>
              <a:rPr lang="zh-CN" altLang="en-US" dirty="0"/>
              <a:t>担保贷款</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a:t>办理</a:t>
            </a:r>
            <a:r>
              <a:rPr lang="zh-CN" altLang="en-US" dirty="0" smtClean="0"/>
              <a:t>流程与期限</a:t>
            </a:r>
            <a:endParaRPr lang="zh-CN" altLang="en-US" dirty="0"/>
          </a:p>
        </p:txBody>
      </p:sp>
      <p:sp>
        <p:nvSpPr>
          <p:cNvPr id="29" name="文字方塊 14"/>
          <p:cNvSpPr txBox="1"/>
          <p:nvPr/>
        </p:nvSpPr>
        <p:spPr>
          <a:xfrm>
            <a:off x="453600" y="3160800"/>
            <a:ext cx="1068917" cy="426723"/>
          </a:xfrm>
          <a:prstGeom prst="rect">
            <a:avLst/>
          </a:prstGeom>
          <a:noFill/>
        </p:spPr>
        <p:txBody>
          <a:bodyPr wrap="square" lIns="121917" tIns="60958" rIns="121917" bIns="60958" rtlCol="0" anchor="ctr">
            <a:noAutofit/>
          </a:bodyPr>
          <a:lstStyle/>
          <a:p>
            <a:pPr algn="ctr"/>
            <a:r>
              <a:rPr lang="en-US" altLang="zh-TW" sz="4400" dirty="0">
                <a:cs typeface="+mn-ea"/>
                <a:sym typeface="+mn-lt"/>
              </a:rPr>
              <a:t>01</a:t>
            </a:r>
            <a:endParaRPr lang="zh-TW" altLang="en-US" sz="4400" dirty="0">
              <a:cs typeface="+mn-ea"/>
              <a:sym typeface="+mn-lt"/>
            </a:endParaRPr>
          </a:p>
        </p:txBody>
      </p:sp>
      <p:sp>
        <p:nvSpPr>
          <p:cNvPr id="30" name="矩形 29"/>
          <p:cNvSpPr/>
          <p:nvPr/>
        </p:nvSpPr>
        <p:spPr>
          <a:xfrm>
            <a:off x="239066" y="4057238"/>
            <a:ext cx="1543264" cy="984881"/>
          </a:xfrm>
          <a:prstGeom prst="rect">
            <a:avLst/>
          </a:prstGeom>
        </p:spPr>
        <p:txBody>
          <a:bodyPr wrap="square" lIns="121917" tIns="60958" rIns="121917" bIns="60958">
            <a:spAutoFit/>
          </a:bodyPr>
          <a:lstStyle/>
          <a:p>
            <a:r>
              <a:rPr lang="zh-CN" altLang="en-US" sz="1400" dirty="0" smtClean="0">
                <a:solidFill>
                  <a:schemeClr val="bg1"/>
                </a:solidFill>
                <a:latin typeface="+mj-ea"/>
                <a:ea typeface="+mj-ea"/>
                <a:cs typeface="+mn-ea"/>
                <a:sym typeface="+mn-lt"/>
              </a:rPr>
              <a:t>经营地所在社区（村）劳动保障服务站受理初审、调查</a:t>
            </a:r>
            <a:r>
              <a:rPr lang="en-US" altLang="zh-TW" sz="1400" dirty="0" smtClean="0">
                <a:solidFill>
                  <a:schemeClr val="bg1"/>
                </a:solidFill>
                <a:latin typeface="+mj-ea"/>
                <a:ea typeface="+mj-ea"/>
                <a:cs typeface="+mn-ea"/>
                <a:sym typeface="+mn-lt"/>
              </a:rPr>
              <a:t> </a:t>
            </a:r>
            <a:endParaRPr lang="zh-TW" altLang="en-US" sz="1400" dirty="0">
              <a:solidFill>
                <a:schemeClr val="bg1"/>
              </a:solidFill>
              <a:latin typeface="+mj-ea"/>
              <a:ea typeface="+mj-ea"/>
              <a:cs typeface="+mn-ea"/>
              <a:sym typeface="+mn-lt"/>
            </a:endParaRPr>
          </a:p>
        </p:txBody>
      </p:sp>
      <p:sp>
        <p:nvSpPr>
          <p:cNvPr id="31" name="矩形 30"/>
          <p:cNvSpPr/>
          <p:nvPr/>
        </p:nvSpPr>
        <p:spPr>
          <a:xfrm>
            <a:off x="101352" y="5055239"/>
            <a:ext cx="2207061" cy="369328"/>
          </a:xfrm>
          <a:prstGeom prst="rect">
            <a:avLst/>
          </a:prstGeom>
        </p:spPr>
        <p:txBody>
          <a:bodyPr wrap="square" lIns="121917" tIns="60958" rIns="121917" bIns="60958">
            <a:spAutoFit/>
          </a:bodyPr>
          <a:lstStyle/>
          <a:p>
            <a:r>
              <a:rPr lang="en-US" altLang="zh-CN" sz="1600" dirty="0" smtClean="0">
                <a:latin typeface="+mj-ea"/>
                <a:ea typeface="+mj-ea"/>
                <a:cs typeface="+mn-ea"/>
                <a:sym typeface="+mn-lt"/>
              </a:rPr>
              <a:t>2</a:t>
            </a:r>
            <a:r>
              <a:rPr lang="zh-CN" altLang="en-US" sz="1600" dirty="0" smtClean="0">
                <a:latin typeface="+mj-ea"/>
                <a:ea typeface="+mj-ea"/>
                <a:cs typeface="+mn-ea"/>
                <a:sym typeface="+mn-lt"/>
              </a:rPr>
              <a:t>个工作日</a:t>
            </a:r>
            <a:endParaRPr lang="zh-TW" altLang="en-US" sz="1600" dirty="0">
              <a:latin typeface="+mj-ea"/>
              <a:ea typeface="+mj-ea"/>
              <a:cs typeface="+mn-ea"/>
              <a:sym typeface="+mn-lt"/>
            </a:endParaRPr>
          </a:p>
        </p:txBody>
      </p:sp>
      <p:sp>
        <p:nvSpPr>
          <p:cNvPr id="32" name="矩形 31"/>
          <p:cNvSpPr/>
          <p:nvPr/>
        </p:nvSpPr>
        <p:spPr>
          <a:xfrm>
            <a:off x="7412245" y="2866165"/>
            <a:ext cx="1731755" cy="369328"/>
          </a:xfrm>
          <a:prstGeom prst="rect">
            <a:avLst/>
          </a:prstGeom>
        </p:spPr>
        <p:txBody>
          <a:bodyPr wrap="square" lIns="121917" tIns="60958" rIns="121917" bIns="60958">
            <a:spAutoFit/>
          </a:bodyPr>
          <a:lstStyle/>
          <a:p>
            <a:r>
              <a:rPr lang="en-US" altLang="zh-CN" sz="1600" dirty="0">
                <a:latin typeface="+mj-ea"/>
                <a:ea typeface="+mj-ea"/>
                <a:cs typeface="+mn-ea"/>
              </a:rPr>
              <a:t>2</a:t>
            </a:r>
            <a:r>
              <a:rPr lang="zh-CN" altLang="zh-CN" sz="1600" dirty="0">
                <a:latin typeface="+mj-ea"/>
                <a:ea typeface="+mj-ea"/>
                <a:cs typeface="+mn-ea"/>
              </a:rPr>
              <a:t>个工作日</a:t>
            </a:r>
            <a:endParaRPr lang="zh-TW" altLang="en-US" sz="1600" dirty="0">
              <a:latin typeface="+mj-ea"/>
              <a:ea typeface="+mj-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bwMode="auto">
          <a:xfrm>
            <a:off x="-1" y="0"/>
            <a:ext cx="4368801" cy="6858000"/>
          </a:xfrm>
          <a:prstGeom prst="rect">
            <a:avLst/>
          </a:prstGeom>
          <a:gradFill>
            <a:gsLst>
              <a:gs pos="0">
                <a:srgbClr val="B7D701"/>
              </a:gs>
              <a:gs pos="100000">
                <a:srgbClr val="009B3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47" name="矩形 46"/>
          <p:cNvSpPr/>
          <p:nvPr/>
        </p:nvSpPr>
        <p:spPr bwMode="auto">
          <a:xfrm rot="5400000" flipV="1">
            <a:off x="1270707" y="-1270708"/>
            <a:ext cx="1827382" cy="4368800"/>
          </a:xfrm>
          <a:prstGeom prst="rect">
            <a:avLst/>
          </a:prstGeom>
          <a:gradFill>
            <a:gsLst>
              <a:gs pos="0">
                <a:srgbClr val="49B5E8"/>
              </a:gs>
              <a:gs pos="100000">
                <a:srgbClr val="0085C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38" name="矩形 37"/>
          <p:cNvSpPr/>
          <p:nvPr/>
        </p:nvSpPr>
        <p:spPr bwMode="auto">
          <a:xfrm rot="5400000">
            <a:off x="1371901" y="3861106"/>
            <a:ext cx="1624987" cy="4368801"/>
          </a:xfrm>
          <a:prstGeom prst="rect">
            <a:avLst/>
          </a:prstGeom>
          <a:gradFill>
            <a:gsLst>
              <a:gs pos="0">
                <a:srgbClr val="0084C8"/>
              </a:gs>
              <a:gs pos="100000">
                <a:srgbClr val="3A6A9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nvGrpSpPr>
          <p:cNvPr id="53" name="组合 52"/>
          <p:cNvGrpSpPr/>
          <p:nvPr/>
        </p:nvGrpSpPr>
        <p:grpSpPr>
          <a:xfrm>
            <a:off x="0" y="1070223"/>
            <a:ext cx="2754050" cy="4646991"/>
            <a:chOff x="0" y="1111187"/>
            <a:chExt cx="2754050" cy="4646991"/>
          </a:xfrm>
        </p:grpSpPr>
        <p:sp>
          <p:nvSpPr>
            <p:cNvPr id="48" name="椭圆 47"/>
            <p:cNvSpPr/>
            <p:nvPr/>
          </p:nvSpPr>
          <p:spPr>
            <a:xfrm>
              <a:off x="2450246" y="4863799"/>
              <a:ext cx="200570" cy="200570"/>
            </a:xfrm>
            <a:prstGeom prst="ellipse">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0" y="1111187"/>
              <a:ext cx="312134" cy="312134"/>
            </a:xfrm>
            <a:prstGeom prst="ellipse">
              <a:avLst/>
            </a:prstGeom>
            <a:solidFill>
              <a:schemeClr val="bg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1114320" y="1611397"/>
              <a:ext cx="904679" cy="904679"/>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854236" y="5460064"/>
              <a:ext cx="298114" cy="298114"/>
            </a:xfrm>
            <a:prstGeom prst="ellipse">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椭圆 51"/>
            <p:cNvSpPr/>
            <p:nvPr/>
          </p:nvSpPr>
          <p:spPr>
            <a:xfrm>
              <a:off x="2313236" y="1194804"/>
              <a:ext cx="440814" cy="44081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74" y="1993744"/>
            <a:ext cx="5937302" cy="3093487"/>
          </a:xfrm>
          <a:prstGeom prst="rect">
            <a:avLst/>
          </a:prstGeom>
        </p:spPr>
      </p:pic>
      <p:sp>
        <p:nvSpPr>
          <p:cNvPr id="39" name="任意多边形 38"/>
          <p:cNvSpPr/>
          <p:nvPr/>
        </p:nvSpPr>
        <p:spPr>
          <a:xfrm rot="16200000">
            <a:off x="67870" y="1470438"/>
            <a:ext cx="6858003" cy="3917120"/>
          </a:xfrm>
          <a:custGeom>
            <a:avLst/>
            <a:gdLst>
              <a:gd name="connsiteX0" fmla="*/ 9143999 w 9143999"/>
              <a:gd name="connsiteY0" fmla="*/ 0 h 2051818"/>
              <a:gd name="connsiteX1" fmla="*/ 9143999 w 9143999"/>
              <a:gd name="connsiteY1" fmla="*/ 2051818 h 2051818"/>
              <a:gd name="connsiteX2" fmla="*/ 0 w 9143999"/>
              <a:gd name="connsiteY2" fmla="*/ 2051818 h 2051818"/>
              <a:gd name="connsiteX3" fmla="*/ 0 w 9143999"/>
              <a:gd name="connsiteY3" fmla="*/ 1204077 h 2051818"/>
              <a:gd name="connsiteX4" fmla="*/ 6027 w 9143999"/>
              <a:gd name="connsiteY4" fmla="*/ 1207403 h 2051818"/>
              <a:gd name="connsiteX5" fmla="*/ 7674511 w 9143999"/>
              <a:gd name="connsiteY5" fmla="*/ 718908 h 2051818"/>
              <a:gd name="connsiteX6" fmla="*/ 9044856 w 9143999"/>
              <a:gd name="connsiteY6" fmla="*/ 57555 h 2051818"/>
              <a:gd name="connsiteX7" fmla="*/ 9143999 w 9143999"/>
              <a:gd name="connsiteY7" fmla="*/ 0 h 2051818"/>
              <a:gd name="connsiteX0-1" fmla="*/ 9143999 w 9143999"/>
              <a:gd name="connsiteY0-2" fmla="*/ 0 h 2051818"/>
              <a:gd name="connsiteX1-3" fmla="*/ 9143999 w 9143999"/>
              <a:gd name="connsiteY1-4" fmla="*/ 2051818 h 2051818"/>
              <a:gd name="connsiteX2-5" fmla="*/ 0 w 9143999"/>
              <a:gd name="connsiteY2-6" fmla="*/ 2051818 h 2051818"/>
              <a:gd name="connsiteX3-7" fmla="*/ 0 w 9143999"/>
              <a:gd name="connsiteY3-8" fmla="*/ 1204077 h 2051818"/>
              <a:gd name="connsiteX4-9" fmla="*/ 6027 w 9143999"/>
              <a:gd name="connsiteY4-10" fmla="*/ 1207403 h 2051818"/>
              <a:gd name="connsiteX5-11" fmla="*/ 9044856 w 9143999"/>
              <a:gd name="connsiteY5-12" fmla="*/ 57555 h 2051818"/>
              <a:gd name="connsiteX6-13" fmla="*/ 9143999 w 9143999"/>
              <a:gd name="connsiteY6-14" fmla="*/ 0 h 2051818"/>
              <a:gd name="connsiteX0-15" fmla="*/ 9143999 w 9143999"/>
              <a:gd name="connsiteY0-16" fmla="*/ 0 h 2051818"/>
              <a:gd name="connsiteX1-17" fmla="*/ 9143999 w 9143999"/>
              <a:gd name="connsiteY1-18" fmla="*/ 2051818 h 2051818"/>
              <a:gd name="connsiteX2-19" fmla="*/ 0 w 9143999"/>
              <a:gd name="connsiteY2-20" fmla="*/ 2051818 h 2051818"/>
              <a:gd name="connsiteX3-21" fmla="*/ 0 w 9143999"/>
              <a:gd name="connsiteY3-22" fmla="*/ 1204077 h 2051818"/>
              <a:gd name="connsiteX4-23" fmla="*/ 6027 w 9143999"/>
              <a:gd name="connsiteY4-24" fmla="*/ 1207403 h 2051818"/>
              <a:gd name="connsiteX5-25" fmla="*/ 9143999 w 9143999"/>
              <a:gd name="connsiteY5-26" fmla="*/ 0 h 2051818"/>
              <a:gd name="connsiteX0-27" fmla="*/ 9143999 w 9143999"/>
              <a:gd name="connsiteY0-28" fmla="*/ 0 h 2051818"/>
              <a:gd name="connsiteX1-29" fmla="*/ 9143999 w 9143999"/>
              <a:gd name="connsiteY1-30" fmla="*/ 2051818 h 2051818"/>
              <a:gd name="connsiteX2-31" fmla="*/ 0 w 9143999"/>
              <a:gd name="connsiteY2-32" fmla="*/ 2051818 h 2051818"/>
              <a:gd name="connsiteX3-33" fmla="*/ 0 w 9143999"/>
              <a:gd name="connsiteY3-34" fmla="*/ 1204077 h 2051818"/>
              <a:gd name="connsiteX4-35" fmla="*/ 6027 w 9143999"/>
              <a:gd name="connsiteY4-36" fmla="*/ 1207403 h 2051818"/>
              <a:gd name="connsiteX5-37" fmla="*/ 9143999 w 9143999"/>
              <a:gd name="connsiteY5-38" fmla="*/ 0 h 2051818"/>
              <a:gd name="connsiteX0-39" fmla="*/ 9143999 w 9143999"/>
              <a:gd name="connsiteY0-40" fmla="*/ 0 h 2051818"/>
              <a:gd name="connsiteX1-41" fmla="*/ 9143999 w 9143999"/>
              <a:gd name="connsiteY1-42" fmla="*/ 2051818 h 2051818"/>
              <a:gd name="connsiteX2-43" fmla="*/ 0 w 9143999"/>
              <a:gd name="connsiteY2-44" fmla="*/ 2051818 h 2051818"/>
              <a:gd name="connsiteX3-45" fmla="*/ 0 w 9143999"/>
              <a:gd name="connsiteY3-46" fmla="*/ 1204077 h 2051818"/>
              <a:gd name="connsiteX4-47" fmla="*/ 6027 w 9143999"/>
              <a:gd name="connsiteY4-48" fmla="*/ 1207403 h 2051818"/>
              <a:gd name="connsiteX5-49" fmla="*/ 9143999 w 9143999"/>
              <a:gd name="connsiteY5-50" fmla="*/ 0 h 2051818"/>
              <a:gd name="connsiteX0-51" fmla="*/ 9143999 w 9143999"/>
              <a:gd name="connsiteY0-52" fmla="*/ 0 h 2051818"/>
              <a:gd name="connsiteX1-53" fmla="*/ 9143999 w 9143999"/>
              <a:gd name="connsiteY1-54" fmla="*/ 2051818 h 2051818"/>
              <a:gd name="connsiteX2-55" fmla="*/ 0 w 9143999"/>
              <a:gd name="connsiteY2-56" fmla="*/ 2051818 h 2051818"/>
              <a:gd name="connsiteX3-57" fmla="*/ 0 w 9143999"/>
              <a:gd name="connsiteY3-58" fmla="*/ 1204077 h 2051818"/>
              <a:gd name="connsiteX4-59" fmla="*/ 6027 w 9143999"/>
              <a:gd name="connsiteY4-60" fmla="*/ 1207403 h 2051818"/>
              <a:gd name="connsiteX5-61" fmla="*/ 9143999 w 9143999"/>
              <a:gd name="connsiteY5-62" fmla="*/ 0 h 2051818"/>
              <a:gd name="connsiteX0-63" fmla="*/ 9143999 w 9143999"/>
              <a:gd name="connsiteY0-64" fmla="*/ 130228 h 2182046"/>
              <a:gd name="connsiteX1-65" fmla="*/ 9143999 w 9143999"/>
              <a:gd name="connsiteY1-66" fmla="*/ 2182046 h 2182046"/>
              <a:gd name="connsiteX2-67" fmla="*/ 0 w 9143999"/>
              <a:gd name="connsiteY2-68" fmla="*/ 2182046 h 2182046"/>
              <a:gd name="connsiteX3-69" fmla="*/ 0 w 9143999"/>
              <a:gd name="connsiteY3-70" fmla="*/ 1334305 h 2182046"/>
              <a:gd name="connsiteX4-71" fmla="*/ 6027 w 9143999"/>
              <a:gd name="connsiteY4-72" fmla="*/ 0 h 2182046"/>
              <a:gd name="connsiteX5-73" fmla="*/ 9143999 w 9143999"/>
              <a:gd name="connsiteY5-74" fmla="*/ 130228 h 2182046"/>
              <a:gd name="connsiteX0-75" fmla="*/ 9143999 w 9143999"/>
              <a:gd name="connsiteY0-76" fmla="*/ 0 h 2051818"/>
              <a:gd name="connsiteX1-77" fmla="*/ 9143999 w 9143999"/>
              <a:gd name="connsiteY1-78" fmla="*/ 2051818 h 2051818"/>
              <a:gd name="connsiteX2-79" fmla="*/ 0 w 9143999"/>
              <a:gd name="connsiteY2-80" fmla="*/ 2051818 h 2051818"/>
              <a:gd name="connsiteX3-81" fmla="*/ 0 w 9143999"/>
              <a:gd name="connsiteY3-82" fmla="*/ 1204077 h 2051818"/>
              <a:gd name="connsiteX4-83" fmla="*/ 25380 w 9143999"/>
              <a:gd name="connsiteY4-84" fmla="*/ 54648 h 2051818"/>
              <a:gd name="connsiteX5-85" fmla="*/ 9143999 w 9143999"/>
              <a:gd name="connsiteY5-86" fmla="*/ 0 h 2051818"/>
              <a:gd name="connsiteX0-87" fmla="*/ 9143999 w 9143999"/>
              <a:gd name="connsiteY0-88" fmla="*/ 0 h 2051818"/>
              <a:gd name="connsiteX1-89" fmla="*/ 9143999 w 9143999"/>
              <a:gd name="connsiteY1-90" fmla="*/ 2051818 h 2051818"/>
              <a:gd name="connsiteX2-91" fmla="*/ 0 w 9143999"/>
              <a:gd name="connsiteY2-92" fmla="*/ 2051818 h 2051818"/>
              <a:gd name="connsiteX3-93" fmla="*/ 0 w 9143999"/>
              <a:gd name="connsiteY3-94" fmla="*/ 1204077 h 2051818"/>
              <a:gd name="connsiteX4-95" fmla="*/ 25380 w 9143999"/>
              <a:gd name="connsiteY4-96" fmla="*/ 54648 h 2051818"/>
              <a:gd name="connsiteX5-97" fmla="*/ 9143999 w 9143999"/>
              <a:gd name="connsiteY5-98" fmla="*/ 0 h 2051818"/>
              <a:gd name="connsiteX0-99" fmla="*/ 9143999 w 9143999"/>
              <a:gd name="connsiteY0-100" fmla="*/ 0 h 2051818"/>
              <a:gd name="connsiteX1-101" fmla="*/ 9143999 w 9143999"/>
              <a:gd name="connsiteY1-102" fmla="*/ 2051818 h 2051818"/>
              <a:gd name="connsiteX2-103" fmla="*/ 0 w 9143999"/>
              <a:gd name="connsiteY2-104" fmla="*/ 2051818 h 2051818"/>
              <a:gd name="connsiteX3-105" fmla="*/ 0 w 9143999"/>
              <a:gd name="connsiteY3-106" fmla="*/ 1204077 h 2051818"/>
              <a:gd name="connsiteX4-107" fmla="*/ 25380 w 9143999"/>
              <a:gd name="connsiteY4-108" fmla="*/ 54648 h 2051818"/>
              <a:gd name="connsiteX5-109" fmla="*/ 9143999 w 9143999"/>
              <a:gd name="connsiteY5-110" fmla="*/ 0 h 2051818"/>
              <a:gd name="connsiteX0-111" fmla="*/ 9143999 w 9143999"/>
              <a:gd name="connsiteY0-112" fmla="*/ 0 h 2051818"/>
              <a:gd name="connsiteX1-113" fmla="*/ 9143999 w 9143999"/>
              <a:gd name="connsiteY1-114" fmla="*/ 2051818 h 2051818"/>
              <a:gd name="connsiteX2-115" fmla="*/ 0 w 9143999"/>
              <a:gd name="connsiteY2-116" fmla="*/ 2051818 h 2051818"/>
              <a:gd name="connsiteX3-117" fmla="*/ 0 w 9143999"/>
              <a:gd name="connsiteY3-118" fmla="*/ 1204077 h 2051818"/>
              <a:gd name="connsiteX4-119" fmla="*/ 25380 w 9143999"/>
              <a:gd name="connsiteY4-120" fmla="*/ 54648 h 2051818"/>
              <a:gd name="connsiteX5-121" fmla="*/ 9143999 w 9143999"/>
              <a:gd name="connsiteY5-122" fmla="*/ 0 h 2051818"/>
              <a:gd name="connsiteX0-123" fmla="*/ 9124647 w 9143999"/>
              <a:gd name="connsiteY0-124" fmla="*/ 0 h 2127943"/>
              <a:gd name="connsiteX1-125" fmla="*/ 9143999 w 9143999"/>
              <a:gd name="connsiteY1-126" fmla="*/ 2127943 h 2127943"/>
              <a:gd name="connsiteX2-127" fmla="*/ 0 w 9143999"/>
              <a:gd name="connsiteY2-128" fmla="*/ 2127943 h 2127943"/>
              <a:gd name="connsiteX3-129" fmla="*/ 0 w 9143999"/>
              <a:gd name="connsiteY3-130" fmla="*/ 1280202 h 2127943"/>
              <a:gd name="connsiteX4-131" fmla="*/ 25380 w 9143999"/>
              <a:gd name="connsiteY4-132" fmla="*/ 130773 h 2127943"/>
              <a:gd name="connsiteX5-133" fmla="*/ 9124647 w 9143999"/>
              <a:gd name="connsiteY5-134" fmla="*/ 0 h 2127943"/>
              <a:gd name="connsiteX0-135" fmla="*/ 9124647 w 9143999"/>
              <a:gd name="connsiteY0-136" fmla="*/ 0 h 2127943"/>
              <a:gd name="connsiteX1-137" fmla="*/ 9143999 w 9143999"/>
              <a:gd name="connsiteY1-138" fmla="*/ 2127943 h 2127943"/>
              <a:gd name="connsiteX2-139" fmla="*/ 0 w 9143999"/>
              <a:gd name="connsiteY2-140" fmla="*/ 2127943 h 2127943"/>
              <a:gd name="connsiteX3-141" fmla="*/ 0 w 9143999"/>
              <a:gd name="connsiteY3-142" fmla="*/ 1280202 h 2127943"/>
              <a:gd name="connsiteX4-143" fmla="*/ 25380 w 9143999"/>
              <a:gd name="connsiteY4-144" fmla="*/ 130773 h 2127943"/>
              <a:gd name="connsiteX5-145" fmla="*/ 9124647 w 9143999"/>
              <a:gd name="connsiteY5-146" fmla="*/ 0 h 2127943"/>
              <a:gd name="connsiteX0-147" fmla="*/ 9124647 w 9143999"/>
              <a:gd name="connsiteY0-148" fmla="*/ 0 h 2127943"/>
              <a:gd name="connsiteX1-149" fmla="*/ 9143999 w 9143999"/>
              <a:gd name="connsiteY1-150" fmla="*/ 2127943 h 2127943"/>
              <a:gd name="connsiteX2-151" fmla="*/ 0 w 9143999"/>
              <a:gd name="connsiteY2-152" fmla="*/ 2127943 h 2127943"/>
              <a:gd name="connsiteX3-153" fmla="*/ 0 w 9143999"/>
              <a:gd name="connsiteY3-154" fmla="*/ 1280202 h 2127943"/>
              <a:gd name="connsiteX4-155" fmla="*/ 6028 w 9143999"/>
              <a:gd name="connsiteY4-156" fmla="*/ 11147 h 2127943"/>
              <a:gd name="connsiteX5-157" fmla="*/ 9124647 w 9143999"/>
              <a:gd name="connsiteY5-158" fmla="*/ 0 h 2127943"/>
              <a:gd name="connsiteX0-159" fmla="*/ 9138134 w 9157486"/>
              <a:gd name="connsiteY0-160" fmla="*/ 0 h 2127943"/>
              <a:gd name="connsiteX1-161" fmla="*/ 9157486 w 9157486"/>
              <a:gd name="connsiteY1-162" fmla="*/ 2127943 h 2127943"/>
              <a:gd name="connsiteX2-163" fmla="*/ 13487 w 9157486"/>
              <a:gd name="connsiteY2-164" fmla="*/ 2127943 h 2127943"/>
              <a:gd name="connsiteX3-165" fmla="*/ 13487 w 9157486"/>
              <a:gd name="connsiteY3-166" fmla="*/ 1280202 h 2127943"/>
              <a:gd name="connsiteX4-167" fmla="*/ 163 w 9157486"/>
              <a:gd name="connsiteY4-168" fmla="*/ 141648 h 2127943"/>
              <a:gd name="connsiteX5-169" fmla="*/ 9138134 w 9157486"/>
              <a:gd name="connsiteY5-170" fmla="*/ 0 h 2127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157486" h="2127943">
                <a:moveTo>
                  <a:pt x="9138134" y="0"/>
                </a:moveTo>
                <a:lnTo>
                  <a:pt x="9157486" y="2127943"/>
                </a:lnTo>
                <a:lnTo>
                  <a:pt x="13487" y="2127943"/>
                </a:lnTo>
                <a:lnTo>
                  <a:pt x="13487" y="1280202"/>
                </a:lnTo>
                <a:cubicBezTo>
                  <a:pt x="15496" y="857184"/>
                  <a:pt x="-1846" y="564666"/>
                  <a:pt x="163" y="141648"/>
                </a:cubicBezTo>
                <a:cubicBezTo>
                  <a:pt x="3568670" y="1577063"/>
                  <a:pt x="7137176" y="1131097"/>
                  <a:pt x="9138134" y="0"/>
                </a:cubicBezTo>
                <a:close/>
              </a:path>
            </a:pathLst>
          </a:custGeom>
          <a:gradFill>
            <a:gsLst>
              <a:gs pos="0">
                <a:srgbClr val="48B4E7"/>
              </a:gs>
              <a:gs pos="100000">
                <a:srgbClr val="0083C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4" name="任意多边形 43"/>
          <p:cNvSpPr/>
          <p:nvPr/>
        </p:nvSpPr>
        <p:spPr>
          <a:xfrm rot="16200000">
            <a:off x="2269997" y="-16039"/>
            <a:ext cx="6868891" cy="6879174"/>
          </a:xfrm>
          <a:custGeom>
            <a:avLst/>
            <a:gdLst>
              <a:gd name="connsiteX0" fmla="*/ 6858000 w 6858000"/>
              <a:gd name="connsiteY0" fmla="*/ 0 h 6459417"/>
              <a:gd name="connsiteX1" fmla="*/ 6858000 w 6858000"/>
              <a:gd name="connsiteY1" fmla="*/ 1675279 h 6459417"/>
              <a:gd name="connsiteX2" fmla="*/ 6858000 w 6858000"/>
              <a:gd name="connsiteY2" fmla="*/ 1819701 h 6459417"/>
              <a:gd name="connsiteX3" fmla="*/ 6858000 w 6858000"/>
              <a:gd name="connsiteY3" fmla="*/ 2278767 h 6459417"/>
              <a:gd name="connsiteX4" fmla="*/ 6858000 w 6858000"/>
              <a:gd name="connsiteY4" fmla="*/ 3954046 h 6459417"/>
              <a:gd name="connsiteX5" fmla="*/ 6858000 w 6858000"/>
              <a:gd name="connsiteY5" fmla="*/ 4098468 h 6459417"/>
              <a:gd name="connsiteX6" fmla="*/ 6858000 w 6858000"/>
              <a:gd name="connsiteY6" fmla="*/ 4180650 h 6459417"/>
              <a:gd name="connsiteX7" fmla="*/ 6858000 w 6858000"/>
              <a:gd name="connsiteY7" fmla="*/ 6459417 h 6459417"/>
              <a:gd name="connsiteX8" fmla="*/ 0 w 6858000"/>
              <a:gd name="connsiteY8" fmla="*/ 6459417 h 6459417"/>
              <a:gd name="connsiteX9" fmla="*/ 0 w 6858000"/>
              <a:gd name="connsiteY9" fmla="*/ 4180650 h 6459417"/>
              <a:gd name="connsiteX10" fmla="*/ 0 w 6858000"/>
              <a:gd name="connsiteY10" fmla="*/ 4098468 h 6459417"/>
              <a:gd name="connsiteX11" fmla="*/ 0 w 6858000"/>
              <a:gd name="connsiteY11" fmla="*/ 3954046 h 6459417"/>
              <a:gd name="connsiteX12" fmla="*/ 0 w 6858000"/>
              <a:gd name="connsiteY12" fmla="*/ 3295924 h 6459417"/>
              <a:gd name="connsiteX13" fmla="*/ 0 w 6858000"/>
              <a:gd name="connsiteY13" fmla="*/ 1819701 h 6459417"/>
              <a:gd name="connsiteX14" fmla="*/ 0 w 6858000"/>
              <a:gd name="connsiteY14" fmla="*/ 1675279 h 6459417"/>
              <a:gd name="connsiteX15" fmla="*/ 0 w 6858000"/>
              <a:gd name="connsiteY15" fmla="*/ 1017157 h 6459417"/>
              <a:gd name="connsiteX16" fmla="*/ 227535 w 6858000"/>
              <a:gd name="connsiteY16" fmla="*/ 1166258 h 6459417"/>
              <a:gd name="connsiteX17" fmla="*/ 6270374 w 6858000"/>
              <a:gd name="connsiteY17" fmla="*/ 412001 h 6459417"/>
              <a:gd name="connsiteX18" fmla="*/ 6705779 w 6858000"/>
              <a:gd name="connsiteY18" fmla="*/ 117916 h 6459417"/>
              <a:gd name="connsiteX0-1" fmla="*/ 6858000 w 6941935"/>
              <a:gd name="connsiteY0-2" fmla="*/ 56823 h 6516240"/>
              <a:gd name="connsiteX1-3" fmla="*/ 6858000 w 6941935"/>
              <a:gd name="connsiteY1-4" fmla="*/ 1732102 h 6516240"/>
              <a:gd name="connsiteX2-5" fmla="*/ 6858000 w 6941935"/>
              <a:gd name="connsiteY2-6" fmla="*/ 1876524 h 6516240"/>
              <a:gd name="connsiteX3-7" fmla="*/ 6858000 w 6941935"/>
              <a:gd name="connsiteY3-8" fmla="*/ 2335590 h 6516240"/>
              <a:gd name="connsiteX4-9" fmla="*/ 6858000 w 6941935"/>
              <a:gd name="connsiteY4-10" fmla="*/ 4010869 h 6516240"/>
              <a:gd name="connsiteX5-11" fmla="*/ 6858000 w 6941935"/>
              <a:gd name="connsiteY5-12" fmla="*/ 4155291 h 6516240"/>
              <a:gd name="connsiteX6-13" fmla="*/ 6858000 w 6941935"/>
              <a:gd name="connsiteY6-14" fmla="*/ 4237473 h 6516240"/>
              <a:gd name="connsiteX7-15" fmla="*/ 6858000 w 6941935"/>
              <a:gd name="connsiteY7-16" fmla="*/ 6516240 h 6516240"/>
              <a:gd name="connsiteX8-17" fmla="*/ 0 w 6941935"/>
              <a:gd name="connsiteY8-18" fmla="*/ 6516240 h 6516240"/>
              <a:gd name="connsiteX9-19" fmla="*/ 0 w 6941935"/>
              <a:gd name="connsiteY9-20" fmla="*/ 4237473 h 6516240"/>
              <a:gd name="connsiteX10-21" fmla="*/ 0 w 6941935"/>
              <a:gd name="connsiteY10-22" fmla="*/ 4155291 h 6516240"/>
              <a:gd name="connsiteX11-23" fmla="*/ 0 w 6941935"/>
              <a:gd name="connsiteY11-24" fmla="*/ 4010869 h 6516240"/>
              <a:gd name="connsiteX12-25" fmla="*/ 0 w 6941935"/>
              <a:gd name="connsiteY12-26" fmla="*/ 3352747 h 6516240"/>
              <a:gd name="connsiteX13-27" fmla="*/ 0 w 6941935"/>
              <a:gd name="connsiteY13-28" fmla="*/ 1876524 h 6516240"/>
              <a:gd name="connsiteX14-29" fmla="*/ 0 w 6941935"/>
              <a:gd name="connsiteY14-30" fmla="*/ 1732102 h 6516240"/>
              <a:gd name="connsiteX15-31" fmla="*/ 0 w 6941935"/>
              <a:gd name="connsiteY15-32" fmla="*/ 1073980 h 6516240"/>
              <a:gd name="connsiteX16-33" fmla="*/ 227535 w 6941935"/>
              <a:gd name="connsiteY16-34" fmla="*/ 1223081 h 6516240"/>
              <a:gd name="connsiteX17-35" fmla="*/ 6270374 w 6941935"/>
              <a:gd name="connsiteY17-36" fmla="*/ 468824 h 6516240"/>
              <a:gd name="connsiteX18-37" fmla="*/ 6858000 w 6941935"/>
              <a:gd name="connsiteY18-38" fmla="*/ 56823 h 6516240"/>
              <a:gd name="connsiteX0-39" fmla="*/ 6858000 w 6858000"/>
              <a:gd name="connsiteY0-40" fmla="*/ 4734 h 6464151"/>
              <a:gd name="connsiteX1-41" fmla="*/ 6858000 w 6858000"/>
              <a:gd name="connsiteY1-42" fmla="*/ 1680013 h 6464151"/>
              <a:gd name="connsiteX2-43" fmla="*/ 6858000 w 6858000"/>
              <a:gd name="connsiteY2-44" fmla="*/ 1824435 h 6464151"/>
              <a:gd name="connsiteX3-45" fmla="*/ 6858000 w 6858000"/>
              <a:gd name="connsiteY3-46" fmla="*/ 2283501 h 6464151"/>
              <a:gd name="connsiteX4-47" fmla="*/ 6858000 w 6858000"/>
              <a:gd name="connsiteY4-48" fmla="*/ 3958780 h 6464151"/>
              <a:gd name="connsiteX5-49" fmla="*/ 6858000 w 6858000"/>
              <a:gd name="connsiteY5-50" fmla="*/ 4103202 h 6464151"/>
              <a:gd name="connsiteX6-51" fmla="*/ 6858000 w 6858000"/>
              <a:gd name="connsiteY6-52" fmla="*/ 4185384 h 6464151"/>
              <a:gd name="connsiteX7-53" fmla="*/ 6858000 w 6858000"/>
              <a:gd name="connsiteY7-54" fmla="*/ 6464151 h 6464151"/>
              <a:gd name="connsiteX8-55" fmla="*/ 0 w 6858000"/>
              <a:gd name="connsiteY8-56" fmla="*/ 6464151 h 6464151"/>
              <a:gd name="connsiteX9-57" fmla="*/ 0 w 6858000"/>
              <a:gd name="connsiteY9-58" fmla="*/ 4185384 h 6464151"/>
              <a:gd name="connsiteX10-59" fmla="*/ 0 w 6858000"/>
              <a:gd name="connsiteY10-60" fmla="*/ 4103202 h 6464151"/>
              <a:gd name="connsiteX11-61" fmla="*/ 0 w 6858000"/>
              <a:gd name="connsiteY11-62" fmla="*/ 3958780 h 6464151"/>
              <a:gd name="connsiteX12-63" fmla="*/ 0 w 6858000"/>
              <a:gd name="connsiteY12-64" fmla="*/ 3300658 h 6464151"/>
              <a:gd name="connsiteX13-65" fmla="*/ 0 w 6858000"/>
              <a:gd name="connsiteY13-66" fmla="*/ 1824435 h 6464151"/>
              <a:gd name="connsiteX14-67" fmla="*/ 0 w 6858000"/>
              <a:gd name="connsiteY14-68" fmla="*/ 1680013 h 6464151"/>
              <a:gd name="connsiteX15-69" fmla="*/ 0 w 6858000"/>
              <a:gd name="connsiteY15-70" fmla="*/ 1021891 h 6464151"/>
              <a:gd name="connsiteX16-71" fmla="*/ 227535 w 6858000"/>
              <a:gd name="connsiteY16-72" fmla="*/ 1170992 h 6464151"/>
              <a:gd name="connsiteX17-73" fmla="*/ 6858000 w 6858000"/>
              <a:gd name="connsiteY17-74" fmla="*/ 4734 h 6464151"/>
              <a:gd name="connsiteX0-75" fmla="*/ 6858000 w 6858000"/>
              <a:gd name="connsiteY0-76" fmla="*/ 0 h 6459417"/>
              <a:gd name="connsiteX1-77" fmla="*/ 6858000 w 6858000"/>
              <a:gd name="connsiteY1-78" fmla="*/ 1675279 h 6459417"/>
              <a:gd name="connsiteX2-79" fmla="*/ 6858000 w 6858000"/>
              <a:gd name="connsiteY2-80" fmla="*/ 1819701 h 6459417"/>
              <a:gd name="connsiteX3-81" fmla="*/ 6858000 w 6858000"/>
              <a:gd name="connsiteY3-82" fmla="*/ 2278767 h 6459417"/>
              <a:gd name="connsiteX4-83" fmla="*/ 6858000 w 6858000"/>
              <a:gd name="connsiteY4-84" fmla="*/ 3954046 h 6459417"/>
              <a:gd name="connsiteX5-85" fmla="*/ 6858000 w 6858000"/>
              <a:gd name="connsiteY5-86" fmla="*/ 4098468 h 6459417"/>
              <a:gd name="connsiteX6-87" fmla="*/ 6858000 w 6858000"/>
              <a:gd name="connsiteY6-88" fmla="*/ 4180650 h 6459417"/>
              <a:gd name="connsiteX7-89" fmla="*/ 6858000 w 6858000"/>
              <a:gd name="connsiteY7-90" fmla="*/ 6459417 h 6459417"/>
              <a:gd name="connsiteX8-91" fmla="*/ 0 w 6858000"/>
              <a:gd name="connsiteY8-92" fmla="*/ 6459417 h 6459417"/>
              <a:gd name="connsiteX9-93" fmla="*/ 0 w 6858000"/>
              <a:gd name="connsiteY9-94" fmla="*/ 4180650 h 6459417"/>
              <a:gd name="connsiteX10-95" fmla="*/ 0 w 6858000"/>
              <a:gd name="connsiteY10-96" fmla="*/ 4098468 h 6459417"/>
              <a:gd name="connsiteX11-97" fmla="*/ 0 w 6858000"/>
              <a:gd name="connsiteY11-98" fmla="*/ 3954046 h 6459417"/>
              <a:gd name="connsiteX12-99" fmla="*/ 0 w 6858000"/>
              <a:gd name="connsiteY12-100" fmla="*/ 3295924 h 6459417"/>
              <a:gd name="connsiteX13-101" fmla="*/ 0 w 6858000"/>
              <a:gd name="connsiteY13-102" fmla="*/ 1819701 h 6459417"/>
              <a:gd name="connsiteX14-103" fmla="*/ 0 w 6858000"/>
              <a:gd name="connsiteY14-104" fmla="*/ 1675279 h 6459417"/>
              <a:gd name="connsiteX15-105" fmla="*/ 0 w 6858000"/>
              <a:gd name="connsiteY15-106" fmla="*/ 1017157 h 6459417"/>
              <a:gd name="connsiteX16-107" fmla="*/ 227535 w 6858000"/>
              <a:gd name="connsiteY16-108" fmla="*/ 1166258 h 6459417"/>
              <a:gd name="connsiteX17-109" fmla="*/ 6858000 w 6858000"/>
              <a:gd name="connsiteY17-110" fmla="*/ 0 h 6459417"/>
              <a:gd name="connsiteX0-111" fmla="*/ 6858000 w 6858000"/>
              <a:gd name="connsiteY0-112" fmla="*/ 0 h 6459417"/>
              <a:gd name="connsiteX1-113" fmla="*/ 6858000 w 6858000"/>
              <a:gd name="connsiteY1-114" fmla="*/ 1675279 h 6459417"/>
              <a:gd name="connsiteX2-115" fmla="*/ 6858000 w 6858000"/>
              <a:gd name="connsiteY2-116" fmla="*/ 1819701 h 6459417"/>
              <a:gd name="connsiteX3-117" fmla="*/ 6858000 w 6858000"/>
              <a:gd name="connsiteY3-118" fmla="*/ 2278767 h 6459417"/>
              <a:gd name="connsiteX4-119" fmla="*/ 6858000 w 6858000"/>
              <a:gd name="connsiteY4-120" fmla="*/ 3954046 h 6459417"/>
              <a:gd name="connsiteX5-121" fmla="*/ 6858000 w 6858000"/>
              <a:gd name="connsiteY5-122" fmla="*/ 4098468 h 6459417"/>
              <a:gd name="connsiteX6-123" fmla="*/ 6858000 w 6858000"/>
              <a:gd name="connsiteY6-124" fmla="*/ 4180650 h 6459417"/>
              <a:gd name="connsiteX7-125" fmla="*/ 6858000 w 6858000"/>
              <a:gd name="connsiteY7-126" fmla="*/ 6459417 h 6459417"/>
              <a:gd name="connsiteX8-127" fmla="*/ 0 w 6858000"/>
              <a:gd name="connsiteY8-128" fmla="*/ 6459417 h 6459417"/>
              <a:gd name="connsiteX9-129" fmla="*/ 0 w 6858000"/>
              <a:gd name="connsiteY9-130" fmla="*/ 4180650 h 6459417"/>
              <a:gd name="connsiteX10-131" fmla="*/ 0 w 6858000"/>
              <a:gd name="connsiteY10-132" fmla="*/ 4098468 h 6459417"/>
              <a:gd name="connsiteX11-133" fmla="*/ 0 w 6858000"/>
              <a:gd name="connsiteY11-134" fmla="*/ 3954046 h 6459417"/>
              <a:gd name="connsiteX12-135" fmla="*/ 0 w 6858000"/>
              <a:gd name="connsiteY12-136" fmla="*/ 3295924 h 6459417"/>
              <a:gd name="connsiteX13-137" fmla="*/ 0 w 6858000"/>
              <a:gd name="connsiteY13-138" fmla="*/ 1819701 h 6459417"/>
              <a:gd name="connsiteX14-139" fmla="*/ 0 w 6858000"/>
              <a:gd name="connsiteY14-140" fmla="*/ 1675279 h 6459417"/>
              <a:gd name="connsiteX15-141" fmla="*/ 0 w 6858000"/>
              <a:gd name="connsiteY15-142" fmla="*/ 1017157 h 6459417"/>
              <a:gd name="connsiteX16-143" fmla="*/ 6858000 w 6858000"/>
              <a:gd name="connsiteY16-144" fmla="*/ 0 h 6459417"/>
              <a:gd name="connsiteX0-145" fmla="*/ 6858000 w 6858000"/>
              <a:gd name="connsiteY0-146" fmla="*/ 0 h 6459417"/>
              <a:gd name="connsiteX1-147" fmla="*/ 6858000 w 6858000"/>
              <a:gd name="connsiteY1-148" fmla="*/ 1675279 h 6459417"/>
              <a:gd name="connsiteX2-149" fmla="*/ 6858000 w 6858000"/>
              <a:gd name="connsiteY2-150" fmla="*/ 1819701 h 6459417"/>
              <a:gd name="connsiteX3-151" fmla="*/ 6858000 w 6858000"/>
              <a:gd name="connsiteY3-152" fmla="*/ 2278767 h 6459417"/>
              <a:gd name="connsiteX4-153" fmla="*/ 6858000 w 6858000"/>
              <a:gd name="connsiteY4-154" fmla="*/ 3954046 h 6459417"/>
              <a:gd name="connsiteX5-155" fmla="*/ 6858000 w 6858000"/>
              <a:gd name="connsiteY5-156" fmla="*/ 4098468 h 6459417"/>
              <a:gd name="connsiteX6-157" fmla="*/ 6858000 w 6858000"/>
              <a:gd name="connsiteY6-158" fmla="*/ 4180650 h 6459417"/>
              <a:gd name="connsiteX7-159" fmla="*/ 6858000 w 6858000"/>
              <a:gd name="connsiteY7-160" fmla="*/ 6459417 h 6459417"/>
              <a:gd name="connsiteX8-161" fmla="*/ 0 w 6858000"/>
              <a:gd name="connsiteY8-162" fmla="*/ 6459417 h 6459417"/>
              <a:gd name="connsiteX9-163" fmla="*/ 0 w 6858000"/>
              <a:gd name="connsiteY9-164" fmla="*/ 4180650 h 6459417"/>
              <a:gd name="connsiteX10-165" fmla="*/ 0 w 6858000"/>
              <a:gd name="connsiteY10-166" fmla="*/ 4098468 h 6459417"/>
              <a:gd name="connsiteX11-167" fmla="*/ 0 w 6858000"/>
              <a:gd name="connsiteY11-168" fmla="*/ 3954046 h 6459417"/>
              <a:gd name="connsiteX12-169" fmla="*/ 0 w 6858000"/>
              <a:gd name="connsiteY12-170" fmla="*/ 3295924 h 6459417"/>
              <a:gd name="connsiteX13-171" fmla="*/ 0 w 6858000"/>
              <a:gd name="connsiteY13-172" fmla="*/ 1819701 h 6459417"/>
              <a:gd name="connsiteX14-173" fmla="*/ 0 w 6858000"/>
              <a:gd name="connsiteY14-174" fmla="*/ 1675279 h 6459417"/>
              <a:gd name="connsiteX15-175" fmla="*/ 0 w 6858000"/>
              <a:gd name="connsiteY15-176" fmla="*/ 1017157 h 6459417"/>
              <a:gd name="connsiteX16-177" fmla="*/ 6858000 w 6858000"/>
              <a:gd name="connsiteY16-178" fmla="*/ 0 h 6459417"/>
              <a:gd name="connsiteX0-179" fmla="*/ 6858000 w 6858000"/>
              <a:gd name="connsiteY0-180" fmla="*/ 0 h 6459417"/>
              <a:gd name="connsiteX1-181" fmla="*/ 6858000 w 6858000"/>
              <a:gd name="connsiteY1-182" fmla="*/ 1675279 h 6459417"/>
              <a:gd name="connsiteX2-183" fmla="*/ 6858000 w 6858000"/>
              <a:gd name="connsiteY2-184" fmla="*/ 1819701 h 6459417"/>
              <a:gd name="connsiteX3-185" fmla="*/ 6858000 w 6858000"/>
              <a:gd name="connsiteY3-186" fmla="*/ 2278767 h 6459417"/>
              <a:gd name="connsiteX4-187" fmla="*/ 6858000 w 6858000"/>
              <a:gd name="connsiteY4-188" fmla="*/ 3954046 h 6459417"/>
              <a:gd name="connsiteX5-189" fmla="*/ 6858000 w 6858000"/>
              <a:gd name="connsiteY5-190" fmla="*/ 4098468 h 6459417"/>
              <a:gd name="connsiteX6-191" fmla="*/ 6858000 w 6858000"/>
              <a:gd name="connsiteY6-192" fmla="*/ 4180650 h 6459417"/>
              <a:gd name="connsiteX7-193" fmla="*/ 6858000 w 6858000"/>
              <a:gd name="connsiteY7-194" fmla="*/ 6459417 h 6459417"/>
              <a:gd name="connsiteX8-195" fmla="*/ 0 w 6858000"/>
              <a:gd name="connsiteY8-196" fmla="*/ 6459417 h 6459417"/>
              <a:gd name="connsiteX9-197" fmla="*/ 0 w 6858000"/>
              <a:gd name="connsiteY9-198" fmla="*/ 4180650 h 6459417"/>
              <a:gd name="connsiteX10-199" fmla="*/ 0 w 6858000"/>
              <a:gd name="connsiteY10-200" fmla="*/ 4098468 h 6459417"/>
              <a:gd name="connsiteX11-201" fmla="*/ 0 w 6858000"/>
              <a:gd name="connsiteY11-202" fmla="*/ 3954046 h 6459417"/>
              <a:gd name="connsiteX12-203" fmla="*/ 0 w 6858000"/>
              <a:gd name="connsiteY12-204" fmla="*/ 3295924 h 6459417"/>
              <a:gd name="connsiteX13-205" fmla="*/ 0 w 6858000"/>
              <a:gd name="connsiteY13-206" fmla="*/ 1819701 h 6459417"/>
              <a:gd name="connsiteX14-207" fmla="*/ 0 w 6858000"/>
              <a:gd name="connsiteY14-208" fmla="*/ 1675279 h 6459417"/>
              <a:gd name="connsiteX15-209" fmla="*/ 0 w 6858000"/>
              <a:gd name="connsiteY15-210" fmla="*/ 1017157 h 6459417"/>
              <a:gd name="connsiteX16-211" fmla="*/ 6858000 w 6858000"/>
              <a:gd name="connsiteY16-212" fmla="*/ 0 h 6459417"/>
              <a:gd name="connsiteX0-213" fmla="*/ 6858000 w 6858000"/>
              <a:gd name="connsiteY0-214" fmla="*/ 0 h 6459417"/>
              <a:gd name="connsiteX1-215" fmla="*/ 6858000 w 6858000"/>
              <a:gd name="connsiteY1-216" fmla="*/ 1675279 h 6459417"/>
              <a:gd name="connsiteX2-217" fmla="*/ 6858000 w 6858000"/>
              <a:gd name="connsiteY2-218" fmla="*/ 1819701 h 6459417"/>
              <a:gd name="connsiteX3-219" fmla="*/ 6858000 w 6858000"/>
              <a:gd name="connsiteY3-220" fmla="*/ 2278767 h 6459417"/>
              <a:gd name="connsiteX4-221" fmla="*/ 6858000 w 6858000"/>
              <a:gd name="connsiteY4-222" fmla="*/ 3954046 h 6459417"/>
              <a:gd name="connsiteX5-223" fmla="*/ 6858000 w 6858000"/>
              <a:gd name="connsiteY5-224" fmla="*/ 4098468 h 6459417"/>
              <a:gd name="connsiteX6-225" fmla="*/ 6858000 w 6858000"/>
              <a:gd name="connsiteY6-226" fmla="*/ 4180650 h 6459417"/>
              <a:gd name="connsiteX7-227" fmla="*/ 6858000 w 6858000"/>
              <a:gd name="connsiteY7-228" fmla="*/ 6459417 h 6459417"/>
              <a:gd name="connsiteX8-229" fmla="*/ 0 w 6858000"/>
              <a:gd name="connsiteY8-230" fmla="*/ 6459417 h 6459417"/>
              <a:gd name="connsiteX9-231" fmla="*/ 0 w 6858000"/>
              <a:gd name="connsiteY9-232" fmla="*/ 4180650 h 6459417"/>
              <a:gd name="connsiteX10-233" fmla="*/ 0 w 6858000"/>
              <a:gd name="connsiteY10-234" fmla="*/ 4098468 h 6459417"/>
              <a:gd name="connsiteX11-235" fmla="*/ 0 w 6858000"/>
              <a:gd name="connsiteY11-236" fmla="*/ 3954046 h 6459417"/>
              <a:gd name="connsiteX12-237" fmla="*/ 0 w 6858000"/>
              <a:gd name="connsiteY12-238" fmla="*/ 3295924 h 6459417"/>
              <a:gd name="connsiteX13-239" fmla="*/ 0 w 6858000"/>
              <a:gd name="connsiteY13-240" fmla="*/ 1819701 h 6459417"/>
              <a:gd name="connsiteX14-241" fmla="*/ 0 w 6858000"/>
              <a:gd name="connsiteY14-242" fmla="*/ 1675279 h 6459417"/>
              <a:gd name="connsiteX15-243" fmla="*/ 0 w 6858000"/>
              <a:gd name="connsiteY15-244" fmla="*/ 1017157 h 6459417"/>
              <a:gd name="connsiteX16-245" fmla="*/ 6858000 w 6858000"/>
              <a:gd name="connsiteY16-246" fmla="*/ 0 h 6459417"/>
              <a:gd name="connsiteX0-247" fmla="*/ 6858000 w 6858000"/>
              <a:gd name="connsiteY0-248" fmla="*/ 0 h 6459417"/>
              <a:gd name="connsiteX1-249" fmla="*/ 6858000 w 6858000"/>
              <a:gd name="connsiteY1-250" fmla="*/ 1675279 h 6459417"/>
              <a:gd name="connsiteX2-251" fmla="*/ 6858000 w 6858000"/>
              <a:gd name="connsiteY2-252" fmla="*/ 1819701 h 6459417"/>
              <a:gd name="connsiteX3-253" fmla="*/ 6858000 w 6858000"/>
              <a:gd name="connsiteY3-254" fmla="*/ 2278767 h 6459417"/>
              <a:gd name="connsiteX4-255" fmla="*/ 6858000 w 6858000"/>
              <a:gd name="connsiteY4-256" fmla="*/ 3954046 h 6459417"/>
              <a:gd name="connsiteX5-257" fmla="*/ 6858000 w 6858000"/>
              <a:gd name="connsiteY5-258" fmla="*/ 4098468 h 6459417"/>
              <a:gd name="connsiteX6-259" fmla="*/ 6858000 w 6858000"/>
              <a:gd name="connsiteY6-260" fmla="*/ 4180650 h 6459417"/>
              <a:gd name="connsiteX7-261" fmla="*/ 6858000 w 6858000"/>
              <a:gd name="connsiteY7-262" fmla="*/ 6459417 h 6459417"/>
              <a:gd name="connsiteX8-263" fmla="*/ 0 w 6858000"/>
              <a:gd name="connsiteY8-264" fmla="*/ 6459417 h 6459417"/>
              <a:gd name="connsiteX9-265" fmla="*/ 0 w 6858000"/>
              <a:gd name="connsiteY9-266" fmla="*/ 4180650 h 6459417"/>
              <a:gd name="connsiteX10-267" fmla="*/ 0 w 6858000"/>
              <a:gd name="connsiteY10-268" fmla="*/ 4098468 h 6459417"/>
              <a:gd name="connsiteX11-269" fmla="*/ 0 w 6858000"/>
              <a:gd name="connsiteY11-270" fmla="*/ 3954046 h 6459417"/>
              <a:gd name="connsiteX12-271" fmla="*/ 0 w 6858000"/>
              <a:gd name="connsiteY12-272" fmla="*/ 3295924 h 6459417"/>
              <a:gd name="connsiteX13-273" fmla="*/ 0 w 6858000"/>
              <a:gd name="connsiteY13-274" fmla="*/ 1819701 h 6459417"/>
              <a:gd name="connsiteX14-275" fmla="*/ 0 w 6858000"/>
              <a:gd name="connsiteY14-276" fmla="*/ 1675279 h 6459417"/>
              <a:gd name="connsiteX15-277" fmla="*/ 0 w 6858000"/>
              <a:gd name="connsiteY15-278" fmla="*/ 1017157 h 6459417"/>
              <a:gd name="connsiteX16-279" fmla="*/ 6858000 w 6858000"/>
              <a:gd name="connsiteY16-280" fmla="*/ 0 h 6459417"/>
              <a:gd name="connsiteX0-281" fmla="*/ 6858000 w 6858000"/>
              <a:gd name="connsiteY0-282" fmla="*/ 0 h 6459417"/>
              <a:gd name="connsiteX1-283" fmla="*/ 6858000 w 6858000"/>
              <a:gd name="connsiteY1-284" fmla="*/ 1675279 h 6459417"/>
              <a:gd name="connsiteX2-285" fmla="*/ 6858000 w 6858000"/>
              <a:gd name="connsiteY2-286" fmla="*/ 1819701 h 6459417"/>
              <a:gd name="connsiteX3-287" fmla="*/ 6858000 w 6858000"/>
              <a:gd name="connsiteY3-288" fmla="*/ 2278767 h 6459417"/>
              <a:gd name="connsiteX4-289" fmla="*/ 6858000 w 6858000"/>
              <a:gd name="connsiteY4-290" fmla="*/ 3954046 h 6459417"/>
              <a:gd name="connsiteX5-291" fmla="*/ 6858000 w 6858000"/>
              <a:gd name="connsiteY5-292" fmla="*/ 4098468 h 6459417"/>
              <a:gd name="connsiteX6-293" fmla="*/ 6858000 w 6858000"/>
              <a:gd name="connsiteY6-294" fmla="*/ 4180650 h 6459417"/>
              <a:gd name="connsiteX7-295" fmla="*/ 6858000 w 6858000"/>
              <a:gd name="connsiteY7-296" fmla="*/ 6459417 h 6459417"/>
              <a:gd name="connsiteX8-297" fmla="*/ 0 w 6858000"/>
              <a:gd name="connsiteY8-298" fmla="*/ 6459417 h 6459417"/>
              <a:gd name="connsiteX9-299" fmla="*/ 0 w 6858000"/>
              <a:gd name="connsiteY9-300" fmla="*/ 4180650 h 6459417"/>
              <a:gd name="connsiteX10-301" fmla="*/ 0 w 6858000"/>
              <a:gd name="connsiteY10-302" fmla="*/ 4098468 h 6459417"/>
              <a:gd name="connsiteX11-303" fmla="*/ 0 w 6858000"/>
              <a:gd name="connsiteY11-304" fmla="*/ 3954046 h 6459417"/>
              <a:gd name="connsiteX12-305" fmla="*/ 0 w 6858000"/>
              <a:gd name="connsiteY12-306" fmla="*/ 3295924 h 6459417"/>
              <a:gd name="connsiteX13-307" fmla="*/ 0 w 6858000"/>
              <a:gd name="connsiteY13-308" fmla="*/ 1819701 h 6459417"/>
              <a:gd name="connsiteX14-309" fmla="*/ 0 w 6858000"/>
              <a:gd name="connsiteY14-310" fmla="*/ 1675279 h 6459417"/>
              <a:gd name="connsiteX15-311" fmla="*/ 0 w 6858000"/>
              <a:gd name="connsiteY15-312" fmla="*/ 1017157 h 6459417"/>
              <a:gd name="connsiteX16-313" fmla="*/ 6858000 w 6858000"/>
              <a:gd name="connsiteY16-314" fmla="*/ 0 h 6459417"/>
              <a:gd name="connsiteX0-315" fmla="*/ 6858000 w 6858000"/>
              <a:gd name="connsiteY0-316" fmla="*/ 0 h 6459417"/>
              <a:gd name="connsiteX1-317" fmla="*/ 6858000 w 6858000"/>
              <a:gd name="connsiteY1-318" fmla="*/ 1675279 h 6459417"/>
              <a:gd name="connsiteX2-319" fmla="*/ 6858000 w 6858000"/>
              <a:gd name="connsiteY2-320" fmla="*/ 1819701 h 6459417"/>
              <a:gd name="connsiteX3-321" fmla="*/ 6858000 w 6858000"/>
              <a:gd name="connsiteY3-322" fmla="*/ 2278767 h 6459417"/>
              <a:gd name="connsiteX4-323" fmla="*/ 6858000 w 6858000"/>
              <a:gd name="connsiteY4-324" fmla="*/ 3954046 h 6459417"/>
              <a:gd name="connsiteX5-325" fmla="*/ 6858000 w 6858000"/>
              <a:gd name="connsiteY5-326" fmla="*/ 4098468 h 6459417"/>
              <a:gd name="connsiteX6-327" fmla="*/ 6858000 w 6858000"/>
              <a:gd name="connsiteY6-328" fmla="*/ 4180650 h 6459417"/>
              <a:gd name="connsiteX7-329" fmla="*/ 6858000 w 6858000"/>
              <a:gd name="connsiteY7-330" fmla="*/ 6459417 h 6459417"/>
              <a:gd name="connsiteX8-331" fmla="*/ 0 w 6858000"/>
              <a:gd name="connsiteY8-332" fmla="*/ 6459417 h 6459417"/>
              <a:gd name="connsiteX9-333" fmla="*/ 0 w 6858000"/>
              <a:gd name="connsiteY9-334" fmla="*/ 4180650 h 6459417"/>
              <a:gd name="connsiteX10-335" fmla="*/ 0 w 6858000"/>
              <a:gd name="connsiteY10-336" fmla="*/ 4098468 h 6459417"/>
              <a:gd name="connsiteX11-337" fmla="*/ 0 w 6858000"/>
              <a:gd name="connsiteY11-338" fmla="*/ 3954046 h 6459417"/>
              <a:gd name="connsiteX12-339" fmla="*/ 0 w 6858000"/>
              <a:gd name="connsiteY12-340" fmla="*/ 3295924 h 6459417"/>
              <a:gd name="connsiteX13-341" fmla="*/ 0 w 6858000"/>
              <a:gd name="connsiteY13-342" fmla="*/ 1819701 h 6459417"/>
              <a:gd name="connsiteX14-343" fmla="*/ 0 w 6858000"/>
              <a:gd name="connsiteY14-344" fmla="*/ 1675279 h 6459417"/>
              <a:gd name="connsiteX15-345" fmla="*/ 0 w 6858000"/>
              <a:gd name="connsiteY15-346" fmla="*/ 1017157 h 6459417"/>
              <a:gd name="connsiteX16-347" fmla="*/ 6858000 w 6858000"/>
              <a:gd name="connsiteY16-348" fmla="*/ 0 h 6459417"/>
              <a:gd name="connsiteX0-349" fmla="*/ 6858000 w 6858000"/>
              <a:gd name="connsiteY0-350" fmla="*/ 0 h 6459417"/>
              <a:gd name="connsiteX1-351" fmla="*/ 6858000 w 6858000"/>
              <a:gd name="connsiteY1-352" fmla="*/ 1675279 h 6459417"/>
              <a:gd name="connsiteX2-353" fmla="*/ 6858000 w 6858000"/>
              <a:gd name="connsiteY2-354" fmla="*/ 1819701 h 6459417"/>
              <a:gd name="connsiteX3-355" fmla="*/ 6858000 w 6858000"/>
              <a:gd name="connsiteY3-356" fmla="*/ 2278767 h 6459417"/>
              <a:gd name="connsiteX4-357" fmla="*/ 6858000 w 6858000"/>
              <a:gd name="connsiteY4-358" fmla="*/ 3954046 h 6459417"/>
              <a:gd name="connsiteX5-359" fmla="*/ 6858000 w 6858000"/>
              <a:gd name="connsiteY5-360" fmla="*/ 4098468 h 6459417"/>
              <a:gd name="connsiteX6-361" fmla="*/ 6858000 w 6858000"/>
              <a:gd name="connsiteY6-362" fmla="*/ 4180650 h 6459417"/>
              <a:gd name="connsiteX7-363" fmla="*/ 6858000 w 6858000"/>
              <a:gd name="connsiteY7-364" fmla="*/ 6459417 h 6459417"/>
              <a:gd name="connsiteX8-365" fmla="*/ 0 w 6858000"/>
              <a:gd name="connsiteY8-366" fmla="*/ 6459417 h 6459417"/>
              <a:gd name="connsiteX9-367" fmla="*/ 0 w 6858000"/>
              <a:gd name="connsiteY9-368" fmla="*/ 4180650 h 6459417"/>
              <a:gd name="connsiteX10-369" fmla="*/ 0 w 6858000"/>
              <a:gd name="connsiteY10-370" fmla="*/ 4098468 h 6459417"/>
              <a:gd name="connsiteX11-371" fmla="*/ 0 w 6858000"/>
              <a:gd name="connsiteY11-372" fmla="*/ 3954046 h 6459417"/>
              <a:gd name="connsiteX12-373" fmla="*/ 0 w 6858000"/>
              <a:gd name="connsiteY12-374" fmla="*/ 3295924 h 6459417"/>
              <a:gd name="connsiteX13-375" fmla="*/ 0 w 6858000"/>
              <a:gd name="connsiteY13-376" fmla="*/ 1819701 h 6459417"/>
              <a:gd name="connsiteX14-377" fmla="*/ 0 w 6858000"/>
              <a:gd name="connsiteY14-378" fmla="*/ 1675279 h 6459417"/>
              <a:gd name="connsiteX15-379" fmla="*/ 0 w 6858000"/>
              <a:gd name="connsiteY15-380" fmla="*/ 1017157 h 6459417"/>
              <a:gd name="connsiteX16-381" fmla="*/ 6858000 w 6858000"/>
              <a:gd name="connsiteY16-382" fmla="*/ 0 h 6459417"/>
              <a:gd name="connsiteX0-383" fmla="*/ 6858000 w 6858000"/>
              <a:gd name="connsiteY0-384" fmla="*/ 0 h 6459417"/>
              <a:gd name="connsiteX1-385" fmla="*/ 6858000 w 6858000"/>
              <a:gd name="connsiteY1-386" fmla="*/ 1675279 h 6459417"/>
              <a:gd name="connsiteX2-387" fmla="*/ 6858000 w 6858000"/>
              <a:gd name="connsiteY2-388" fmla="*/ 1819701 h 6459417"/>
              <a:gd name="connsiteX3-389" fmla="*/ 6858000 w 6858000"/>
              <a:gd name="connsiteY3-390" fmla="*/ 2278767 h 6459417"/>
              <a:gd name="connsiteX4-391" fmla="*/ 6858000 w 6858000"/>
              <a:gd name="connsiteY4-392" fmla="*/ 3954046 h 6459417"/>
              <a:gd name="connsiteX5-393" fmla="*/ 6858000 w 6858000"/>
              <a:gd name="connsiteY5-394" fmla="*/ 4098468 h 6459417"/>
              <a:gd name="connsiteX6-395" fmla="*/ 6858000 w 6858000"/>
              <a:gd name="connsiteY6-396" fmla="*/ 4180650 h 6459417"/>
              <a:gd name="connsiteX7-397" fmla="*/ 6858000 w 6858000"/>
              <a:gd name="connsiteY7-398" fmla="*/ 6459417 h 6459417"/>
              <a:gd name="connsiteX8-399" fmla="*/ 0 w 6858000"/>
              <a:gd name="connsiteY8-400" fmla="*/ 6459417 h 6459417"/>
              <a:gd name="connsiteX9-401" fmla="*/ 0 w 6858000"/>
              <a:gd name="connsiteY9-402" fmla="*/ 4180650 h 6459417"/>
              <a:gd name="connsiteX10-403" fmla="*/ 0 w 6858000"/>
              <a:gd name="connsiteY10-404" fmla="*/ 4098468 h 6459417"/>
              <a:gd name="connsiteX11-405" fmla="*/ 0 w 6858000"/>
              <a:gd name="connsiteY11-406" fmla="*/ 3954046 h 6459417"/>
              <a:gd name="connsiteX12-407" fmla="*/ 0 w 6858000"/>
              <a:gd name="connsiteY12-408" fmla="*/ 3295924 h 6459417"/>
              <a:gd name="connsiteX13-409" fmla="*/ 0 w 6858000"/>
              <a:gd name="connsiteY13-410" fmla="*/ 1819701 h 6459417"/>
              <a:gd name="connsiteX14-411" fmla="*/ 0 w 6858000"/>
              <a:gd name="connsiteY14-412" fmla="*/ 1675279 h 6459417"/>
              <a:gd name="connsiteX15-413" fmla="*/ 0 w 6858000"/>
              <a:gd name="connsiteY15-414" fmla="*/ 1017157 h 6459417"/>
              <a:gd name="connsiteX16-415" fmla="*/ 6858000 w 6858000"/>
              <a:gd name="connsiteY16-416" fmla="*/ 0 h 6459417"/>
              <a:gd name="connsiteX0-417" fmla="*/ 6858003 w 6858003"/>
              <a:gd name="connsiteY0-418" fmla="*/ 0 h 6735189"/>
              <a:gd name="connsiteX1-419" fmla="*/ 6858000 w 6858003"/>
              <a:gd name="connsiteY1-420" fmla="*/ 1951051 h 6735189"/>
              <a:gd name="connsiteX2-421" fmla="*/ 6858000 w 6858003"/>
              <a:gd name="connsiteY2-422" fmla="*/ 2095473 h 6735189"/>
              <a:gd name="connsiteX3-423" fmla="*/ 6858000 w 6858003"/>
              <a:gd name="connsiteY3-424" fmla="*/ 2554539 h 6735189"/>
              <a:gd name="connsiteX4-425" fmla="*/ 6858000 w 6858003"/>
              <a:gd name="connsiteY4-426" fmla="*/ 4229818 h 6735189"/>
              <a:gd name="connsiteX5-427" fmla="*/ 6858000 w 6858003"/>
              <a:gd name="connsiteY5-428" fmla="*/ 4374240 h 6735189"/>
              <a:gd name="connsiteX6-429" fmla="*/ 6858000 w 6858003"/>
              <a:gd name="connsiteY6-430" fmla="*/ 4456422 h 6735189"/>
              <a:gd name="connsiteX7-431" fmla="*/ 6858000 w 6858003"/>
              <a:gd name="connsiteY7-432" fmla="*/ 6735189 h 6735189"/>
              <a:gd name="connsiteX8-433" fmla="*/ 0 w 6858003"/>
              <a:gd name="connsiteY8-434" fmla="*/ 6735189 h 6735189"/>
              <a:gd name="connsiteX9-435" fmla="*/ 0 w 6858003"/>
              <a:gd name="connsiteY9-436" fmla="*/ 4456422 h 6735189"/>
              <a:gd name="connsiteX10-437" fmla="*/ 0 w 6858003"/>
              <a:gd name="connsiteY10-438" fmla="*/ 4374240 h 6735189"/>
              <a:gd name="connsiteX11-439" fmla="*/ 0 w 6858003"/>
              <a:gd name="connsiteY11-440" fmla="*/ 4229818 h 6735189"/>
              <a:gd name="connsiteX12-441" fmla="*/ 0 w 6858003"/>
              <a:gd name="connsiteY12-442" fmla="*/ 3571696 h 6735189"/>
              <a:gd name="connsiteX13-443" fmla="*/ 0 w 6858003"/>
              <a:gd name="connsiteY13-444" fmla="*/ 2095473 h 6735189"/>
              <a:gd name="connsiteX14-445" fmla="*/ 0 w 6858003"/>
              <a:gd name="connsiteY14-446" fmla="*/ 1951051 h 6735189"/>
              <a:gd name="connsiteX15-447" fmla="*/ 0 w 6858003"/>
              <a:gd name="connsiteY15-448" fmla="*/ 1292929 h 6735189"/>
              <a:gd name="connsiteX16-449" fmla="*/ 6858003 w 6858003"/>
              <a:gd name="connsiteY16-450" fmla="*/ 0 h 6735189"/>
              <a:gd name="connsiteX0-451" fmla="*/ 6858003 w 6858003"/>
              <a:gd name="connsiteY0-452" fmla="*/ 0 h 6735189"/>
              <a:gd name="connsiteX1-453" fmla="*/ 6858000 w 6858003"/>
              <a:gd name="connsiteY1-454" fmla="*/ 1951051 h 6735189"/>
              <a:gd name="connsiteX2-455" fmla="*/ 6858000 w 6858003"/>
              <a:gd name="connsiteY2-456" fmla="*/ 2095473 h 6735189"/>
              <a:gd name="connsiteX3-457" fmla="*/ 6858000 w 6858003"/>
              <a:gd name="connsiteY3-458" fmla="*/ 2554539 h 6735189"/>
              <a:gd name="connsiteX4-459" fmla="*/ 6858000 w 6858003"/>
              <a:gd name="connsiteY4-460" fmla="*/ 4229818 h 6735189"/>
              <a:gd name="connsiteX5-461" fmla="*/ 6858000 w 6858003"/>
              <a:gd name="connsiteY5-462" fmla="*/ 4374240 h 6735189"/>
              <a:gd name="connsiteX6-463" fmla="*/ 6858000 w 6858003"/>
              <a:gd name="connsiteY6-464" fmla="*/ 4456422 h 6735189"/>
              <a:gd name="connsiteX7-465" fmla="*/ 6858000 w 6858003"/>
              <a:gd name="connsiteY7-466" fmla="*/ 6735189 h 6735189"/>
              <a:gd name="connsiteX8-467" fmla="*/ 0 w 6858003"/>
              <a:gd name="connsiteY8-468" fmla="*/ 6735189 h 6735189"/>
              <a:gd name="connsiteX9-469" fmla="*/ 0 w 6858003"/>
              <a:gd name="connsiteY9-470" fmla="*/ 4456422 h 6735189"/>
              <a:gd name="connsiteX10-471" fmla="*/ 0 w 6858003"/>
              <a:gd name="connsiteY10-472" fmla="*/ 4374240 h 6735189"/>
              <a:gd name="connsiteX11-473" fmla="*/ 0 w 6858003"/>
              <a:gd name="connsiteY11-474" fmla="*/ 4229818 h 6735189"/>
              <a:gd name="connsiteX12-475" fmla="*/ 0 w 6858003"/>
              <a:gd name="connsiteY12-476" fmla="*/ 3571696 h 6735189"/>
              <a:gd name="connsiteX13-477" fmla="*/ 0 w 6858003"/>
              <a:gd name="connsiteY13-478" fmla="*/ 2095473 h 6735189"/>
              <a:gd name="connsiteX14-479" fmla="*/ 0 w 6858003"/>
              <a:gd name="connsiteY14-480" fmla="*/ 1951051 h 6735189"/>
              <a:gd name="connsiteX15-481" fmla="*/ 0 w 6858003"/>
              <a:gd name="connsiteY15-482" fmla="*/ 1292929 h 6735189"/>
              <a:gd name="connsiteX16-483" fmla="*/ 6858003 w 6858003"/>
              <a:gd name="connsiteY16-484" fmla="*/ 0 h 6735189"/>
              <a:gd name="connsiteX0-485" fmla="*/ 6858003 w 6858003"/>
              <a:gd name="connsiteY0-486" fmla="*/ 0 h 6735189"/>
              <a:gd name="connsiteX1-487" fmla="*/ 6858000 w 6858003"/>
              <a:gd name="connsiteY1-488" fmla="*/ 1951051 h 6735189"/>
              <a:gd name="connsiteX2-489" fmla="*/ 6858000 w 6858003"/>
              <a:gd name="connsiteY2-490" fmla="*/ 2095473 h 6735189"/>
              <a:gd name="connsiteX3-491" fmla="*/ 6858000 w 6858003"/>
              <a:gd name="connsiteY3-492" fmla="*/ 2554539 h 6735189"/>
              <a:gd name="connsiteX4-493" fmla="*/ 6858000 w 6858003"/>
              <a:gd name="connsiteY4-494" fmla="*/ 4229818 h 6735189"/>
              <a:gd name="connsiteX5-495" fmla="*/ 6858000 w 6858003"/>
              <a:gd name="connsiteY5-496" fmla="*/ 4374240 h 6735189"/>
              <a:gd name="connsiteX6-497" fmla="*/ 6858000 w 6858003"/>
              <a:gd name="connsiteY6-498" fmla="*/ 4456422 h 6735189"/>
              <a:gd name="connsiteX7-499" fmla="*/ 6858000 w 6858003"/>
              <a:gd name="connsiteY7-500" fmla="*/ 6735189 h 6735189"/>
              <a:gd name="connsiteX8-501" fmla="*/ 0 w 6858003"/>
              <a:gd name="connsiteY8-502" fmla="*/ 6735189 h 6735189"/>
              <a:gd name="connsiteX9-503" fmla="*/ 0 w 6858003"/>
              <a:gd name="connsiteY9-504" fmla="*/ 4456422 h 6735189"/>
              <a:gd name="connsiteX10-505" fmla="*/ 0 w 6858003"/>
              <a:gd name="connsiteY10-506" fmla="*/ 4374240 h 6735189"/>
              <a:gd name="connsiteX11-507" fmla="*/ 0 w 6858003"/>
              <a:gd name="connsiteY11-508" fmla="*/ 4229818 h 6735189"/>
              <a:gd name="connsiteX12-509" fmla="*/ 0 w 6858003"/>
              <a:gd name="connsiteY12-510" fmla="*/ 3571696 h 6735189"/>
              <a:gd name="connsiteX13-511" fmla="*/ 0 w 6858003"/>
              <a:gd name="connsiteY13-512" fmla="*/ 2095473 h 6735189"/>
              <a:gd name="connsiteX14-513" fmla="*/ 0 w 6858003"/>
              <a:gd name="connsiteY14-514" fmla="*/ 1951051 h 6735189"/>
              <a:gd name="connsiteX15-515" fmla="*/ 0 w 6858003"/>
              <a:gd name="connsiteY15-516" fmla="*/ 1292929 h 6735189"/>
              <a:gd name="connsiteX16-517" fmla="*/ 6858003 w 6858003"/>
              <a:gd name="connsiteY16-518" fmla="*/ 0 h 6735189"/>
              <a:gd name="connsiteX0-519" fmla="*/ 6858003 w 6858003"/>
              <a:gd name="connsiteY0-520" fmla="*/ 0 h 6735189"/>
              <a:gd name="connsiteX1-521" fmla="*/ 6858000 w 6858003"/>
              <a:gd name="connsiteY1-522" fmla="*/ 1951051 h 6735189"/>
              <a:gd name="connsiteX2-523" fmla="*/ 6858000 w 6858003"/>
              <a:gd name="connsiteY2-524" fmla="*/ 2095473 h 6735189"/>
              <a:gd name="connsiteX3-525" fmla="*/ 6858000 w 6858003"/>
              <a:gd name="connsiteY3-526" fmla="*/ 2554539 h 6735189"/>
              <a:gd name="connsiteX4-527" fmla="*/ 6858000 w 6858003"/>
              <a:gd name="connsiteY4-528" fmla="*/ 4229818 h 6735189"/>
              <a:gd name="connsiteX5-529" fmla="*/ 6858000 w 6858003"/>
              <a:gd name="connsiteY5-530" fmla="*/ 4374240 h 6735189"/>
              <a:gd name="connsiteX6-531" fmla="*/ 6858000 w 6858003"/>
              <a:gd name="connsiteY6-532" fmla="*/ 4456422 h 6735189"/>
              <a:gd name="connsiteX7-533" fmla="*/ 6858000 w 6858003"/>
              <a:gd name="connsiteY7-534" fmla="*/ 6735189 h 6735189"/>
              <a:gd name="connsiteX8-535" fmla="*/ 0 w 6858003"/>
              <a:gd name="connsiteY8-536" fmla="*/ 6735189 h 6735189"/>
              <a:gd name="connsiteX9-537" fmla="*/ 0 w 6858003"/>
              <a:gd name="connsiteY9-538" fmla="*/ 4456422 h 6735189"/>
              <a:gd name="connsiteX10-539" fmla="*/ 0 w 6858003"/>
              <a:gd name="connsiteY10-540" fmla="*/ 4374240 h 6735189"/>
              <a:gd name="connsiteX11-541" fmla="*/ 0 w 6858003"/>
              <a:gd name="connsiteY11-542" fmla="*/ 4229818 h 6735189"/>
              <a:gd name="connsiteX12-543" fmla="*/ 0 w 6858003"/>
              <a:gd name="connsiteY12-544" fmla="*/ 3571696 h 6735189"/>
              <a:gd name="connsiteX13-545" fmla="*/ 0 w 6858003"/>
              <a:gd name="connsiteY13-546" fmla="*/ 2095473 h 6735189"/>
              <a:gd name="connsiteX14-547" fmla="*/ 0 w 6858003"/>
              <a:gd name="connsiteY14-548" fmla="*/ 1951051 h 6735189"/>
              <a:gd name="connsiteX15-549" fmla="*/ 0 w 6858003"/>
              <a:gd name="connsiteY15-550" fmla="*/ 1292929 h 6735189"/>
              <a:gd name="connsiteX16-551" fmla="*/ 6858003 w 6858003"/>
              <a:gd name="connsiteY16-552" fmla="*/ 0 h 6735189"/>
              <a:gd name="connsiteX0-553" fmla="*/ 6858003 w 6858003"/>
              <a:gd name="connsiteY0-554" fmla="*/ 0 h 6735189"/>
              <a:gd name="connsiteX1-555" fmla="*/ 6858000 w 6858003"/>
              <a:gd name="connsiteY1-556" fmla="*/ 1951051 h 6735189"/>
              <a:gd name="connsiteX2-557" fmla="*/ 6858000 w 6858003"/>
              <a:gd name="connsiteY2-558" fmla="*/ 2095473 h 6735189"/>
              <a:gd name="connsiteX3-559" fmla="*/ 6858000 w 6858003"/>
              <a:gd name="connsiteY3-560" fmla="*/ 2554539 h 6735189"/>
              <a:gd name="connsiteX4-561" fmla="*/ 6858000 w 6858003"/>
              <a:gd name="connsiteY4-562" fmla="*/ 4229818 h 6735189"/>
              <a:gd name="connsiteX5-563" fmla="*/ 6858000 w 6858003"/>
              <a:gd name="connsiteY5-564" fmla="*/ 4374240 h 6735189"/>
              <a:gd name="connsiteX6-565" fmla="*/ 6858000 w 6858003"/>
              <a:gd name="connsiteY6-566" fmla="*/ 4456422 h 6735189"/>
              <a:gd name="connsiteX7-567" fmla="*/ 6858000 w 6858003"/>
              <a:gd name="connsiteY7-568" fmla="*/ 6735189 h 6735189"/>
              <a:gd name="connsiteX8-569" fmla="*/ 0 w 6858003"/>
              <a:gd name="connsiteY8-570" fmla="*/ 6735189 h 6735189"/>
              <a:gd name="connsiteX9-571" fmla="*/ 0 w 6858003"/>
              <a:gd name="connsiteY9-572" fmla="*/ 4456422 h 6735189"/>
              <a:gd name="connsiteX10-573" fmla="*/ 0 w 6858003"/>
              <a:gd name="connsiteY10-574" fmla="*/ 4374240 h 6735189"/>
              <a:gd name="connsiteX11-575" fmla="*/ 0 w 6858003"/>
              <a:gd name="connsiteY11-576" fmla="*/ 4229818 h 6735189"/>
              <a:gd name="connsiteX12-577" fmla="*/ 0 w 6858003"/>
              <a:gd name="connsiteY12-578" fmla="*/ 3571696 h 6735189"/>
              <a:gd name="connsiteX13-579" fmla="*/ 0 w 6858003"/>
              <a:gd name="connsiteY13-580" fmla="*/ 2095473 h 6735189"/>
              <a:gd name="connsiteX14-581" fmla="*/ 0 w 6858003"/>
              <a:gd name="connsiteY14-582" fmla="*/ 1951051 h 6735189"/>
              <a:gd name="connsiteX15-583" fmla="*/ 0 w 6858003"/>
              <a:gd name="connsiteY15-584" fmla="*/ 1292929 h 6735189"/>
              <a:gd name="connsiteX16-585" fmla="*/ 6858003 w 6858003"/>
              <a:gd name="connsiteY16-586" fmla="*/ 0 h 6735189"/>
              <a:gd name="connsiteX0-587" fmla="*/ 6858003 w 6858003"/>
              <a:gd name="connsiteY0-588" fmla="*/ 0 h 7431875"/>
              <a:gd name="connsiteX1-589" fmla="*/ 6858000 w 6858003"/>
              <a:gd name="connsiteY1-590" fmla="*/ 2647737 h 7431875"/>
              <a:gd name="connsiteX2-591" fmla="*/ 6858000 w 6858003"/>
              <a:gd name="connsiteY2-592" fmla="*/ 2792159 h 7431875"/>
              <a:gd name="connsiteX3-593" fmla="*/ 6858000 w 6858003"/>
              <a:gd name="connsiteY3-594" fmla="*/ 3251225 h 7431875"/>
              <a:gd name="connsiteX4-595" fmla="*/ 6858000 w 6858003"/>
              <a:gd name="connsiteY4-596" fmla="*/ 4926504 h 7431875"/>
              <a:gd name="connsiteX5-597" fmla="*/ 6858000 w 6858003"/>
              <a:gd name="connsiteY5-598" fmla="*/ 5070926 h 7431875"/>
              <a:gd name="connsiteX6-599" fmla="*/ 6858000 w 6858003"/>
              <a:gd name="connsiteY6-600" fmla="*/ 5153108 h 7431875"/>
              <a:gd name="connsiteX7-601" fmla="*/ 6858000 w 6858003"/>
              <a:gd name="connsiteY7-602" fmla="*/ 7431875 h 7431875"/>
              <a:gd name="connsiteX8-603" fmla="*/ 0 w 6858003"/>
              <a:gd name="connsiteY8-604" fmla="*/ 7431875 h 7431875"/>
              <a:gd name="connsiteX9-605" fmla="*/ 0 w 6858003"/>
              <a:gd name="connsiteY9-606" fmla="*/ 5153108 h 7431875"/>
              <a:gd name="connsiteX10-607" fmla="*/ 0 w 6858003"/>
              <a:gd name="connsiteY10-608" fmla="*/ 5070926 h 7431875"/>
              <a:gd name="connsiteX11-609" fmla="*/ 0 w 6858003"/>
              <a:gd name="connsiteY11-610" fmla="*/ 4926504 h 7431875"/>
              <a:gd name="connsiteX12-611" fmla="*/ 0 w 6858003"/>
              <a:gd name="connsiteY12-612" fmla="*/ 4268382 h 7431875"/>
              <a:gd name="connsiteX13-613" fmla="*/ 0 w 6858003"/>
              <a:gd name="connsiteY13-614" fmla="*/ 2792159 h 7431875"/>
              <a:gd name="connsiteX14-615" fmla="*/ 0 w 6858003"/>
              <a:gd name="connsiteY14-616" fmla="*/ 2647737 h 7431875"/>
              <a:gd name="connsiteX15-617" fmla="*/ 0 w 6858003"/>
              <a:gd name="connsiteY15-618" fmla="*/ 1989615 h 7431875"/>
              <a:gd name="connsiteX16-619" fmla="*/ 6858003 w 6858003"/>
              <a:gd name="connsiteY16-620" fmla="*/ 0 h 7431875"/>
              <a:gd name="connsiteX0-621" fmla="*/ 6872517 w 6872517"/>
              <a:gd name="connsiteY0-622" fmla="*/ 0 h 7431875"/>
              <a:gd name="connsiteX1-623" fmla="*/ 6872514 w 6872517"/>
              <a:gd name="connsiteY1-624" fmla="*/ 2647737 h 7431875"/>
              <a:gd name="connsiteX2-625" fmla="*/ 6872514 w 6872517"/>
              <a:gd name="connsiteY2-626" fmla="*/ 2792159 h 7431875"/>
              <a:gd name="connsiteX3-627" fmla="*/ 6872514 w 6872517"/>
              <a:gd name="connsiteY3-628" fmla="*/ 3251225 h 7431875"/>
              <a:gd name="connsiteX4-629" fmla="*/ 6872514 w 6872517"/>
              <a:gd name="connsiteY4-630" fmla="*/ 4926504 h 7431875"/>
              <a:gd name="connsiteX5-631" fmla="*/ 6872514 w 6872517"/>
              <a:gd name="connsiteY5-632" fmla="*/ 5070926 h 7431875"/>
              <a:gd name="connsiteX6-633" fmla="*/ 6872514 w 6872517"/>
              <a:gd name="connsiteY6-634" fmla="*/ 5153108 h 7431875"/>
              <a:gd name="connsiteX7-635" fmla="*/ 6872514 w 6872517"/>
              <a:gd name="connsiteY7-636" fmla="*/ 7431875 h 7431875"/>
              <a:gd name="connsiteX8-637" fmla="*/ 14514 w 6872517"/>
              <a:gd name="connsiteY8-638" fmla="*/ 7431875 h 7431875"/>
              <a:gd name="connsiteX9-639" fmla="*/ 14514 w 6872517"/>
              <a:gd name="connsiteY9-640" fmla="*/ 5153108 h 7431875"/>
              <a:gd name="connsiteX10-641" fmla="*/ 14514 w 6872517"/>
              <a:gd name="connsiteY10-642" fmla="*/ 5070926 h 7431875"/>
              <a:gd name="connsiteX11-643" fmla="*/ 14514 w 6872517"/>
              <a:gd name="connsiteY11-644" fmla="*/ 4926504 h 7431875"/>
              <a:gd name="connsiteX12-645" fmla="*/ 14514 w 6872517"/>
              <a:gd name="connsiteY12-646" fmla="*/ 4268382 h 7431875"/>
              <a:gd name="connsiteX13-647" fmla="*/ 14514 w 6872517"/>
              <a:gd name="connsiteY13-648" fmla="*/ 2792159 h 7431875"/>
              <a:gd name="connsiteX14-649" fmla="*/ 14514 w 6872517"/>
              <a:gd name="connsiteY14-650" fmla="*/ 2647737 h 7431875"/>
              <a:gd name="connsiteX15-651" fmla="*/ 0 w 6872517"/>
              <a:gd name="connsiteY15-652" fmla="*/ 480129 h 7431875"/>
              <a:gd name="connsiteX16-653" fmla="*/ 6872517 w 6872517"/>
              <a:gd name="connsiteY16-654" fmla="*/ 0 h 7431875"/>
              <a:gd name="connsiteX0-655" fmla="*/ 6858003 w 6858003"/>
              <a:gd name="connsiteY0-656" fmla="*/ 0 h 7431875"/>
              <a:gd name="connsiteX1-657" fmla="*/ 6858000 w 6858003"/>
              <a:gd name="connsiteY1-658" fmla="*/ 2647737 h 7431875"/>
              <a:gd name="connsiteX2-659" fmla="*/ 6858000 w 6858003"/>
              <a:gd name="connsiteY2-660" fmla="*/ 2792159 h 7431875"/>
              <a:gd name="connsiteX3-661" fmla="*/ 6858000 w 6858003"/>
              <a:gd name="connsiteY3-662" fmla="*/ 3251225 h 7431875"/>
              <a:gd name="connsiteX4-663" fmla="*/ 6858000 w 6858003"/>
              <a:gd name="connsiteY4-664" fmla="*/ 4926504 h 7431875"/>
              <a:gd name="connsiteX5-665" fmla="*/ 6858000 w 6858003"/>
              <a:gd name="connsiteY5-666" fmla="*/ 5070926 h 7431875"/>
              <a:gd name="connsiteX6-667" fmla="*/ 6858000 w 6858003"/>
              <a:gd name="connsiteY6-668" fmla="*/ 5153108 h 7431875"/>
              <a:gd name="connsiteX7-669" fmla="*/ 6858000 w 6858003"/>
              <a:gd name="connsiteY7-670" fmla="*/ 7431875 h 7431875"/>
              <a:gd name="connsiteX8-671" fmla="*/ 0 w 6858003"/>
              <a:gd name="connsiteY8-672" fmla="*/ 7431875 h 7431875"/>
              <a:gd name="connsiteX9-673" fmla="*/ 0 w 6858003"/>
              <a:gd name="connsiteY9-674" fmla="*/ 5153108 h 7431875"/>
              <a:gd name="connsiteX10-675" fmla="*/ 0 w 6858003"/>
              <a:gd name="connsiteY10-676" fmla="*/ 5070926 h 7431875"/>
              <a:gd name="connsiteX11-677" fmla="*/ 0 w 6858003"/>
              <a:gd name="connsiteY11-678" fmla="*/ 4926504 h 7431875"/>
              <a:gd name="connsiteX12-679" fmla="*/ 0 w 6858003"/>
              <a:gd name="connsiteY12-680" fmla="*/ 4268382 h 7431875"/>
              <a:gd name="connsiteX13-681" fmla="*/ 0 w 6858003"/>
              <a:gd name="connsiteY13-682" fmla="*/ 2792159 h 7431875"/>
              <a:gd name="connsiteX14-683" fmla="*/ 0 w 6858003"/>
              <a:gd name="connsiteY14-684" fmla="*/ 2647737 h 7431875"/>
              <a:gd name="connsiteX15-685" fmla="*/ 0 w 6858003"/>
              <a:gd name="connsiteY15-686" fmla="*/ 552701 h 7431875"/>
              <a:gd name="connsiteX16-687" fmla="*/ 6858003 w 6858003"/>
              <a:gd name="connsiteY16-688" fmla="*/ 0 h 7431875"/>
              <a:gd name="connsiteX0-689" fmla="*/ 6858003 w 6858003"/>
              <a:gd name="connsiteY0-690" fmla="*/ 0 h 7431875"/>
              <a:gd name="connsiteX1-691" fmla="*/ 6858000 w 6858003"/>
              <a:gd name="connsiteY1-692" fmla="*/ 2647737 h 7431875"/>
              <a:gd name="connsiteX2-693" fmla="*/ 6858000 w 6858003"/>
              <a:gd name="connsiteY2-694" fmla="*/ 2792159 h 7431875"/>
              <a:gd name="connsiteX3-695" fmla="*/ 6858000 w 6858003"/>
              <a:gd name="connsiteY3-696" fmla="*/ 3251225 h 7431875"/>
              <a:gd name="connsiteX4-697" fmla="*/ 6858000 w 6858003"/>
              <a:gd name="connsiteY4-698" fmla="*/ 4926504 h 7431875"/>
              <a:gd name="connsiteX5-699" fmla="*/ 6858000 w 6858003"/>
              <a:gd name="connsiteY5-700" fmla="*/ 5070926 h 7431875"/>
              <a:gd name="connsiteX6-701" fmla="*/ 6858000 w 6858003"/>
              <a:gd name="connsiteY6-702" fmla="*/ 5153108 h 7431875"/>
              <a:gd name="connsiteX7-703" fmla="*/ 6858000 w 6858003"/>
              <a:gd name="connsiteY7-704" fmla="*/ 7431875 h 7431875"/>
              <a:gd name="connsiteX8-705" fmla="*/ 0 w 6858003"/>
              <a:gd name="connsiteY8-706" fmla="*/ 7431875 h 7431875"/>
              <a:gd name="connsiteX9-707" fmla="*/ 0 w 6858003"/>
              <a:gd name="connsiteY9-708" fmla="*/ 5153108 h 7431875"/>
              <a:gd name="connsiteX10-709" fmla="*/ 0 w 6858003"/>
              <a:gd name="connsiteY10-710" fmla="*/ 5070926 h 7431875"/>
              <a:gd name="connsiteX11-711" fmla="*/ 0 w 6858003"/>
              <a:gd name="connsiteY11-712" fmla="*/ 4926504 h 7431875"/>
              <a:gd name="connsiteX12-713" fmla="*/ 0 w 6858003"/>
              <a:gd name="connsiteY12-714" fmla="*/ 4268382 h 7431875"/>
              <a:gd name="connsiteX13-715" fmla="*/ 0 w 6858003"/>
              <a:gd name="connsiteY13-716" fmla="*/ 2792159 h 7431875"/>
              <a:gd name="connsiteX14-717" fmla="*/ 0 w 6858003"/>
              <a:gd name="connsiteY14-718" fmla="*/ 552701 h 7431875"/>
              <a:gd name="connsiteX15-719" fmla="*/ 6858003 w 6858003"/>
              <a:gd name="connsiteY15-720" fmla="*/ 0 h 7431875"/>
              <a:gd name="connsiteX0-721" fmla="*/ 6858003 w 6858003"/>
              <a:gd name="connsiteY0-722" fmla="*/ 0 h 7431875"/>
              <a:gd name="connsiteX1-723" fmla="*/ 6858000 w 6858003"/>
              <a:gd name="connsiteY1-724" fmla="*/ 2647737 h 7431875"/>
              <a:gd name="connsiteX2-725" fmla="*/ 6858000 w 6858003"/>
              <a:gd name="connsiteY2-726" fmla="*/ 2792159 h 7431875"/>
              <a:gd name="connsiteX3-727" fmla="*/ 6858000 w 6858003"/>
              <a:gd name="connsiteY3-728" fmla="*/ 3251225 h 7431875"/>
              <a:gd name="connsiteX4-729" fmla="*/ 6858000 w 6858003"/>
              <a:gd name="connsiteY4-730" fmla="*/ 4926504 h 7431875"/>
              <a:gd name="connsiteX5-731" fmla="*/ 6858000 w 6858003"/>
              <a:gd name="connsiteY5-732" fmla="*/ 5070926 h 7431875"/>
              <a:gd name="connsiteX6-733" fmla="*/ 6858000 w 6858003"/>
              <a:gd name="connsiteY6-734" fmla="*/ 5153108 h 7431875"/>
              <a:gd name="connsiteX7-735" fmla="*/ 6858000 w 6858003"/>
              <a:gd name="connsiteY7-736" fmla="*/ 7431875 h 7431875"/>
              <a:gd name="connsiteX8-737" fmla="*/ 0 w 6858003"/>
              <a:gd name="connsiteY8-738" fmla="*/ 7431875 h 7431875"/>
              <a:gd name="connsiteX9-739" fmla="*/ 0 w 6858003"/>
              <a:gd name="connsiteY9-740" fmla="*/ 5153108 h 7431875"/>
              <a:gd name="connsiteX10-741" fmla="*/ 0 w 6858003"/>
              <a:gd name="connsiteY10-742" fmla="*/ 5070926 h 7431875"/>
              <a:gd name="connsiteX11-743" fmla="*/ 0 w 6858003"/>
              <a:gd name="connsiteY11-744" fmla="*/ 4926504 h 7431875"/>
              <a:gd name="connsiteX12-745" fmla="*/ 0 w 6858003"/>
              <a:gd name="connsiteY12-746" fmla="*/ 4268382 h 7431875"/>
              <a:gd name="connsiteX13-747" fmla="*/ 0 w 6858003"/>
              <a:gd name="connsiteY13-748" fmla="*/ 552701 h 7431875"/>
              <a:gd name="connsiteX14-749" fmla="*/ 6858003 w 6858003"/>
              <a:gd name="connsiteY14-750" fmla="*/ 0 h 7431875"/>
              <a:gd name="connsiteX0-751" fmla="*/ 6858003 w 6858003"/>
              <a:gd name="connsiteY0-752" fmla="*/ 0 h 7431875"/>
              <a:gd name="connsiteX1-753" fmla="*/ 6858000 w 6858003"/>
              <a:gd name="connsiteY1-754" fmla="*/ 2647737 h 7431875"/>
              <a:gd name="connsiteX2-755" fmla="*/ 6858000 w 6858003"/>
              <a:gd name="connsiteY2-756" fmla="*/ 2792159 h 7431875"/>
              <a:gd name="connsiteX3-757" fmla="*/ 6858000 w 6858003"/>
              <a:gd name="connsiteY3-758" fmla="*/ 3251225 h 7431875"/>
              <a:gd name="connsiteX4-759" fmla="*/ 6858000 w 6858003"/>
              <a:gd name="connsiteY4-760" fmla="*/ 4926504 h 7431875"/>
              <a:gd name="connsiteX5-761" fmla="*/ 6858000 w 6858003"/>
              <a:gd name="connsiteY5-762" fmla="*/ 5070926 h 7431875"/>
              <a:gd name="connsiteX6-763" fmla="*/ 6858000 w 6858003"/>
              <a:gd name="connsiteY6-764" fmla="*/ 5153108 h 7431875"/>
              <a:gd name="connsiteX7-765" fmla="*/ 6858000 w 6858003"/>
              <a:gd name="connsiteY7-766" fmla="*/ 7431875 h 7431875"/>
              <a:gd name="connsiteX8-767" fmla="*/ 0 w 6858003"/>
              <a:gd name="connsiteY8-768" fmla="*/ 7431875 h 7431875"/>
              <a:gd name="connsiteX9-769" fmla="*/ 0 w 6858003"/>
              <a:gd name="connsiteY9-770" fmla="*/ 5153108 h 7431875"/>
              <a:gd name="connsiteX10-771" fmla="*/ 0 w 6858003"/>
              <a:gd name="connsiteY10-772" fmla="*/ 5070926 h 7431875"/>
              <a:gd name="connsiteX11-773" fmla="*/ 0 w 6858003"/>
              <a:gd name="connsiteY11-774" fmla="*/ 4926504 h 7431875"/>
              <a:gd name="connsiteX12-775" fmla="*/ 0 w 6858003"/>
              <a:gd name="connsiteY12-776" fmla="*/ 552701 h 7431875"/>
              <a:gd name="connsiteX13-777" fmla="*/ 6858003 w 6858003"/>
              <a:gd name="connsiteY13-778" fmla="*/ 0 h 7431875"/>
              <a:gd name="connsiteX0-779" fmla="*/ 6858003 w 6858003"/>
              <a:gd name="connsiteY0-780" fmla="*/ 0 h 7431875"/>
              <a:gd name="connsiteX1-781" fmla="*/ 6858000 w 6858003"/>
              <a:gd name="connsiteY1-782" fmla="*/ 2647737 h 7431875"/>
              <a:gd name="connsiteX2-783" fmla="*/ 6858000 w 6858003"/>
              <a:gd name="connsiteY2-784" fmla="*/ 2792159 h 7431875"/>
              <a:gd name="connsiteX3-785" fmla="*/ 6858000 w 6858003"/>
              <a:gd name="connsiteY3-786" fmla="*/ 3251225 h 7431875"/>
              <a:gd name="connsiteX4-787" fmla="*/ 6858000 w 6858003"/>
              <a:gd name="connsiteY4-788" fmla="*/ 4926504 h 7431875"/>
              <a:gd name="connsiteX5-789" fmla="*/ 6858000 w 6858003"/>
              <a:gd name="connsiteY5-790" fmla="*/ 5070926 h 7431875"/>
              <a:gd name="connsiteX6-791" fmla="*/ 6858000 w 6858003"/>
              <a:gd name="connsiteY6-792" fmla="*/ 5153108 h 7431875"/>
              <a:gd name="connsiteX7-793" fmla="*/ 6858000 w 6858003"/>
              <a:gd name="connsiteY7-794" fmla="*/ 7431875 h 7431875"/>
              <a:gd name="connsiteX8-795" fmla="*/ 0 w 6858003"/>
              <a:gd name="connsiteY8-796" fmla="*/ 7431875 h 7431875"/>
              <a:gd name="connsiteX9-797" fmla="*/ 0 w 6858003"/>
              <a:gd name="connsiteY9-798" fmla="*/ 5153108 h 7431875"/>
              <a:gd name="connsiteX10-799" fmla="*/ 0 w 6858003"/>
              <a:gd name="connsiteY10-800" fmla="*/ 5070926 h 7431875"/>
              <a:gd name="connsiteX11-801" fmla="*/ 0 w 6858003"/>
              <a:gd name="connsiteY11-802" fmla="*/ 552701 h 7431875"/>
              <a:gd name="connsiteX12-803" fmla="*/ 6858003 w 6858003"/>
              <a:gd name="connsiteY12-804" fmla="*/ 0 h 7431875"/>
              <a:gd name="connsiteX0-805" fmla="*/ 6858003 w 6858003"/>
              <a:gd name="connsiteY0-806" fmla="*/ 0 h 7431875"/>
              <a:gd name="connsiteX1-807" fmla="*/ 6858000 w 6858003"/>
              <a:gd name="connsiteY1-808" fmla="*/ 2647737 h 7431875"/>
              <a:gd name="connsiteX2-809" fmla="*/ 6858000 w 6858003"/>
              <a:gd name="connsiteY2-810" fmla="*/ 2792159 h 7431875"/>
              <a:gd name="connsiteX3-811" fmla="*/ 6858000 w 6858003"/>
              <a:gd name="connsiteY3-812" fmla="*/ 3251225 h 7431875"/>
              <a:gd name="connsiteX4-813" fmla="*/ 6858000 w 6858003"/>
              <a:gd name="connsiteY4-814" fmla="*/ 4926504 h 7431875"/>
              <a:gd name="connsiteX5-815" fmla="*/ 6858000 w 6858003"/>
              <a:gd name="connsiteY5-816" fmla="*/ 5070926 h 7431875"/>
              <a:gd name="connsiteX6-817" fmla="*/ 6858000 w 6858003"/>
              <a:gd name="connsiteY6-818" fmla="*/ 5153108 h 7431875"/>
              <a:gd name="connsiteX7-819" fmla="*/ 6858000 w 6858003"/>
              <a:gd name="connsiteY7-820" fmla="*/ 7431875 h 7431875"/>
              <a:gd name="connsiteX8-821" fmla="*/ 0 w 6858003"/>
              <a:gd name="connsiteY8-822" fmla="*/ 7431875 h 7431875"/>
              <a:gd name="connsiteX9-823" fmla="*/ 0 w 6858003"/>
              <a:gd name="connsiteY9-824" fmla="*/ 5153108 h 7431875"/>
              <a:gd name="connsiteX10-825" fmla="*/ 0 w 6858003"/>
              <a:gd name="connsiteY10-826" fmla="*/ 552701 h 7431875"/>
              <a:gd name="connsiteX11-827" fmla="*/ 6858003 w 6858003"/>
              <a:gd name="connsiteY11-828" fmla="*/ 0 h 7431875"/>
              <a:gd name="connsiteX0-829" fmla="*/ 6858003 w 6858003"/>
              <a:gd name="connsiteY0-830" fmla="*/ 0 h 7431875"/>
              <a:gd name="connsiteX1-831" fmla="*/ 6858000 w 6858003"/>
              <a:gd name="connsiteY1-832" fmla="*/ 2647737 h 7431875"/>
              <a:gd name="connsiteX2-833" fmla="*/ 6858000 w 6858003"/>
              <a:gd name="connsiteY2-834" fmla="*/ 2792159 h 7431875"/>
              <a:gd name="connsiteX3-835" fmla="*/ 6858000 w 6858003"/>
              <a:gd name="connsiteY3-836" fmla="*/ 3251225 h 7431875"/>
              <a:gd name="connsiteX4-837" fmla="*/ 6858000 w 6858003"/>
              <a:gd name="connsiteY4-838" fmla="*/ 4926504 h 7431875"/>
              <a:gd name="connsiteX5-839" fmla="*/ 6858000 w 6858003"/>
              <a:gd name="connsiteY5-840" fmla="*/ 5070926 h 7431875"/>
              <a:gd name="connsiteX6-841" fmla="*/ 6858000 w 6858003"/>
              <a:gd name="connsiteY6-842" fmla="*/ 5153108 h 7431875"/>
              <a:gd name="connsiteX7-843" fmla="*/ 6858000 w 6858003"/>
              <a:gd name="connsiteY7-844" fmla="*/ 7431875 h 7431875"/>
              <a:gd name="connsiteX8-845" fmla="*/ 0 w 6858003"/>
              <a:gd name="connsiteY8-846" fmla="*/ 7431875 h 7431875"/>
              <a:gd name="connsiteX9-847" fmla="*/ 0 w 6858003"/>
              <a:gd name="connsiteY9-848" fmla="*/ 552701 h 7431875"/>
              <a:gd name="connsiteX10-849" fmla="*/ 6858003 w 6858003"/>
              <a:gd name="connsiteY10-850" fmla="*/ 0 h 7431875"/>
              <a:gd name="connsiteX0-851" fmla="*/ 6858003 w 6858003"/>
              <a:gd name="connsiteY0-852" fmla="*/ 0 h 7431875"/>
              <a:gd name="connsiteX1-853" fmla="*/ 6858000 w 6858003"/>
              <a:gd name="connsiteY1-854" fmla="*/ 2647737 h 7431875"/>
              <a:gd name="connsiteX2-855" fmla="*/ 6858000 w 6858003"/>
              <a:gd name="connsiteY2-856" fmla="*/ 2792159 h 7431875"/>
              <a:gd name="connsiteX3-857" fmla="*/ 6858000 w 6858003"/>
              <a:gd name="connsiteY3-858" fmla="*/ 3251225 h 7431875"/>
              <a:gd name="connsiteX4-859" fmla="*/ 6858000 w 6858003"/>
              <a:gd name="connsiteY4-860" fmla="*/ 4926504 h 7431875"/>
              <a:gd name="connsiteX5-861" fmla="*/ 6858000 w 6858003"/>
              <a:gd name="connsiteY5-862" fmla="*/ 5070926 h 7431875"/>
              <a:gd name="connsiteX6-863" fmla="*/ 6858000 w 6858003"/>
              <a:gd name="connsiteY6-864" fmla="*/ 7431875 h 7431875"/>
              <a:gd name="connsiteX7-865" fmla="*/ 0 w 6858003"/>
              <a:gd name="connsiteY7-866" fmla="*/ 7431875 h 7431875"/>
              <a:gd name="connsiteX8-867" fmla="*/ 0 w 6858003"/>
              <a:gd name="connsiteY8-868" fmla="*/ 552701 h 7431875"/>
              <a:gd name="connsiteX9-869" fmla="*/ 6858003 w 6858003"/>
              <a:gd name="connsiteY9-870" fmla="*/ 0 h 7431875"/>
              <a:gd name="connsiteX0-871" fmla="*/ 6858003 w 6858003"/>
              <a:gd name="connsiteY0-872" fmla="*/ 0 h 7431875"/>
              <a:gd name="connsiteX1-873" fmla="*/ 6858000 w 6858003"/>
              <a:gd name="connsiteY1-874" fmla="*/ 2647737 h 7431875"/>
              <a:gd name="connsiteX2-875" fmla="*/ 6858000 w 6858003"/>
              <a:gd name="connsiteY2-876" fmla="*/ 2792159 h 7431875"/>
              <a:gd name="connsiteX3-877" fmla="*/ 6858000 w 6858003"/>
              <a:gd name="connsiteY3-878" fmla="*/ 3251225 h 7431875"/>
              <a:gd name="connsiteX4-879" fmla="*/ 6858000 w 6858003"/>
              <a:gd name="connsiteY4-880" fmla="*/ 4926504 h 7431875"/>
              <a:gd name="connsiteX5-881" fmla="*/ 6858000 w 6858003"/>
              <a:gd name="connsiteY5-882" fmla="*/ 7431875 h 7431875"/>
              <a:gd name="connsiteX6-883" fmla="*/ 0 w 6858003"/>
              <a:gd name="connsiteY6-884" fmla="*/ 7431875 h 7431875"/>
              <a:gd name="connsiteX7-885" fmla="*/ 0 w 6858003"/>
              <a:gd name="connsiteY7-886" fmla="*/ 552701 h 7431875"/>
              <a:gd name="connsiteX8-887" fmla="*/ 6858003 w 6858003"/>
              <a:gd name="connsiteY8-888" fmla="*/ 0 h 7431875"/>
              <a:gd name="connsiteX0-889" fmla="*/ 6858003 w 6858003"/>
              <a:gd name="connsiteY0-890" fmla="*/ 0 h 7431875"/>
              <a:gd name="connsiteX1-891" fmla="*/ 6858000 w 6858003"/>
              <a:gd name="connsiteY1-892" fmla="*/ 2647737 h 7431875"/>
              <a:gd name="connsiteX2-893" fmla="*/ 6858000 w 6858003"/>
              <a:gd name="connsiteY2-894" fmla="*/ 2792159 h 7431875"/>
              <a:gd name="connsiteX3-895" fmla="*/ 6858000 w 6858003"/>
              <a:gd name="connsiteY3-896" fmla="*/ 3251225 h 7431875"/>
              <a:gd name="connsiteX4-897" fmla="*/ 6858000 w 6858003"/>
              <a:gd name="connsiteY4-898" fmla="*/ 7431875 h 7431875"/>
              <a:gd name="connsiteX5-899" fmla="*/ 0 w 6858003"/>
              <a:gd name="connsiteY5-900" fmla="*/ 7431875 h 7431875"/>
              <a:gd name="connsiteX6-901" fmla="*/ 0 w 6858003"/>
              <a:gd name="connsiteY6-902" fmla="*/ 552701 h 7431875"/>
              <a:gd name="connsiteX7-903" fmla="*/ 6858003 w 6858003"/>
              <a:gd name="connsiteY7-904" fmla="*/ 0 h 7431875"/>
              <a:gd name="connsiteX0-905" fmla="*/ 6858003 w 6858003"/>
              <a:gd name="connsiteY0-906" fmla="*/ 0 h 7431875"/>
              <a:gd name="connsiteX1-907" fmla="*/ 6858000 w 6858003"/>
              <a:gd name="connsiteY1-908" fmla="*/ 2647737 h 7431875"/>
              <a:gd name="connsiteX2-909" fmla="*/ 6858000 w 6858003"/>
              <a:gd name="connsiteY2-910" fmla="*/ 2792159 h 7431875"/>
              <a:gd name="connsiteX3-911" fmla="*/ 6858000 w 6858003"/>
              <a:gd name="connsiteY3-912" fmla="*/ 7431875 h 7431875"/>
              <a:gd name="connsiteX4-913" fmla="*/ 0 w 6858003"/>
              <a:gd name="connsiteY4-914" fmla="*/ 7431875 h 7431875"/>
              <a:gd name="connsiteX5-915" fmla="*/ 0 w 6858003"/>
              <a:gd name="connsiteY5-916" fmla="*/ 552701 h 7431875"/>
              <a:gd name="connsiteX6-917" fmla="*/ 6858003 w 6858003"/>
              <a:gd name="connsiteY6-918" fmla="*/ 0 h 7431875"/>
              <a:gd name="connsiteX0-919" fmla="*/ 6858003 w 6858003"/>
              <a:gd name="connsiteY0-920" fmla="*/ 0 h 7431875"/>
              <a:gd name="connsiteX1-921" fmla="*/ 6858000 w 6858003"/>
              <a:gd name="connsiteY1-922" fmla="*/ 2647737 h 7431875"/>
              <a:gd name="connsiteX2-923" fmla="*/ 6858000 w 6858003"/>
              <a:gd name="connsiteY2-924" fmla="*/ 7431875 h 7431875"/>
              <a:gd name="connsiteX3-925" fmla="*/ 0 w 6858003"/>
              <a:gd name="connsiteY3-926" fmla="*/ 7431875 h 7431875"/>
              <a:gd name="connsiteX4-927" fmla="*/ 0 w 6858003"/>
              <a:gd name="connsiteY4-928" fmla="*/ 552701 h 7431875"/>
              <a:gd name="connsiteX5-929" fmla="*/ 6858003 w 6858003"/>
              <a:gd name="connsiteY5-930" fmla="*/ 0 h 7431875"/>
              <a:gd name="connsiteX0-931" fmla="*/ 6872517 w 6872517"/>
              <a:gd name="connsiteY0-932" fmla="*/ 42385 h 6879174"/>
              <a:gd name="connsiteX1-933" fmla="*/ 6858000 w 6872517"/>
              <a:gd name="connsiteY1-934" fmla="*/ 2095036 h 6879174"/>
              <a:gd name="connsiteX2-935" fmla="*/ 6858000 w 6872517"/>
              <a:gd name="connsiteY2-936" fmla="*/ 6879174 h 6879174"/>
              <a:gd name="connsiteX3-937" fmla="*/ 0 w 6872517"/>
              <a:gd name="connsiteY3-938" fmla="*/ 6879174 h 6879174"/>
              <a:gd name="connsiteX4-939" fmla="*/ 0 w 6872517"/>
              <a:gd name="connsiteY4-940" fmla="*/ 0 h 6879174"/>
              <a:gd name="connsiteX5-941" fmla="*/ 6872517 w 6872517"/>
              <a:gd name="connsiteY5-942" fmla="*/ 42385 h 6879174"/>
              <a:gd name="connsiteX0-943" fmla="*/ 6872520 w 6872520"/>
              <a:gd name="connsiteY0-944" fmla="*/ 0 h 6880332"/>
              <a:gd name="connsiteX1-945" fmla="*/ 6858000 w 6872520"/>
              <a:gd name="connsiteY1-946" fmla="*/ 2096194 h 6880332"/>
              <a:gd name="connsiteX2-947" fmla="*/ 6858000 w 6872520"/>
              <a:gd name="connsiteY2-948" fmla="*/ 6880332 h 6880332"/>
              <a:gd name="connsiteX3-949" fmla="*/ 0 w 6872520"/>
              <a:gd name="connsiteY3-950" fmla="*/ 6880332 h 6880332"/>
              <a:gd name="connsiteX4-951" fmla="*/ 0 w 6872520"/>
              <a:gd name="connsiteY4-952" fmla="*/ 1158 h 6880332"/>
              <a:gd name="connsiteX5-953" fmla="*/ 6872520 w 6872520"/>
              <a:gd name="connsiteY5-954" fmla="*/ 0 h 6880332"/>
              <a:gd name="connsiteX0-955" fmla="*/ 6872520 w 6872520"/>
              <a:gd name="connsiteY0-956" fmla="*/ 0 h 6880332"/>
              <a:gd name="connsiteX1-957" fmla="*/ 6858000 w 6872520"/>
              <a:gd name="connsiteY1-958" fmla="*/ 2096194 h 6880332"/>
              <a:gd name="connsiteX2-959" fmla="*/ 6858000 w 6872520"/>
              <a:gd name="connsiteY2-960" fmla="*/ 6880332 h 6880332"/>
              <a:gd name="connsiteX3-961" fmla="*/ 0 w 6872520"/>
              <a:gd name="connsiteY3-962" fmla="*/ 6880332 h 6880332"/>
              <a:gd name="connsiteX4-963" fmla="*/ 0 w 6872520"/>
              <a:gd name="connsiteY4-964" fmla="*/ 1158 h 6880332"/>
              <a:gd name="connsiteX5-965" fmla="*/ 6872520 w 6872520"/>
              <a:gd name="connsiteY5-966" fmla="*/ 0 h 6880332"/>
              <a:gd name="connsiteX0-967" fmla="*/ 6843491 w 6858000"/>
              <a:gd name="connsiteY0-968" fmla="*/ 202042 h 6879174"/>
              <a:gd name="connsiteX1-969" fmla="*/ 6858000 w 6858000"/>
              <a:gd name="connsiteY1-970" fmla="*/ 2095036 h 6879174"/>
              <a:gd name="connsiteX2-971" fmla="*/ 6858000 w 6858000"/>
              <a:gd name="connsiteY2-972" fmla="*/ 6879174 h 6879174"/>
              <a:gd name="connsiteX3-973" fmla="*/ 0 w 6858000"/>
              <a:gd name="connsiteY3-974" fmla="*/ 6879174 h 6879174"/>
              <a:gd name="connsiteX4-975" fmla="*/ 0 w 6858000"/>
              <a:gd name="connsiteY4-976" fmla="*/ 0 h 6879174"/>
              <a:gd name="connsiteX5-977" fmla="*/ 6843491 w 6858000"/>
              <a:gd name="connsiteY5-978" fmla="*/ 202042 h 6879174"/>
              <a:gd name="connsiteX0-979" fmla="*/ 6843491 w 6858000"/>
              <a:gd name="connsiteY0-980" fmla="*/ 202042 h 6879174"/>
              <a:gd name="connsiteX1-981" fmla="*/ 6858000 w 6858000"/>
              <a:gd name="connsiteY1-982" fmla="*/ 2095036 h 6879174"/>
              <a:gd name="connsiteX2-983" fmla="*/ 6858000 w 6858000"/>
              <a:gd name="connsiteY2-984" fmla="*/ 6879174 h 6879174"/>
              <a:gd name="connsiteX3-985" fmla="*/ 0 w 6858000"/>
              <a:gd name="connsiteY3-986" fmla="*/ 6879174 h 6879174"/>
              <a:gd name="connsiteX4-987" fmla="*/ 0 w 6858000"/>
              <a:gd name="connsiteY4-988" fmla="*/ 0 h 6879174"/>
              <a:gd name="connsiteX5-989" fmla="*/ 6843491 w 6858000"/>
              <a:gd name="connsiteY5-990" fmla="*/ 202042 h 6879174"/>
              <a:gd name="connsiteX0-991" fmla="*/ 6843491 w 6858000"/>
              <a:gd name="connsiteY0-992" fmla="*/ 202042 h 6879174"/>
              <a:gd name="connsiteX1-993" fmla="*/ 6858000 w 6858000"/>
              <a:gd name="connsiteY1-994" fmla="*/ 2095036 h 6879174"/>
              <a:gd name="connsiteX2-995" fmla="*/ 6858000 w 6858000"/>
              <a:gd name="connsiteY2-996" fmla="*/ 6879174 h 6879174"/>
              <a:gd name="connsiteX3-997" fmla="*/ 0 w 6858000"/>
              <a:gd name="connsiteY3-998" fmla="*/ 6879174 h 6879174"/>
              <a:gd name="connsiteX4-999" fmla="*/ 0 w 6858000"/>
              <a:gd name="connsiteY4-1000" fmla="*/ 0 h 6879174"/>
              <a:gd name="connsiteX5-1001" fmla="*/ 6843491 w 6858000"/>
              <a:gd name="connsiteY5-1002" fmla="*/ 202042 h 6879174"/>
              <a:gd name="connsiteX0-1003" fmla="*/ 6856191 w 6858000"/>
              <a:gd name="connsiteY0-1004" fmla="*/ 214742 h 6879174"/>
              <a:gd name="connsiteX1-1005" fmla="*/ 6858000 w 6858000"/>
              <a:gd name="connsiteY1-1006" fmla="*/ 2095036 h 6879174"/>
              <a:gd name="connsiteX2-1007" fmla="*/ 6858000 w 6858000"/>
              <a:gd name="connsiteY2-1008" fmla="*/ 6879174 h 6879174"/>
              <a:gd name="connsiteX3-1009" fmla="*/ 0 w 6858000"/>
              <a:gd name="connsiteY3-1010" fmla="*/ 6879174 h 6879174"/>
              <a:gd name="connsiteX4-1011" fmla="*/ 0 w 6858000"/>
              <a:gd name="connsiteY4-1012" fmla="*/ 0 h 6879174"/>
              <a:gd name="connsiteX5-1013" fmla="*/ 6856191 w 6858000"/>
              <a:gd name="connsiteY5-1014" fmla="*/ 214742 h 6879174"/>
              <a:gd name="connsiteX0-1015" fmla="*/ 6856191 w 6858000"/>
              <a:gd name="connsiteY0-1016" fmla="*/ 209979 h 6879174"/>
              <a:gd name="connsiteX1-1017" fmla="*/ 6858000 w 6858000"/>
              <a:gd name="connsiteY1-1018" fmla="*/ 2095036 h 6879174"/>
              <a:gd name="connsiteX2-1019" fmla="*/ 6858000 w 6858000"/>
              <a:gd name="connsiteY2-1020" fmla="*/ 6879174 h 6879174"/>
              <a:gd name="connsiteX3-1021" fmla="*/ 0 w 6858000"/>
              <a:gd name="connsiteY3-1022" fmla="*/ 6879174 h 6879174"/>
              <a:gd name="connsiteX4-1023" fmla="*/ 0 w 6858000"/>
              <a:gd name="connsiteY4-1024" fmla="*/ 0 h 6879174"/>
              <a:gd name="connsiteX5-1025" fmla="*/ 6856191 w 6858000"/>
              <a:gd name="connsiteY5-1026" fmla="*/ 209979 h 6879174"/>
              <a:gd name="connsiteX0-1027" fmla="*/ 6868891 w 6868891"/>
              <a:gd name="connsiteY0-1028" fmla="*/ 197279 h 6879174"/>
              <a:gd name="connsiteX1-1029" fmla="*/ 6858000 w 6868891"/>
              <a:gd name="connsiteY1-1030" fmla="*/ 2095036 h 6879174"/>
              <a:gd name="connsiteX2-1031" fmla="*/ 6858000 w 6868891"/>
              <a:gd name="connsiteY2-1032" fmla="*/ 6879174 h 6879174"/>
              <a:gd name="connsiteX3-1033" fmla="*/ 0 w 6868891"/>
              <a:gd name="connsiteY3-1034" fmla="*/ 6879174 h 6879174"/>
              <a:gd name="connsiteX4-1035" fmla="*/ 0 w 6868891"/>
              <a:gd name="connsiteY4-1036" fmla="*/ 0 h 6879174"/>
              <a:gd name="connsiteX5-1037" fmla="*/ 6868891 w 6868891"/>
              <a:gd name="connsiteY5-1038" fmla="*/ 197279 h 6879174"/>
              <a:gd name="connsiteX0-1039" fmla="*/ 6868891 w 7721392"/>
              <a:gd name="connsiteY0-1040" fmla="*/ 197279 h 6879174"/>
              <a:gd name="connsiteX1-1041" fmla="*/ 6858000 w 7721392"/>
              <a:gd name="connsiteY1-1042" fmla="*/ 6879174 h 6879174"/>
              <a:gd name="connsiteX2-1043" fmla="*/ 0 w 7721392"/>
              <a:gd name="connsiteY2-1044" fmla="*/ 6879174 h 6879174"/>
              <a:gd name="connsiteX3-1045" fmla="*/ 0 w 7721392"/>
              <a:gd name="connsiteY3-1046" fmla="*/ 0 h 6879174"/>
              <a:gd name="connsiteX4-1047" fmla="*/ 6868891 w 7721392"/>
              <a:gd name="connsiteY4-1048" fmla="*/ 197279 h 6879174"/>
              <a:gd name="connsiteX0-1049" fmla="*/ 6868891 w 7373946"/>
              <a:gd name="connsiteY0-1050" fmla="*/ 197279 h 6879174"/>
              <a:gd name="connsiteX1-1051" fmla="*/ 6858000 w 7373946"/>
              <a:gd name="connsiteY1-1052" fmla="*/ 6879174 h 6879174"/>
              <a:gd name="connsiteX2-1053" fmla="*/ 0 w 7373946"/>
              <a:gd name="connsiteY2-1054" fmla="*/ 6879174 h 6879174"/>
              <a:gd name="connsiteX3-1055" fmla="*/ 0 w 7373946"/>
              <a:gd name="connsiteY3-1056" fmla="*/ 0 h 6879174"/>
              <a:gd name="connsiteX4-1057" fmla="*/ 6868891 w 7373946"/>
              <a:gd name="connsiteY4-1058" fmla="*/ 197279 h 6879174"/>
              <a:gd name="connsiteX0-1059" fmla="*/ 6868891 w 8182025"/>
              <a:gd name="connsiteY0-1060" fmla="*/ 197279 h 6879174"/>
              <a:gd name="connsiteX1-1061" fmla="*/ 6858000 w 8182025"/>
              <a:gd name="connsiteY1-1062" fmla="*/ 6879174 h 6879174"/>
              <a:gd name="connsiteX2-1063" fmla="*/ 0 w 8182025"/>
              <a:gd name="connsiteY2-1064" fmla="*/ 6879174 h 6879174"/>
              <a:gd name="connsiteX3-1065" fmla="*/ 0 w 8182025"/>
              <a:gd name="connsiteY3-1066" fmla="*/ 0 h 6879174"/>
              <a:gd name="connsiteX4-1067" fmla="*/ 6868891 w 8182025"/>
              <a:gd name="connsiteY4-1068" fmla="*/ 197279 h 6879174"/>
              <a:gd name="connsiteX0-1069" fmla="*/ 6868891 w 8182025"/>
              <a:gd name="connsiteY0-1070" fmla="*/ 197279 h 6879174"/>
              <a:gd name="connsiteX1-1071" fmla="*/ 6858000 w 8182025"/>
              <a:gd name="connsiteY1-1072" fmla="*/ 6879174 h 6879174"/>
              <a:gd name="connsiteX2-1073" fmla="*/ 0 w 8182025"/>
              <a:gd name="connsiteY2-1074" fmla="*/ 6879174 h 6879174"/>
              <a:gd name="connsiteX3-1075" fmla="*/ 0 w 8182025"/>
              <a:gd name="connsiteY3-1076" fmla="*/ 0 h 6879174"/>
              <a:gd name="connsiteX4-1077" fmla="*/ 6868891 w 8182025"/>
              <a:gd name="connsiteY4-1078" fmla="*/ 197279 h 6879174"/>
              <a:gd name="connsiteX0-1079" fmla="*/ 6868891 w 8182025"/>
              <a:gd name="connsiteY0-1080" fmla="*/ 197279 h 6879174"/>
              <a:gd name="connsiteX1-1081" fmla="*/ 6858000 w 8182025"/>
              <a:gd name="connsiteY1-1082" fmla="*/ 6879174 h 6879174"/>
              <a:gd name="connsiteX2-1083" fmla="*/ 0 w 8182025"/>
              <a:gd name="connsiteY2-1084" fmla="*/ 6879174 h 6879174"/>
              <a:gd name="connsiteX3-1085" fmla="*/ 0 w 8182025"/>
              <a:gd name="connsiteY3-1086" fmla="*/ 0 h 6879174"/>
              <a:gd name="connsiteX4-1087" fmla="*/ 6868891 w 8182025"/>
              <a:gd name="connsiteY4-1088" fmla="*/ 197279 h 6879174"/>
              <a:gd name="connsiteX0-1089" fmla="*/ 6868891 w 8182025"/>
              <a:gd name="connsiteY0-1090" fmla="*/ 197279 h 6879174"/>
              <a:gd name="connsiteX1-1091" fmla="*/ 6858000 w 8182025"/>
              <a:gd name="connsiteY1-1092" fmla="*/ 6879174 h 6879174"/>
              <a:gd name="connsiteX2-1093" fmla="*/ 0 w 8182025"/>
              <a:gd name="connsiteY2-1094" fmla="*/ 6879174 h 6879174"/>
              <a:gd name="connsiteX3-1095" fmla="*/ 0 w 8182025"/>
              <a:gd name="connsiteY3-1096" fmla="*/ 0 h 6879174"/>
              <a:gd name="connsiteX4-1097" fmla="*/ 6868891 w 8182025"/>
              <a:gd name="connsiteY4-1098" fmla="*/ 197279 h 6879174"/>
              <a:gd name="connsiteX0-1099" fmla="*/ 6868891 w 7374082"/>
              <a:gd name="connsiteY0-1100" fmla="*/ 197279 h 7217839"/>
              <a:gd name="connsiteX1-1101" fmla="*/ 6858000 w 7374082"/>
              <a:gd name="connsiteY1-1102" fmla="*/ 6879174 h 7217839"/>
              <a:gd name="connsiteX2-1103" fmla="*/ 0 w 7374082"/>
              <a:gd name="connsiteY2-1104" fmla="*/ 6879174 h 7217839"/>
              <a:gd name="connsiteX3-1105" fmla="*/ 0 w 7374082"/>
              <a:gd name="connsiteY3-1106" fmla="*/ 0 h 7217839"/>
              <a:gd name="connsiteX4-1107" fmla="*/ 6868891 w 7374082"/>
              <a:gd name="connsiteY4-1108" fmla="*/ 197279 h 7217839"/>
              <a:gd name="connsiteX0-1109" fmla="*/ 6868891 w 7513044"/>
              <a:gd name="connsiteY0-1110" fmla="*/ 197279 h 6879174"/>
              <a:gd name="connsiteX1-1111" fmla="*/ 6858000 w 7513044"/>
              <a:gd name="connsiteY1-1112" fmla="*/ 6879174 h 6879174"/>
              <a:gd name="connsiteX2-1113" fmla="*/ 0 w 7513044"/>
              <a:gd name="connsiteY2-1114" fmla="*/ 6879174 h 6879174"/>
              <a:gd name="connsiteX3-1115" fmla="*/ 0 w 7513044"/>
              <a:gd name="connsiteY3-1116" fmla="*/ 0 h 6879174"/>
              <a:gd name="connsiteX4-1117" fmla="*/ 6868891 w 7513044"/>
              <a:gd name="connsiteY4-1118" fmla="*/ 197279 h 6879174"/>
              <a:gd name="connsiteX0-1119" fmla="*/ 6868891 w 7374082"/>
              <a:gd name="connsiteY0-1120" fmla="*/ 197279 h 6879174"/>
              <a:gd name="connsiteX1-1121" fmla="*/ 6858000 w 7374082"/>
              <a:gd name="connsiteY1-1122" fmla="*/ 6879174 h 6879174"/>
              <a:gd name="connsiteX2-1123" fmla="*/ 0 w 7374082"/>
              <a:gd name="connsiteY2-1124" fmla="*/ 6879174 h 6879174"/>
              <a:gd name="connsiteX3-1125" fmla="*/ 0 w 7374082"/>
              <a:gd name="connsiteY3-1126" fmla="*/ 0 h 6879174"/>
              <a:gd name="connsiteX4-1127" fmla="*/ 6868891 w 7374082"/>
              <a:gd name="connsiteY4-1128" fmla="*/ 197279 h 6879174"/>
              <a:gd name="connsiteX0-1129" fmla="*/ 6868891 w 6868891"/>
              <a:gd name="connsiteY0-1130" fmla="*/ 197279 h 6879174"/>
              <a:gd name="connsiteX1-1131" fmla="*/ 6858000 w 6868891"/>
              <a:gd name="connsiteY1-1132" fmla="*/ 6879174 h 6879174"/>
              <a:gd name="connsiteX2-1133" fmla="*/ 0 w 6868891"/>
              <a:gd name="connsiteY2-1134" fmla="*/ 6879174 h 6879174"/>
              <a:gd name="connsiteX3-1135" fmla="*/ 0 w 6868891"/>
              <a:gd name="connsiteY3-1136" fmla="*/ 0 h 6879174"/>
              <a:gd name="connsiteX4-1137" fmla="*/ 6868891 w 6868891"/>
              <a:gd name="connsiteY4-1138" fmla="*/ 197279 h 68791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68891" h="6879174">
                <a:moveTo>
                  <a:pt x="6868891" y="197279"/>
                </a:moveTo>
                <a:cubicBezTo>
                  <a:pt x="6865263" y="1808265"/>
                  <a:pt x="6858000" y="6879174"/>
                  <a:pt x="6858000" y="6879174"/>
                </a:cubicBezTo>
                <a:lnTo>
                  <a:pt x="0" y="6879174"/>
                </a:lnTo>
                <a:lnTo>
                  <a:pt x="0" y="0"/>
                </a:lnTo>
                <a:cubicBezTo>
                  <a:pt x="2329546" y="1257529"/>
                  <a:pt x="4524837" y="1741029"/>
                  <a:pt x="6868891" y="197279"/>
                </a:cubicBezTo>
                <a:close/>
              </a:path>
            </a:pathLst>
          </a:custGeom>
          <a:gradFill flip="none" rotWithShape="1">
            <a:gsLst>
              <a:gs pos="25000">
                <a:schemeClr val="bg1"/>
              </a:gs>
              <a:gs pos="100000">
                <a:srgbClr val="DFDFDF">
                  <a:lumMod val="52000"/>
                  <a:lumOff val="48000"/>
                </a:srgbClr>
              </a:gs>
            </a:gsLst>
            <a:lin ang="2700000" scaled="1"/>
            <a:tileRect/>
          </a:gradFill>
          <a:ln>
            <a:noFill/>
          </a:ln>
          <a:effectLst>
            <a:outerShdw blurRad="25400" dist="25400" dir="10800000" algn="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ea typeface="微软雅黑" panose="020B0503020204020204" pitchFamily="34" charset="-122"/>
            </a:endParaRPr>
          </a:p>
        </p:txBody>
      </p:sp>
      <p:sp>
        <p:nvSpPr>
          <p:cNvPr id="9" name="矩形 8"/>
          <p:cNvSpPr>
            <a:spLocks noChangeAspect="1"/>
          </p:cNvSpPr>
          <p:nvPr/>
        </p:nvSpPr>
        <p:spPr>
          <a:xfrm>
            <a:off x="4860000" y="3983584"/>
            <a:ext cx="432000" cy="43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latin typeface="微软雅黑" panose="020B0503020204020204" pitchFamily="34" charset="-122"/>
                <a:ea typeface="微软雅黑" panose="020B0503020204020204" pitchFamily="34" charset="-122"/>
              </a:rPr>
              <a:t>1</a:t>
            </a:r>
            <a:endParaRPr lang="zh-CN" altLang="en-US" sz="1400" b="1" dirty="0">
              <a:latin typeface="微软雅黑" panose="020B0503020204020204" pitchFamily="34" charset="-122"/>
              <a:ea typeface="微软雅黑" panose="020B0503020204020204" pitchFamily="34" charset="-122"/>
            </a:endParaRPr>
          </a:p>
        </p:txBody>
      </p:sp>
      <p:sp>
        <p:nvSpPr>
          <p:cNvPr id="10" name="矩形 9"/>
          <p:cNvSpPr/>
          <p:nvPr/>
        </p:nvSpPr>
        <p:spPr>
          <a:xfrm>
            <a:off x="5400000" y="3999529"/>
            <a:ext cx="1723549"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创业担保贷款</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4860000" y="4487584"/>
            <a:ext cx="432000" cy="432000"/>
          </a:xfrm>
          <a:prstGeom prst="rect">
            <a:avLst/>
          </a:prstGeom>
          <a:solidFill>
            <a:srgbClr val="019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smtClean="0">
                <a:latin typeface="微软雅黑" panose="020B0503020204020204" pitchFamily="34" charset="-122"/>
                <a:ea typeface="微软雅黑" panose="020B0503020204020204" pitchFamily="34" charset="-122"/>
              </a:rPr>
              <a:t>2</a:t>
            </a:r>
            <a:endParaRPr lang="zh-CN" altLang="en-US" sz="1400" b="1" dirty="0">
              <a:latin typeface="微软雅黑" panose="020B0503020204020204" pitchFamily="34" charset="-122"/>
              <a:ea typeface="微软雅黑" panose="020B0503020204020204" pitchFamily="34" charset="-122"/>
            </a:endParaRPr>
          </a:p>
        </p:txBody>
      </p:sp>
      <p:sp>
        <p:nvSpPr>
          <p:cNvPr id="13" name="矩形 12"/>
          <p:cNvSpPr/>
          <p:nvPr/>
        </p:nvSpPr>
        <p:spPr>
          <a:xfrm>
            <a:off x="5400000" y="4487584"/>
            <a:ext cx="223651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zh-CN" altLang="en-US" sz="2000" b="1" dirty="0" smtClean="0">
                <a:solidFill>
                  <a:srgbClr val="01953F"/>
                </a:solidFill>
                <a:latin typeface="微软雅黑" panose="020B0503020204020204" pitchFamily="34" charset="-122"/>
                <a:ea typeface="微软雅黑" panose="020B0503020204020204" pitchFamily="34" charset="-122"/>
              </a:rPr>
              <a:t>创业担保贷款贴息</a:t>
            </a:r>
            <a:endParaRPr lang="zh-CN" altLang="en-US" sz="2000" b="1" dirty="0">
              <a:solidFill>
                <a:srgbClr val="01953F"/>
              </a:solidFill>
              <a:latin typeface="微软雅黑" panose="020B0503020204020204" pitchFamily="34" charset="-122"/>
              <a:ea typeface="微软雅黑" panose="020B0503020204020204" pitchFamily="34" charset="-122"/>
            </a:endParaRPr>
          </a:p>
        </p:txBody>
      </p:sp>
      <p:sp>
        <p:nvSpPr>
          <p:cNvPr id="15" name="矩形 14"/>
          <p:cNvSpPr>
            <a:spLocks noChangeAspect="1"/>
          </p:cNvSpPr>
          <p:nvPr/>
        </p:nvSpPr>
        <p:spPr>
          <a:xfrm>
            <a:off x="4860000" y="4991584"/>
            <a:ext cx="432000" cy="43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smtClean="0">
                <a:latin typeface="微软雅黑" panose="020B0503020204020204" pitchFamily="34" charset="-122"/>
                <a:ea typeface="微软雅黑" panose="020B0503020204020204" pitchFamily="34" charset="-122"/>
              </a:rPr>
              <a:t>3</a:t>
            </a:r>
            <a:endParaRPr lang="zh-CN" altLang="en-US" sz="1400" b="1" dirty="0">
              <a:latin typeface="微软雅黑" panose="020B0503020204020204" pitchFamily="34" charset="-122"/>
              <a:ea typeface="微软雅黑" panose="020B0503020204020204" pitchFamily="34" charset="-122"/>
            </a:endParaRPr>
          </a:p>
        </p:txBody>
      </p:sp>
      <p:sp>
        <p:nvSpPr>
          <p:cNvPr id="16" name="矩形 15"/>
          <p:cNvSpPr/>
          <p:nvPr/>
        </p:nvSpPr>
        <p:spPr>
          <a:xfrm>
            <a:off x="5400000" y="4991584"/>
            <a:ext cx="1723549"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初始</a:t>
            </a:r>
            <a:r>
              <a:rPr lang="zh-CN" altLang="en-US" sz="2000" b="1" dirty="0">
                <a:solidFill>
                  <a:schemeClr val="bg1">
                    <a:lumMod val="50000"/>
                  </a:schemeClr>
                </a:solidFill>
                <a:latin typeface="微软雅黑" panose="020B0503020204020204" pitchFamily="34" charset="-122"/>
                <a:ea typeface="微软雅黑" panose="020B0503020204020204" pitchFamily="34" charset="-122"/>
              </a:rPr>
              <a:t>创业</a:t>
            </a:r>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补贴</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Text Box 6"/>
          <p:cNvSpPr txBox="1">
            <a:spLocks noChangeArrowheads="1"/>
          </p:cNvSpPr>
          <p:nvPr/>
        </p:nvSpPr>
        <p:spPr bwMode="auto">
          <a:xfrm>
            <a:off x="4860000" y="3240000"/>
            <a:ext cx="2550698" cy="461665"/>
          </a:xfrm>
          <a:prstGeom prst="rect">
            <a:avLst/>
          </a:prstGeom>
          <a:noFill/>
          <a:ln w="9525">
            <a:noFill/>
            <a:miter lim="800000"/>
          </a:ln>
          <a:effectLst/>
        </p:spPr>
        <p:txBody>
          <a:bodyPr wrap="none" lIns="0">
            <a:spAutoFit/>
            <a:scene3d>
              <a:camera prst="orthographicFront"/>
              <a:lightRig rig="soft" dir="tl">
                <a:rot lat="0" lon="0" rev="0"/>
              </a:lightRig>
            </a:scene3d>
            <a:sp3d contourW="25400" prstMaterial="matte">
              <a:contourClr>
                <a:schemeClr val="accent2">
                  <a:tint val="20000"/>
                </a:schemeClr>
              </a:contourClr>
            </a:sp3d>
          </a:bodyPr>
          <a:lstStyle/>
          <a:p>
            <a:r>
              <a:rPr lang="zh-CN" altLang="en-US" spc="67" dirty="0" smtClean="0">
                <a:ln w="11430">
                  <a:noFill/>
                </a:ln>
                <a:solidFill>
                  <a:sysClr val="windowText" lastClr="000000"/>
                </a:solidFill>
                <a:latin typeface="微软雅黑" panose="020B0503020204020204" pitchFamily="34" charset="-122"/>
                <a:ea typeface="微软雅黑" panose="020B0503020204020204" pitchFamily="34" charset="-122"/>
              </a:rPr>
              <a:t>目录 </a:t>
            </a:r>
            <a:r>
              <a:rPr lang="en-US" altLang="zh-CN" spc="67" dirty="0" smtClean="0">
                <a:ln w="11430">
                  <a:noFill/>
                </a:ln>
                <a:solidFill>
                  <a:schemeClr val="bg1">
                    <a:lumMod val="75000"/>
                  </a:schemeClr>
                </a:solidFill>
                <a:latin typeface="微软雅黑" panose="020B0503020204020204" pitchFamily="34" charset="-122"/>
                <a:ea typeface="微软雅黑" panose="020B0503020204020204" pitchFamily="34" charset="-122"/>
              </a:rPr>
              <a:t>| CONTENT</a:t>
            </a:r>
            <a:endParaRPr lang="en-US" altLang="zh-CN" spc="67" dirty="0">
              <a:ln w="11430">
                <a:noFill/>
              </a:ln>
              <a:solidFill>
                <a:schemeClr val="bg1">
                  <a:lumMod val="75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0000" y="810000"/>
            <a:ext cx="4984615" cy="1440000"/>
          </a:xfrm>
          <a:prstGeom prst="rect">
            <a:avLst/>
          </a:prstGeom>
        </p:spPr>
      </p:pic>
      <p:sp>
        <p:nvSpPr>
          <p:cNvPr id="29" name="矩形 28"/>
          <p:cNvSpPr>
            <a:spLocks noChangeAspect="1"/>
          </p:cNvSpPr>
          <p:nvPr/>
        </p:nvSpPr>
        <p:spPr>
          <a:xfrm>
            <a:off x="4860000" y="5495584"/>
            <a:ext cx="432000" cy="43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latin typeface="微软雅黑" panose="020B0503020204020204" pitchFamily="34" charset="-122"/>
                <a:ea typeface="微软雅黑" panose="020B0503020204020204" pitchFamily="34" charset="-122"/>
              </a:rPr>
              <a:t>4</a:t>
            </a:r>
            <a:endParaRPr lang="zh-CN" altLang="en-US" sz="1400" b="1" dirty="0">
              <a:latin typeface="微软雅黑" panose="020B0503020204020204" pitchFamily="34" charset="-122"/>
              <a:ea typeface="微软雅黑" panose="020B0503020204020204" pitchFamily="34" charset="-122"/>
            </a:endParaRPr>
          </a:p>
        </p:txBody>
      </p:sp>
      <p:sp>
        <p:nvSpPr>
          <p:cNvPr id="30" name="矩形 29"/>
          <p:cNvSpPr/>
          <p:nvPr/>
        </p:nvSpPr>
        <p:spPr>
          <a:xfrm>
            <a:off x="5400000" y="5495584"/>
            <a:ext cx="223651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个人</a:t>
            </a:r>
            <a:r>
              <a:rPr lang="zh-CN" altLang="en-US" sz="2000" b="1" dirty="0">
                <a:solidFill>
                  <a:schemeClr val="bg1">
                    <a:lumMod val="50000"/>
                  </a:schemeClr>
                </a:solidFill>
                <a:latin typeface="微软雅黑" panose="020B0503020204020204" pitchFamily="34" charset="-122"/>
                <a:ea typeface="微软雅黑" panose="020B0503020204020204" pitchFamily="34" charset="-122"/>
              </a:rPr>
              <a:t>创业综合补贴</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矩形 30"/>
          <p:cNvSpPr>
            <a:spLocks noChangeAspect="1"/>
          </p:cNvSpPr>
          <p:nvPr/>
        </p:nvSpPr>
        <p:spPr>
          <a:xfrm>
            <a:off x="4860000" y="5999584"/>
            <a:ext cx="432000" cy="43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latin typeface="微软雅黑" panose="020B0503020204020204" pitchFamily="34" charset="-122"/>
                <a:ea typeface="微软雅黑" panose="020B0503020204020204" pitchFamily="34" charset="-122"/>
              </a:rPr>
              <a:t>5</a:t>
            </a:r>
            <a:endParaRPr lang="zh-CN" altLang="en-US" sz="1400" b="1" dirty="0">
              <a:latin typeface="微软雅黑" panose="020B0503020204020204" pitchFamily="34" charset="-122"/>
              <a:ea typeface="微软雅黑" panose="020B0503020204020204" pitchFamily="34" charset="-122"/>
            </a:endParaRPr>
          </a:p>
        </p:txBody>
      </p:sp>
      <p:sp>
        <p:nvSpPr>
          <p:cNvPr id="32" name="矩形 31"/>
          <p:cNvSpPr/>
          <p:nvPr/>
        </p:nvSpPr>
        <p:spPr>
          <a:xfrm>
            <a:off x="5400000" y="5999584"/>
            <a:ext cx="2749471"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创业实体吸纳就业奖励</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bwMode="auto">
          <a:xfrm>
            <a:off x="-1" y="0"/>
            <a:ext cx="4368801" cy="6858000"/>
          </a:xfrm>
          <a:prstGeom prst="rect">
            <a:avLst/>
          </a:prstGeom>
          <a:gradFill>
            <a:gsLst>
              <a:gs pos="0">
                <a:srgbClr val="B7D701"/>
              </a:gs>
              <a:gs pos="100000">
                <a:srgbClr val="009B3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47" name="矩形 46"/>
          <p:cNvSpPr/>
          <p:nvPr/>
        </p:nvSpPr>
        <p:spPr bwMode="auto">
          <a:xfrm rot="5400000" flipV="1">
            <a:off x="1270707" y="-1270708"/>
            <a:ext cx="1827382" cy="4368800"/>
          </a:xfrm>
          <a:prstGeom prst="rect">
            <a:avLst/>
          </a:prstGeom>
          <a:gradFill>
            <a:gsLst>
              <a:gs pos="0">
                <a:srgbClr val="49B5E8"/>
              </a:gs>
              <a:gs pos="100000">
                <a:srgbClr val="0085C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38" name="矩形 37"/>
          <p:cNvSpPr/>
          <p:nvPr/>
        </p:nvSpPr>
        <p:spPr bwMode="auto">
          <a:xfrm rot="5400000">
            <a:off x="1371901" y="3861106"/>
            <a:ext cx="1624987" cy="4368801"/>
          </a:xfrm>
          <a:prstGeom prst="rect">
            <a:avLst/>
          </a:prstGeom>
          <a:gradFill>
            <a:gsLst>
              <a:gs pos="0">
                <a:srgbClr val="0084C8"/>
              </a:gs>
              <a:gs pos="100000">
                <a:srgbClr val="3A6A9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nvGrpSpPr>
          <p:cNvPr id="53" name="组合 52"/>
          <p:cNvGrpSpPr/>
          <p:nvPr/>
        </p:nvGrpSpPr>
        <p:grpSpPr>
          <a:xfrm>
            <a:off x="0" y="1070223"/>
            <a:ext cx="2754050" cy="4646991"/>
            <a:chOff x="0" y="1111187"/>
            <a:chExt cx="2754050" cy="4646991"/>
          </a:xfrm>
        </p:grpSpPr>
        <p:sp>
          <p:nvSpPr>
            <p:cNvPr id="48" name="椭圆 47"/>
            <p:cNvSpPr/>
            <p:nvPr/>
          </p:nvSpPr>
          <p:spPr>
            <a:xfrm>
              <a:off x="2450246" y="4863799"/>
              <a:ext cx="200570" cy="200570"/>
            </a:xfrm>
            <a:prstGeom prst="ellipse">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0" y="1111187"/>
              <a:ext cx="312134" cy="312134"/>
            </a:xfrm>
            <a:prstGeom prst="ellipse">
              <a:avLst/>
            </a:prstGeom>
            <a:solidFill>
              <a:schemeClr val="bg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1114320" y="1611397"/>
              <a:ext cx="904679" cy="904679"/>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854236" y="5460064"/>
              <a:ext cx="298114" cy="298114"/>
            </a:xfrm>
            <a:prstGeom prst="ellipse">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椭圆 51"/>
            <p:cNvSpPr/>
            <p:nvPr/>
          </p:nvSpPr>
          <p:spPr>
            <a:xfrm>
              <a:off x="2313236" y="1194804"/>
              <a:ext cx="440814" cy="44081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74" y="1993744"/>
            <a:ext cx="5937302" cy="3093487"/>
          </a:xfrm>
          <a:prstGeom prst="rect">
            <a:avLst/>
          </a:prstGeom>
        </p:spPr>
      </p:pic>
      <p:sp>
        <p:nvSpPr>
          <p:cNvPr id="39" name="任意多边形 38"/>
          <p:cNvSpPr/>
          <p:nvPr/>
        </p:nvSpPr>
        <p:spPr>
          <a:xfrm rot="16200000">
            <a:off x="67870" y="1470438"/>
            <a:ext cx="6858003" cy="3917120"/>
          </a:xfrm>
          <a:custGeom>
            <a:avLst/>
            <a:gdLst>
              <a:gd name="connsiteX0" fmla="*/ 9143999 w 9143999"/>
              <a:gd name="connsiteY0" fmla="*/ 0 h 2051818"/>
              <a:gd name="connsiteX1" fmla="*/ 9143999 w 9143999"/>
              <a:gd name="connsiteY1" fmla="*/ 2051818 h 2051818"/>
              <a:gd name="connsiteX2" fmla="*/ 0 w 9143999"/>
              <a:gd name="connsiteY2" fmla="*/ 2051818 h 2051818"/>
              <a:gd name="connsiteX3" fmla="*/ 0 w 9143999"/>
              <a:gd name="connsiteY3" fmla="*/ 1204077 h 2051818"/>
              <a:gd name="connsiteX4" fmla="*/ 6027 w 9143999"/>
              <a:gd name="connsiteY4" fmla="*/ 1207403 h 2051818"/>
              <a:gd name="connsiteX5" fmla="*/ 7674511 w 9143999"/>
              <a:gd name="connsiteY5" fmla="*/ 718908 h 2051818"/>
              <a:gd name="connsiteX6" fmla="*/ 9044856 w 9143999"/>
              <a:gd name="connsiteY6" fmla="*/ 57555 h 2051818"/>
              <a:gd name="connsiteX7" fmla="*/ 9143999 w 9143999"/>
              <a:gd name="connsiteY7" fmla="*/ 0 h 2051818"/>
              <a:gd name="connsiteX0-1" fmla="*/ 9143999 w 9143999"/>
              <a:gd name="connsiteY0-2" fmla="*/ 0 h 2051818"/>
              <a:gd name="connsiteX1-3" fmla="*/ 9143999 w 9143999"/>
              <a:gd name="connsiteY1-4" fmla="*/ 2051818 h 2051818"/>
              <a:gd name="connsiteX2-5" fmla="*/ 0 w 9143999"/>
              <a:gd name="connsiteY2-6" fmla="*/ 2051818 h 2051818"/>
              <a:gd name="connsiteX3-7" fmla="*/ 0 w 9143999"/>
              <a:gd name="connsiteY3-8" fmla="*/ 1204077 h 2051818"/>
              <a:gd name="connsiteX4-9" fmla="*/ 6027 w 9143999"/>
              <a:gd name="connsiteY4-10" fmla="*/ 1207403 h 2051818"/>
              <a:gd name="connsiteX5-11" fmla="*/ 9044856 w 9143999"/>
              <a:gd name="connsiteY5-12" fmla="*/ 57555 h 2051818"/>
              <a:gd name="connsiteX6-13" fmla="*/ 9143999 w 9143999"/>
              <a:gd name="connsiteY6-14" fmla="*/ 0 h 2051818"/>
              <a:gd name="connsiteX0-15" fmla="*/ 9143999 w 9143999"/>
              <a:gd name="connsiteY0-16" fmla="*/ 0 h 2051818"/>
              <a:gd name="connsiteX1-17" fmla="*/ 9143999 w 9143999"/>
              <a:gd name="connsiteY1-18" fmla="*/ 2051818 h 2051818"/>
              <a:gd name="connsiteX2-19" fmla="*/ 0 w 9143999"/>
              <a:gd name="connsiteY2-20" fmla="*/ 2051818 h 2051818"/>
              <a:gd name="connsiteX3-21" fmla="*/ 0 w 9143999"/>
              <a:gd name="connsiteY3-22" fmla="*/ 1204077 h 2051818"/>
              <a:gd name="connsiteX4-23" fmla="*/ 6027 w 9143999"/>
              <a:gd name="connsiteY4-24" fmla="*/ 1207403 h 2051818"/>
              <a:gd name="connsiteX5-25" fmla="*/ 9143999 w 9143999"/>
              <a:gd name="connsiteY5-26" fmla="*/ 0 h 2051818"/>
              <a:gd name="connsiteX0-27" fmla="*/ 9143999 w 9143999"/>
              <a:gd name="connsiteY0-28" fmla="*/ 0 h 2051818"/>
              <a:gd name="connsiteX1-29" fmla="*/ 9143999 w 9143999"/>
              <a:gd name="connsiteY1-30" fmla="*/ 2051818 h 2051818"/>
              <a:gd name="connsiteX2-31" fmla="*/ 0 w 9143999"/>
              <a:gd name="connsiteY2-32" fmla="*/ 2051818 h 2051818"/>
              <a:gd name="connsiteX3-33" fmla="*/ 0 w 9143999"/>
              <a:gd name="connsiteY3-34" fmla="*/ 1204077 h 2051818"/>
              <a:gd name="connsiteX4-35" fmla="*/ 6027 w 9143999"/>
              <a:gd name="connsiteY4-36" fmla="*/ 1207403 h 2051818"/>
              <a:gd name="connsiteX5-37" fmla="*/ 9143999 w 9143999"/>
              <a:gd name="connsiteY5-38" fmla="*/ 0 h 2051818"/>
              <a:gd name="connsiteX0-39" fmla="*/ 9143999 w 9143999"/>
              <a:gd name="connsiteY0-40" fmla="*/ 0 h 2051818"/>
              <a:gd name="connsiteX1-41" fmla="*/ 9143999 w 9143999"/>
              <a:gd name="connsiteY1-42" fmla="*/ 2051818 h 2051818"/>
              <a:gd name="connsiteX2-43" fmla="*/ 0 w 9143999"/>
              <a:gd name="connsiteY2-44" fmla="*/ 2051818 h 2051818"/>
              <a:gd name="connsiteX3-45" fmla="*/ 0 w 9143999"/>
              <a:gd name="connsiteY3-46" fmla="*/ 1204077 h 2051818"/>
              <a:gd name="connsiteX4-47" fmla="*/ 6027 w 9143999"/>
              <a:gd name="connsiteY4-48" fmla="*/ 1207403 h 2051818"/>
              <a:gd name="connsiteX5-49" fmla="*/ 9143999 w 9143999"/>
              <a:gd name="connsiteY5-50" fmla="*/ 0 h 2051818"/>
              <a:gd name="connsiteX0-51" fmla="*/ 9143999 w 9143999"/>
              <a:gd name="connsiteY0-52" fmla="*/ 0 h 2051818"/>
              <a:gd name="connsiteX1-53" fmla="*/ 9143999 w 9143999"/>
              <a:gd name="connsiteY1-54" fmla="*/ 2051818 h 2051818"/>
              <a:gd name="connsiteX2-55" fmla="*/ 0 w 9143999"/>
              <a:gd name="connsiteY2-56" fmla="*/ 2051818 h 2051818"/>
              <a:gd name="connsiteX3-57" fmla="*/ 0 w 9143999"/>
              <a:gd name="connsiteY3-58" fmla="*/ 1204077 h 2051818"/>
              <a:gd name="connsiteX4-59" fmla="*/ 6027 w 9143999"/>
              <a:gd name="connsiteY4-60" fmla="*/ 1207403 h 2051818"/>
              <a:gd name="connsiteX5-61" fmla="*/ 9143999 w 9143999"/>
              <a:gd name="connsiteY5-62" fmla="*/ 0 h 2051818"/>
              <a:gd name="connsiteX0-63" fmla="*/ 9143999 w 9143999"/>
              <a:gd name="connsiteY0-64" fmla="*/ 130228 h 2182046"/>
              <a:gd name="connsiteX1-65" fmla="*/ 9143999 w 9143999"/>
              <a:gd name="connsiteY1-66" fmla="*/ 2182046 h 2182046"/>
              <a:gd name="connsiteX2-67" fmla="*/ 0 w 9143999"/>
              <a:gd name="connsiteY2-68" fmla="*/ 2182046 h 2182046"/>
              <a:gd name="connsiteX3-69" fmla="*/ 0 w 9143999"/>
              <a:gd name="connsiteY3-70" fmla="*/ 1334305 h 2182046"/>
              <a:gd name="connsiteX4-71" fmla="*/ 6027 w 9143999"/>
              <a:gd name="connsiteY4-72" fmla="*/ 0 h 2182046"/>
              <a:gd name="connsiteX5-73" fmla="*/ 9143999 w 9143999"/>
              <a:gd name="connsiteY5-74" fmla="*/ 130228 h 2182046"/>
              <a:gd name="connsiteX0-75" fmla="*/ 9143999 w 9143999"/>
              <a:gd name="connsiteY0-76" fmla="*/ 0 h 2051818"/>
              <a:gd name="connsiteX1-77" fmla="*/ 9143999 w 9143999"/>
              <a:gd name="connsiteY1-78" fmla="*/ 2051818 h 2051818"/>
              <a:gd name="connsiteX2-79" fmla="*/ 0 w 9143999"/>
              <a:gd name="connsiteY2-80" fmla="*/ 2051818 h 2051818"/>
              <a:gd name="connsiteX3-81" fmla="*/ 0 w 9143999"/>
              <a:gd name="connsiteY3-82" fmla="*/ 1204077 h 2051818"/>
              <a:gd name="connsiteX4-83" fmla="*/ 25380 w 9143999"/>
              <a:gd name="connsiteY4-84" fmla="*/ 54648 h 2051818"/>
              <a:gd name="connsiteX5-85" fmla="*/ 9143999 w 9143999"/>
              <a:gd name="connsiteY5-86" fmla="*/ 0 h 2051818"/>
              <a:gd name="connsiteX0-87" fmla="*/ 9143999 w 9143999"/>
              <a:gd name="connsiteY0-88" fmla="*/ 0 h 2051818"/>
              <a:gd name="connsiteX1-89" fmla="*/ 9143999 w 9143999"/>
              <a:gd name="connsiteY1-90" fmla="*/ 2051818 h 2051818"/>
              <a:gd name="connsiteX2-91" fmla="*/ 0 w 9143999"/>
              <a:gd name="connsiteY2-92" fmla="*/ 2051818 h 2051818"/>
              <a:gd name="connsiteX3-93" fmla="*/ 0 w 9143999"/>
              <a:gd name="connsiteY3-94" fmla="*/ 1204077 h 2051818"/>
              <a:gd name="connsiteX4-95" fmla="*/ 25380 w 9143999"/>
              <a:gd name="connsiteY4-96" fmla="*/ 54648 h 2051818"/>
              <a:gd name="connsiteX5-97" fmla="*/ 9143999 w 9143999"/>
              <a:gd name="connsiteY5-98" fmla="*/ 0 h 2051818"/>
              <a:gd name="connsiteX0-99" fmla="*/ 9143999 w 9143999"/>
              <a:gd name="connsiteY0-100" fmla="*/ 0 h 2051818"/>
              <a:gd name="connsiteX1-101" fmla="*/ 9143999 w 9143999"/>
              <a:gd name="connsiteY1-102" fmla="*/ 2051818 h 2051818"/>
              <a:gd name="connsiteX2-103" fmla="*/ 0 w 9143999"/>
              <a:gd name="connsiteY2-104" fmla="*/ 2051818 h 2051818"/>
              <a:gd name="connsiteX3-105" fmla="*/ 0 w 9143999"/>
              <a:gd name="connsiteY3-106" fmla="*/ 1204077 h 2051818"/>
              <a:gd name="connsiteX4-107" fmla="*/ 25380 w 9143999"/>
              <a:gd name="connsiteY4-108" fmla="*/ 54648 h 2051818"/>
              <a:gd name="connsiteX5-109" fmla="*/ 9143999 w 9143999"/>
              <a:gd name="connsiteY5-110" fmla="*/ 0 h 2051818"/>
              <a:gd name="connsiteX0-111" fmla="*/ 9143999 w 9143999"/>
              <a:gd name="connsiteY0-112" fmla="*/ 0 h 2051818"/>
              <a:gd name="connsiteX1-113" fmla="*/ 9143999 w 9143999"/>
              <a:gd name="connsiteY1-114" fmla="*/ 2051818 h 2051818"/>
              <a:gd name="connsiteX2-115" fmla="*/ 0 w 9143999"/>
              <a:gd name="connsiteY2-116" fmla="*/ 2051818 h 2051818"/>
              <a:gd name="connsiteX3-117" fmla="*/ 0 w 9143999"/>
              <a:gd name="connsiteY3-118" fmla="*/ 1204077 h 2051818"/>
              <a:gd name="connsiteX4-119" fmla="*/ 25380 w 9143999"/>
              <a:gd name="connsiteY4-120" fmla="*/ 54648 h 2051818"/>
              <a:gd name="connsiteX5-121" fmla="*/ 9143999 w 9143999"/>
              <a:gd name="connsiteY5-122" fmla="*/ 0 h 2051818"/>
              <a:gd name="connsiteX0-123" fmla="*/ 9124647 w 9143999"/>
              <a:gd name="connsiteY0-124" fmla="*/ 0 h 2127943"/>
              <a:gd name="connsiteX1-125" fmla="*/ 9143999 w 9143999"/>
              <a:gd name="connsiteY1-126" fmla="*/ 2127943 h 2127943"/>
              <a:gd name="connsiteX2-127" fmla="*/ 0 w 9143999"/>
              <a:gd name="connsiteY2-128" fmla="*/ 2127943 h 2127943"/>
              <a:gd name="connsiteX3-129" fmla="*/ 0 w 9143999"/>
              <a:gd name="connsiteY3-130" fmla="*/ 1280202 h 2127943"/>
              <a:gd name="connsiteX4-131" fmla="*/ 25380 w 9143999"/>
              <a:gd name="connsiteY4-132" fmla="*/ 130773 h 2127943"/>
              <a:gd name="connsiteX5-133" fmla="*/ 9124647 w 9143999"/>
              <a:gd name="connsiteY5-134" fmla="*/ 0 h 2127943"/>
              <a:gd name="connsiteX0-135" fmla="*/ 9124647 w 9143999"/>
              <a:gd name="connsiteY0-136" fmla="*/ 0 h 2127943"/>
              <a:gd name="connsiteX1-137" fmla="*/ 9143999 w 9143999"/>
              <a:gd name="connsiteY1-138" fmla="*/ 2127943 h 2127943"/>
              <a:gd name="connsiteX2-139" fmla="*/ 0 w 9143999"/>
              <a:gd name="connsiteY2-140" fmla="*/ 2127943 h 2127943"/>
              <a:gd name="connsiteX3-141" fmla="*/ 0 w 9143999"/>
              <a:gd name="connsiteY3-142" fmla="*/ 1280202 h 2127943"/>
              <a:gd name="connsiteX4-143" fmla="*/ 25380 w 9143999"/>
              <a:gd name="connsiteY4-144" fmla="*/ 130773 h 2127943"/>
              <a:gd name="connsiteX5-145" fmla="*/ 9124647 w 9143999"/>
              <a:gd name="connsiteY5-146" fmla="*/ 0 h 2127943"/>
              <a:gd name="connsiteX0-147" fmla="*/ 9124647 w 9143999"/>
              <a:gd name="connsiteY0-148" fmla="*/ 0 h 2127943"/>
              <a:gd name="connsiteX1-149" fmla="*/ 9143999 w 9143999"/>
              <a:gd name="connsiteY1-150" fmla="*/ 2127943 h 2127943"/>
              <a:gd name="connsiteX2-151" fmla="*/ 0 w 9143999"/>
              <a:gd name="connsiteY2-152" fmla="*/ 2127943 h 2127943"/>
              <a:gd name="connsiteX3-153" fmla="*/ 0 w 9143999"/>
              <a:gd name="connsiteY3-154" fmla="*/ 1280202 h 2127943"/>
              <a:gd name="connsiteX4-155" fmla="*/ 6028 w 9143999"/>
              <a:gd name="connsiteY4-156" fmla="*/ 11147 h 2127943"/>
              <a:gd name="connsiteX5-157" fmla="*/ 9124647 w 9143999"/>
              <a:gd name="connsiteY5-158" fmla="*/ 0 h 2127943"/>
              <a:gd name="connsiteX0-159" fmla="*/ 9138134 w 9157486"/>
              <a:gd name="connsiteY0-160" fmla="*/ 0 h 2127943"/>
              <a:gd name="connsiteX1-161" fmla="*/ 9157486 w 9157486"/>
              <a:gd name="connsiteY1-162" fmla="*/ 2127943 h 2127943"/>
              <a:gd name="connsiteX2-163" fmla="*/ 13487 w 9157486"/>
              <a:gd name="connsiteY2-164" fmla="*/ 2127943 h 2127943"/>
              <a:gd name="connsiteX3-165" fmla="*/ 13487 w 9157486"/>
              <a:gd name="connsiteY3-166" fmla="*/ 1280202 h 2127943"/>
              <a:gd name="connsiteX4-167" fmla="*/ 163 w 9157486"/>
              <a:gd name="connsiteY4-168" fmla="*/ 141648 h 2127943"/>
              <a:gd name="connsiteX5-169" fmla="*/ 9138134 w 9157486"/>
              <a:gd name="connsiteY5-170" fmla="*/ 0 h 2127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157486" h="2127943">
                <a:moveTo>
                  <a:pt x="9138134" y="0"/>
                </a:moveTo>
                <a:lnTo>
                  <a:pt x="9157486" y="2127943"/>
                </a:lnTo>
                <a:lnTo>
                  <a:pt x="13487" y="2127943"/>
                </a:lnTo>
                <a:lnTo>
                  <a:pt x="13487" y="1280202"/>
                </a:lnTo>
                <a:cubicBezTo>
                  <a:pt x="15496" y="857184"/>
                  <a:pt x="-1846" y="564666"/>
                  <a:pt x="163" y="141648"/>
                </a:cubicBezTo>
                <a:cubicBezTo>
                  <a:pt x="3568670" y="1577063"/>
                  <a:pt x="7137176" y="1131097"/>
                  <a:pt x="9138134" y="0"/>
                </a:cubicBezTo>
                <a:close/>
              </a:path>
            </a:pathLst>
          </a:custGeom>
          <a:gradFill>
            <a:gsLst>
              <a:gs pos="0">
                <a:srgbClr val="48B4E7"/>
              </a:gs>
              <a:gs pos="100000">
                <a:srgbClr val="0083C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4" name="任意多边形 43"/>
          <p:cNvSpPr/>
          <p:nvPr/>
        </p:nvSpPr>
        <p:spPr>
          <a:xfrm rot="16200000">
            <a:off x="2269997" y="-16039"/>
            <a:ext cx="6868891" cy="6879174"/>
          </a:xfrm>
          <a:custGeom>
            <a:avLst/>
            <a:gdLst>
              <a:gd name="connsiteX0" fmla="*/ 6858000 w 6858000"/>
              <a:gd name="connsiteY0" fmla="*/ 0 h 6459417"/>
              <a:gd name="connsiteX1" fmla="*/ 6858000 w 6858000"/>
              <a:gd name="connsiteY1" fmla="*/ 1675279 h 6459417"/>
              <a:gd name="connsiteX2" fmla="*/ 6858000 w 6858000"/>
              <a:gd name="connsiteY2" fmla="*/ 1819701 h 6459417"/>
              <a:gd name="connsiteX3" fmla="*/ 6858000 w 6858000"/>
              <a:gd name="connsiteY3" fmla="*/ 2278767 h 6459417"/>
              <a:gd name="connsiteX4" fmla="*/ 6858000 w 6858000"/>
              <a:gd name="connsiteY4" fmla="*/ 3954046 h 6459417"/>
              <a:gd name="connsiteX5" fmla="*/ 6858000 w 6858000"/>
              <a:gd name="connsiteY5" fmla="*/ 4098468 h 6459417"/>
              <a:gd name="connsiteX6" fmla="*/ 6858000 w 6858000"/>
              <a:gd name="connsiteY6" fmla="*/ 4180650 h 6459417"/>
              <a:gd name="connsiteX7" fmla="*/ 6858000 w 6858000"/>
              <a:gd name="connsiteY7" fmla="*/ 6459417 h 6459417"/>
              <a:gd name="connsiteX8" fmla="*/ 0 w 6858000"/>
              <a:gd name="connsiteY8" fmla="*/ 6459417 h 6459417"/>
              <a:gd name="connsiteX9" fmla="*/ 0 w 6858000"/>
              <a:gd name="connsiteY9" fmla="*/ 4180650 h 6459417"/>
              <a:gd name="connsiteX10" fmla="*/ 0 w 6858000"/>
              <a:gd name="connsiteY10" fmla="*/ 4098468 h 6459417"/>
              <a:gd name="connsiteX11" fmla="*/ 0 w 6858000"/>
              <a:gd name="connsiteY11" fmla="*/ 3954046 h 6459417"/>
              <a:gd name="connsiteX12" fmla="*/ 0 w 6858000"/>
              <a:gd name="connsiteY12" fmla="*/ 3295924 h 6459417"/>
              <a:gd name="connsiteX13" fmla="*/ 0 w 6858000"/>
              <a:gd name="connsiteY13" fmla="*/ 1819701 h 6459417"/>
              <a:gd name="connsiteX14" fmla="*/ 0 w 6858000"/>
              <a:gd name="connsiteY14" fmla="*/ 1675279 h 6459417"/>
              <a:gd name="connsiteX15" fmla="*/ 0 w 6858000"/>
              <a:gd name="connsiteY15" fmla="*/ 1017157 h 6459417"/>
              <a:gd name="connsiteX16" fmla="*/ 227535 w 6858000"/>
              <a:gd name="connsiteY16" fmla="*/ 1166258 h 6459417"/>
              <a:gd name="connsiteX17" fmla="*/ 6270374 w 6858000"/>
              <a:gd name="connsiteY17" fmla="*/ 412001 h 6459417"/>
              <a:gd name="connsiteX18" fmla="*/ 6705779 w 6858000"/>
              <a:gd name="connsiteY18" fmla="*/ 117916 h 6459417"/>
              <a:gd name="connsiteX0-1" fmla="*/ 6858000 w 6941935"/>
              <a:gd name="connsiteY0-2" fmla="*/ 56823 h 6516240"/>
              <a:gd name="connsiteX1-3" fmla="*/ 6858000 w 6941935"/>
              <a:gd name="connsiteY1-4" fmla="*/ 1732102 h 6516240"/>
              <a:gd name="connsiteX2-5" fmla="*/ 6858000 w 6941935"/>
              <a:gd name="connsiteY2-6" fmla="*/ 1876524 h 6516240"/>
              <a:gd name="connsiteX3-7" fmla="*/ 6858000 w 6941935"/>
              <a:gd name="connsiteY3-8" fmla="*/ 2335590 h 6516240"/>
              <a:gd name="connsiteX4-9" fmla="*/ 6858000 w 6941935"/>
              <a:gd name="connsiteY4-10" fmla="*/ 4010869 h 6516240"/>
              <a:gd name="connsiteX5-11" fmla="*/ 6858000 w 6941935"/>
              <a:gd name="connsiteY5-12" fmla="*/ 4155291 h 6516240"/>
              <a:gd name="connsiteX6-13" fmla="*/ 6858000 w 6941935"/>
              <a:gd name="connsiteY6-14" fmla="*/ 4237473 h 6516240"/>
              <a:gd name="connsiteX7-15" fmla="*/ 6858000 w 6941935"/>
              <a:gd name="connsiteY7-16" fmla="*/ 6516240 h 6516240"/>
              <a:gd name="connsiteX8-17" fmla="*/ 0 w 6941935"/>
              <a:gd name="connsiteY8-18" fmla="*/ 6516240 h 6516240"/>
              <a:gd name="connsiteX9-19" fmla="*/ 0 w 6941935"/>
              <a:gd name="connsiteY9-20" fmla="*/ 4237473 h 6516240"/>
              <a:gd name="connsiteX10-21" fmla="*/ 0 w 6941935"/>
              <a:gd name="connsiteY10-22" fmla="*/ 4155291 h 6516240"/>
              <a:gd name="connsiteX11-23" fmla="*/ 0 w 6941935"/>
              <a:gd name="connsiteY11-24" fmla="*/ 4010869 h 6516240"/>
              <a:gd name="connsiteX12-25" fmla="*/ 0 w 6941935"/>
              <a:gd name="connsiteY12-26" fmla="*/ 3352747 h 6516240"/>
              <a:gd name="connsiteX13-27" fmla="*/ 0 w 6941935"/>
              <a:gd name="connsiteY13-28" fmla="*/ 1876524 h 6516240"/>
              <a:gd name="connsiteX14-29" fmla="*/ 0 w 6941935"/>
              <a:gd name="connsiteY14-30" fmla="*/ 1732102 h 6516240"/>
              <a:gd name="connsiteX15-31" fmla="*/ 0 w 6941935"/>
              <a:gd name="connsiteY15-32" fmla="*/ 1073980 h 6516240"/>
              <a:gd name="connsiteX16-33" fmla="*/ 227535 w 6941935"/>
              <a:gd name="connsiteY16-34" fmla="*/ 1223081 h 6516240"/>
              <a:gd name="connsiteX17-35" fmla="*/ 6270374 w 6941935"/>
              <a:gd name="connsiteY17-36" fmla="*/ 468824 h 6516240"/>
              <a:gd name="connsiteX18-37" fmla="*/ 6858000 w 6941935"/>
              <a:gd name="connsiteY18-38" fmla="*/ 56823 h 6516240"/>
              <a:gd name="connsiteX0-39" fmla="*/ 6858000 w 6858000"/>
              <a:gd name="connsiteY0-40" fmla="*/ 4734 h 6464151"/>
              <a:gd name="connsiteX1-41" fmla="*/ 6858000 w 6858000"/>
              <a:gd name="connsiteY1-42" fmla="*/ 1680013 h 6464151"/>
              <a:gd name="connsiteX2-43" fmla="*/ 6858000 w 6858000"/>
              <a:gd name="connsiteY2-44" fmla="*/ 1824435 h 6464151"/>
              <a:gd name="connsiteX3-45" fmla="*/ 6858000 w 6858000"/>
              <a:gd name="connsiteY3-46" fmla="*/ 2283501 h 6464151"/>
              <a:gd name="connsiteX4-47" fmla="*/ 6858000 w 6858000"/>
              <a:gd name="connsiteY4-48" fmla="*/ 3958780 h 6464151"/>
              <a:gd name="connsiteX5-49" fmla="*/ 6858000 w 6858000"/>
              <a:gd name="connsiteY5-50" fmla="*/ 4103202 h 6464151"/>
              <a:gd name="connsiteX6-51" fmla="*/ 6858000 w 6858000"/>
              <a:gd name="connsiteY6-52" fmla="*/ 4185384 h 6464151"/>
              <a:gd name="connsiteX7-53" fmla="*/ 6858000 w 6858000"/>
              <a:gd name="connsiteY7-54" fmla="*/ 6464151 h 6464151"/>
              <a:gd name="connsiteX8-55" fmla="*/ 0 w 6858000"/>
              <a:gd name="connsiteY8-56" fmla="*/ 6464151 h 6464151"/>
              <a:gd name="connsiteX9-57" fmla="*/ 0 w 6858000"/>
              <a:gd name="connsiteY9-58" fmla="*/ 4185384 h 6464151"/>
              <a:gd name="connsiteX10-59" fmla="*/ 0 w 6858000"/>
              <a:gd name="connsiteY10-60" fmla="*/ 4103202 h 6464151"/>
              <a:gd name="connsiteX11-61" fmla="*/ 0 w 6858000"/>
              <a:gd name="connsiteY11-62" fmla="*/ 3958780 h 6464151"/>
              <a:gd name="connsiteX12-63" fmla="*/ 0 w 6858000"/>
              <a:gd name="connsiteY12-64" fmla="*/ 3300658 h 6464151"/>
              <a:gd name="connsiteX13-65" fmla="*/ 0 w 6858000"/>
              <a:gd name="connsiteY13-66" fmla="*/ 1824435 h 6464151"/>
              <a:gd name="connsiteX14-67" fmla="*/ 0 w 6858000"/>
              <a:gd name="connsiteY14-68" fmla="*/ 1680013 h 6464151"/>
              <a:gd name="connsiteX15-69" fmla="*/ 0 w 6858000"/>
              <a:gd name="connsiteY15-70" fmla="*/ 1021891 h 6464151"/>
              <a:gd name="connsiteX16-71" fmla="*/ 227535 w 6858000"/>
              <a:gd name="connsiteY16-72" fmla="*/ 1170992 h 6464151"/>
              <a:gd name="connsiteX17-73" fmla="*/ 6858000 w 6858000"/>
              <a:gd name="connsiteY17-74" fmla="*/ 4734 h 6464151"/>
              <a:gd name="connsiteX0-75" fmla="*/ 6858000 w 6858000"/>
              <a:gd name="connsiteY0-76" fmla="*/ 0 h 6459417"/>
              <a:gd name="connsiteX1-77" fmla="*/ 6858000 w 6858000"/>
              <a:gd name="connsiteY1-78" fmla="*/ 1675279 h 6459417"/>
              <a:gd name="connsiteX2-79" fmla="*/ 6858000 w 6858000"/>
              <a:gd name="connsiteY2-80" fmla="*/ 1819701 h 6459417"/>
              <a:gd name="connsiteX3-81" fmla="*/ 6858000 w 6858000"/>
              <a:gd name="connsiteY3-82" fmla="*/ 2278767 h 6459417"/>
              <a:gd name="connsiteX4-83" fmla="*/ 6858000 w 6858000"/>
              <a:gd name="connsiteY4-84" fmla="*/ 3954046 h 6459417"/>
              <a:gd name="connsiteX5-85" fmla="*/ 6858000 w 6858000"/>
              <a:gd name="connsiteY5-86" fmla="*/ 4098468 h 6459417"/>
              <a:gd name="connsiteX6-87" fmla="*/ 6858000 w 6858000"/>
              <a:gd name="connsiteY6-88" fmla="*/ 4180650 h 6459417"/>
              <a:gd name="connsiteX7-89" fmla="*/ 6858000 w 6858000"/>
              <a:gd name="connsiteY7-90" fmla="*/ 6459417 h 6459417"/>
              <a:gd name="connsiteX8-91" fmla="*/ 0 w 6858000"/>
              <a:gd name="connsiteY8-92" fmla="*/ 6459417 h 6459417"/>
              <a:gd name="connsiteX9-93" fmla="*/ 0 w 6858000"/>
              <a:gd name="connsiteY9-94" fmla="*/ 4180650 h 6459417"/>
              <a:gd name="connsiteX10-95" fmla="*/ 0 w 6858000"/>
              <a:gd name="connsiteY10-96" fmla="*/ 4098468 h 6459417"/>
              <a:gd name="connsiteX11-97" fmla="*/ 0 w 6858000"/>
              <a:gd name="connsiteY11-98" fmla="*/ 3954046 h 6459417"/>
              <a:gd name="connsiteX12-99" fmla="*/ 0 w 6858000"/>
              <a:gd name="connsiteY12-100" fmla="*/ 3295924 h 6459417"/>
              <a:gd name="connsiteX13-101" fmla="*/ 0 w 6858000"/>
              <a:gd name="connsiteY13-102" fmla="*/ 1819701 h 6459417"/>
              <a:gd name="connsiteX14-103" fmla="*/ 0 w 6858000"/>
              <a:gd name="connsiteY14-104" fmla="*/ 1675279 h 6459417"/>
              <a:gd name="connsiteX15-105" fmla="*/ 0 w 6858000"/>
              <a:gd name="connsiteY15-106" fmla="*/ 1017157 h 6459417"/>
              <a:gd name="connsiteX16-107" fmla="*/ 227535 w 6858000"/>
              <a:gd name="connsiteY16-108" fmla="*/ 1166258 h 6459417"/>
              <a:gd name="connsiteX17-109" fmla="*/ 6858000 w 6858000"/>
              <a:gd name="connsiteY17-110" fmla="*/ 0 h 6459417"/>
              <a:gd name="connsiteX0-111" fmla="*/ 6858000 w 6858000"/>
              <a:gd name="connsiteY0-112" fmla="*/ 0 h 6459417"/>
              <a:gd name="connsiteX1-113" fmla="*/ 6858000 w 6858000"/>
              <a:gd name="connsiteY1-114" fmla="*/ 1675279 h 6459417"/>
              <a:gd name="connsiteX2-115" fmla="*/ 6858000 w 6858000"/>
              <a:gd name="connsiteY2-116" fmla="*/ 1819701 h 6459417"/>
              <a:gd name="connsiteX3-117" fmla="*/ 6858000 w 6858000"/>
              <a:gd name="connsiteY3-118" fmla="*/ 2278767 h 6459417"/>
              <a:gd name="connsiteX4-119" fmla="*/ 6858000 w 6858000"/>
              <a:gd name="connsiteY4-120" fmla="*/ 3954046 h 6459417"/>
              <a:gd name="connsiteX5-121" fmla="*/ 6858000 w 6858000"/>
              <a:gd name="connsiteY5-122" fmla="*/ 4098468 h 6459417"/>
              <a:gd name="connsiteX6-123" fmla="*/ 6858000 w 6858000"/>
              <a:gd name="connsiteY6-124" fmla="*/ 4180650 h 6459417"/>
              <a:gd name="connsiteX7-125" fmla="*/ 6858000 w 6858000"/>
              <a:gd name="connsiteY7-126" fmla="*/ 6459417 h 6459417"/>
              <a:gd name="connsiteX8-127" fmla="*/ 0 w 6858000"/>
              <a:gd name="connsiteY8-128" fmla="*/ 6459417 h 6459417"/>
              <a:gd name="connsiteX9-129" fmla="*/ 0 w 6858000"/>
              <a:gd name="connsiteY9-130" fmla="*/ 4180650 h 6459417"/>
              <a:gd name="connsiteX10-131" fmla="*/ 0 w 6858000"/>
              <a:gd name="connsiteY10-132" fmla="*/ 4098468 h 6459417"/>
              <a:gd name="connsiteX11-133" fmla="*/ 0 w 6858000"/>
              <a:gd name="connsiteY11-134" fmla="*/ 3954046 h 6459417"/>
              <a:gd name="connsiteX12-135" fmla="*/ 0 w 6858000"/>
              <a:gd name="connsiteY12-136" fmla="*/ 3295924 h 6459417"/>
              <a:gd name="connsiteX13-137" fmla="*/ 0 w 6858000"/>
              <a:gd name="connsiteY13-138" fmla="*/ 1819701 h 6459417"/>
              <a:gd name="connsiteX14-139" fmla="*/ 0 w 6858000"/>
              <a:gd name="connsiteY14-140" fmla="*/ 1675279 h 6459417"/>
              <a:gd name="connsiteX15-141" fmla="*/ 0 w 6858000"/>
              <a:gd name="connsiteY15-142" fmla="*/ 1017157 h 6459417"/>
              <a:gd name="connsiteX16-143" fmla="*/ 6858000 w 6858000"/>
              <a:gd name="connsiteY16-144" fmla="*/ 0 h 6459417"/>
              <a:gd name="connsiteX0-145" fmla="*/ 6858000 w 6858000"/>
              <a:gd name="connsiteY0-146" fmla="*/ 0 h 6459417"/>
              <a:gd name="connsiteX1-147" fmla="*/ 6858000 w 6858000"/>
              <a:gd name="connsiteY1-148" fmla="*/ 1675279 h 6459417"/>
              <a:gd name="connsiteX2-149" fmla="*/ 6858000 w 6858000"/>
              <a:gd name="connsiteY2-150" fmla="*/ 1819701 h 6459417"/>
              <a:gd name="connsiteX3-151" fmla="*/ 6858000 w 6858000"/>
              <a:gd name="connsiteY3-152" fmla="*/ 2278767 h 6459417"/>
              <a:gd name="connsiteX4-153" fmla="*/ 6858000 w 6858000"/>
              <a:gd name="connsiteY4-154" fmla="*/ 3954046 h 6459417"/>
              <a:gd name="connsiteX5-155" fmla="*/ 6858000 w 6858000"/>
              <a:gd name="connsiteY5-156" fmla="*/ 4098468 h 6459417"/>
              <a:gd name="connsiteX6-157" fmla="*/ 6858000 w 6858000"/>
              <a:gd name="connsiteY6-158" fmla="*/ 4180650 h 6459417"/>
              <a:gd name="connsiteX7-159" fmla="*/ 6858000 w 6858000"/>
              <a:gd name="connsiteY7-160" fmla="*/ 6459417 h 6459417"/>
              <a:gd name="connsiteX8-161" fmla="*/ 0 w 6858000"/>
              <a:gd name="connsiteY8-162" fmla="*/ 6459417 h 6459417"/>
              <a:gd name="connsiteX9-163" fmla="*/ 0 w 6858000"/>
              <a:gd name="connsiteY9-164" fmla="*/ 4180650 h 6459417"/>
              <a:gd name="connsiteX10-165" fmla="*/ 0 w 6858000"/>
              <a:gd name="connsiteY10-166" fmla="*/ 4098468 h 6459417"/>
              <a:gd name="connsiteX11-167" fmla="*/ 0 w 6858000"/>
              <a:gd name="connsiteY11-168" fmla="*/ 3954046 h 6459417"/>
              <a:gd name="connsiteX12-169" fmla="*/ 0 w 6858000"/>
              <a:gd name="connsiteY12-170" fmla="*/ 3295924 h 6459417"/>
              <a:gd name="connsiteX13-171" fmla="*/ 0 w 6858000"/>
              <a:gd name="connsiteY13-172" fmla="*/ 1819701 h 6459417"/>
              <a:gd name="connsiteX14-173" fmla="*/ 0 w 6858000"/>
              <a:gd name="connsiteY14-174" fmla="*/ 1675279 h 6459417"/>
              <a:gd name="connsiteX15-175" fmla="*/ 0 w 6858000"/>
              <a:gd name="connsiteY15-176" fmla="*/ 1017157 h 6459417"/>
              <a:gd name="connsiteX16-177" fmla="*/ 6858000 w 6858000"/>
              <a:gd name="connsiteY16-178" fmla="*/ 0 h 6459417"/>
              <a:gd name="connsiteX0-179" fmla="*/ 6858000 w 6858000"/>
              <a:gd name="connsiteY0-180" fmla="*/ 0 h 6459417"/>
              <a:gd name="connsiteX1-181" fmla="*/ 6858000 w 6858000"/>
              <a:gd name="connsiteY1-182" fmla="*/ 1675279 h 6459417"/>
              <a:gd name="connsiteX2-183" fmla="*/ 6858000 w 6858000"/>
              <a:gd name="connsiteY2-184" fmla="*/ 1819701 h 6459417"/>
              <a:gd name="connsiteX3-185" fmla="*/ 6858000 w 6858000"/>
              <a:gd name="connsiteY3-186" fmla="*/ 2278767 h 6459417"/>
              <a:gd name="connsiteX4-187" fmla="*/ 6858000 w 6858000"/>
              <a:gd name="connsiteY4-188" fmla="*/ 3954046 h 6459417"/>
              <a:gd name="connsiteX5-189" fmla="*/ 6858000 w 6858000"/>
              <a:gd name="connsiteY5-190" fmla="*/ 4098468 h 6459417"/>
              <a:gd name="connsiteX6-191" fmla="*/ 6858000 w 6858000"/>
              <a:gd name="connsiteY6-192" fmla="*/ 4180650 h 6459417"/>
              <a:gd name="connsiteX7-193" fmla="*/ 6858000 w 6858000"/>
              <a:gd name="connsiteY7-194" fmla="*/ 6459417 h 6459417"/>
              <a:gd name="connsiteX8-195" fmla="*/ 0 w 6858000"/>
              <a:gd name="connsiteY8-196" fmla="*/ 6459417 h 6459417"/>
              <a:gd name="connsiteX9-197" fmla="*/ 0 w 6858000"/>
              <a:gd name="connsiteY9-198" fmla="*/ 4180650 h 6459417"/>
              <a:gd name="connsiteX10-199" fmla="*/ 0 w 6858000"/>
              <a:gd name="connsiteY10-200" fmla="*/ 4098468 h 6459417"/>
              <a:gd name="connsiteX11-201" fmla="*/ 0 w 6858000"/>
              <a:gd name="connsiteY11-202" fmla="*/ 3954046 h 6459417"/>
              <a:gd name="connsiteX12-203" fmla="*/ 0 w 6858000"/>
              <a:gd name="connsiteY12-204" fmla="*/ 3295924 h 6459417"/>
              <a:gd name="connsiteX13-205" fmla="*/ 0 w 6858000"/>
              <a:gd name="connsiteY13-206" fmla="*/ 1819701 h 6459417"/>
              <a:gd name="connsiteX14-207" fmla="*/ 0 w 6858000"/>
              <a:gd name="connsiteY14-208" fmla="*/ 1675279 h 6459417"/>
              <a:gd name="connsiteX15-209" fmla="*/ 0 w 6858000"/>
              <a:gd name="connsiteY15-210" fmla="*/ 1017157 h 6459417"/>
              <a:gd name="connsiteX16-211" fmla="*/ 6858000 w 6858000"/>
              <a:gd name="connsiteY16-212" fmla="*/ 0 h 6459417"/>
              <a:gd name="connsiteX0-213" fmla="*/ 6858000 w 6858000"/>
              <a:gd name="connsiteY0-214" fmla="*/ 0 h 6459417"/>
              <a:gd name="connsiteX1-215" fmla="*/ 6858000 w 6858000"/>
              <a:gd name="connsiteY1-216" fmla="*/ 1675279 h 6459417"/>
              <a:gd name="connsiteX2-217" fmla="*/ 6858000 w 6858000"/>
              <a:gd name="connsiteY2-218" fmla="*/ 1819701 h 6459417"/>
              <a:gd name="connsiteX3-219" fmla="*/ 6858000 w 6858000"/>
              <a:gd name="connsiteY3-220" fmla="*/ 2278767 h 6459417"/>
              <a:gd name="connsiteX4-221" fmla="*/ 6858000 w 6858000"/>
              <a:gd name="connsiteY4-222" fmla="*/ 3954046 h 6459417"/>
              <a:gd name="connsiteX5-223" fmla="*/ 6858000 w 6858000"/>
              <a:gd name="connsiteY5-224" fmla="*/ 4098468 h 6459417"/>
              <a:gd name="connsiteX6-225" fmla="*/ 6858000 w 6858000"/>
              <a:gd name="connsiteY6-226" fmla="*/ 4180650 h 6459417"/>
              <a:gd name="connsiteX7-227" fmla="*/ 6858000 w 6858000"/>
              <a:gd name="connsiteY7-228" fmla="*/ 6459417 h 6459417"/>
              <a:gd name="connsiteX8-229" fmla="*/ 0 w 6858000"/>
              <a:gd name="connsiteY8-230" fmla="*/ 6459417 h 6459417"/>
              <a:gd name="connsiteX9-231" fmla="*/ 0 w 6858000"/>
              <a:gd name="connsiteY9-232" fmla="*/ 4180650 h 6459417"/>
              <a:gd name="connsiteX10-233" fmla="*/ 0 w 6858000"/>
              <a:gd name="connsiteY10-234" fmla="*/ 4098468 h 6459417"/>
              <a:gd name="connsiteX11-235" fmla="*/ 0 w 6858000"/>
              <a:gd name="connsiteY11-236" fmla="*/ 3954046 h 6459417"/>
              <a:gd name="connsiteX12-237" fmla="*/ 0 w 6858000"/>
              <a:gd name="connsiteY12-238" fmla="*/ 3295924 h 6459417"/>
              <a:gd name="connsiteX13-239" fmla="*/ 0 w 6858000"/>
              <a:gd name="connsiteY13-240" fmla="*/ 1819701 h 6459417"/>
              <a:gd name="connsiteX14-241" fmla="*/ 0 w 6858000"/>
              <a:gd name="connsiteY14-242" fmla="*/ 1675279 h 6459417"/>
              <a:gd name="connsiteX15-243" fmla="*/ 0 w 6858000"/>
              <a:gd name="connsiteY15-244" fmla="*/ 1017157 h 6459417"/>
              <a:gd name="connsiteX16-245" fmla="*/ 6858000 w 6858000"/>
              <a:gd name="connsiteY16-246" fmla="*/ 0 h 6459417"/>
              <a:gd name="connsiteX0-247" fmla="*/ 6858000 w 6858000"/>
              <a:gd name="connsiteY0-248" fmla="*/ 0 h 6459417"/>
              <a:gd name="connsiteX1-249" fmla="*/ 6858000 w 6858000"/>
              <a:gd name="connsiteY1-250" fmla="*/ 1675279 h 6459417"/>
              <a:gd name="connsiteX2-251" fmla="*/ 6858000 w 6858000"/>
              <a:gd name="connsiteY2-252" fmla="*/ 1819701 h 6459417"/>
              <a:gd name="connsiteX3-253" fmla="*/ 6858000 w 6858000"/>
              <a:gd name="connsiteY3-254" fmla="*/ 2278767 h 6459417"/>
              <a:gd name="connsiteX4-255" fmla="*/ 6858000 w 6858000"/>
              <a:gd name="connsiteY4-256" fmla="*/ 3954046 h 6459417"/>
              <a:gd name="connsiteX5-257" fmla="*/ 6858000 w 6858000"/>
              <a:gd name="connsiteY5-258" fmla="*/ 4098468 h 6459417"/>
              <a:gd name="connsiteX6-259" fmla="*/ 6858000 w 6858000"/>
              <a:gd name="connsiteY6-260" fmla="*/ 4180650 h 6459417"/>
              <a:gd name="connsiteX7-261" fmla="*/ 6858000 w 6858000"/>
              <a:gd name="connsiteY7-262" fmla="*/ 6459417 h 6459417"/>
              <a:gd name="connsiteX8-263" fmla="*/ 0 w 6858000"/>
              <a:gd name="connsiteY8-264" fmla="*/ 6459417 h 6459417"/>
              <a:gd name="connsiteX9-265" fmla="*/ 0 w 6858000"/>
              <a:gd name="connsiteY9-266" fmla="*/ 4180650 h 6459417"/>
              <a:gd name="connsiteX10-267" fmla="*/ 0 w 6858000"/>
              <a:gd name="connsiteY10-268" fmla="*/ 4098468 h 6459417"/>
              <a:gd name="connsiteX11-269" fmla="*/ 0 w 6858000"/>
              <a:gd name="connsiteY11-270" fmla="*/ 3954046 h 6459417"/>
              <a:gd name="connsiteX12-271" fmla="*/ 0 w 6858000"/>
              <a:gd name="connsiteY12-272" fmla="*/ 3295924 h 6459417"/>
              <a:gd name="connsiteX13-273" fmla="*/ 0 w 6858000"/>
              <a:gd name="connsiteY13-274" fmla="*/ 1819701 h 6459417"/>
              <a:gd name="connsiteX14-275" fmla="*/ 0 w 6858000"/>
              <a:gd name="connsiteY14-276" fmla="*/ 1675279 h 6459417"/>
              <a:gd name="connsiteX15-277" fmla="*/ 0 w 6858000"/>
              <a:gd name="connsiteY15-278" fmla="*/ 1017157 h 6459417"/>
              <a:gd name="connsiteX16-279" fmla="*/ 6858000 w 6858000"/>
              <a:gd name="connsiteY16-280" fmla="*/ 0 h 6459417"/>
              <a:gd name="connsiteX0-281" fmla="*/ 6858000 w 6858000"/>
              <a:gd name="connsiteY0-282" fmla="*/ 0 h 6459417"/>
              <a:gd name="connsiteX1-283" fmla="*/ 6858000 w 6858000"/>
              <a:gd name="connsiteY1-284" fmla="*/ 1675279 h 6459417"/>
              <a:gd name="connsiteX2-285" fmla="*/ 6858000 w 6858000"/>
              <a:gd name="connsiteY2-286" fmla="*/ 1819701 h 6459417"/>
              <a:gd name="connsiteX3-287" fmla="*/ 6858000 w 6858000"/>
              <a:gd name="connsiteY3-288" fmla="*/ 2278767 h 6459417"/>
              <a:gd name="connsiteX4-289" fmla="*/ 6858000 w 6858000"/>
              <a:gd name="connsiteY4-290" fmla="*/ 3954046 h 6459417"/>
              <a:gd name="connsiteX5-291" fmla="*/ 6858000 w 6858000"/>
              <a:gd name="connsiteY5-292" fmla="*/ 4098468 h 6459417"/>
              <a:gd name="connsiteX6-293" fmla="*/ 6858000 w 6858000"/>
              <a:gd name="connsiteY6-294" fmla="*/ 4180650 h 6459417"/>
              <a:gd name="connsiteX7-295" fmla="*/ 6858000 w 6858000"/>
              <a:gd name="connsiteY7-296" fmla="*/ 6459417 h 6459417"/>
              <a:gd name="connsiteX8-297" fmla="*/ 0 w 6858000"/>
              <a:gd name="connsiteY8-298" fmla="*/ 6459417 h 6459417"/>
              <a:gd name="connsiteX9-299" fmla="*/ 0 w 6858000"/>
              <a:gd name="connsiteY9-300" fmla="*/ 4180650 h 6459417"/>
              <a:gd name="connsiteX10-301" fmla="*/ 0 w 6858000"/>
              <a:gd name="connsiteY10-302" fmla="*/ 4098468 h 6459417"/>
              <a:gd name="connsiteX11-303" fmla="*/ 0 w 6858000"/>
              <a:gd name="connsiteY11-304" fmla="*/ 3954046 h 6459417"/>
              <a:gd name="connsiteX12-305" fmla="*/ 0 w 6858000"/>
              <a:gd name="connsiteY12-306" fmla="*/ 3295924 h 6459417"/>
              <a:gd name="connsiteX13-307" fmla="*/ 0 w 6858000"/>
              <a:gd name="connsiteY13-308" fmla="*/ 1819701 h 6459417"/>
              <a:gd name="connsiteX14-309" fmla="*/ 0 w 6858000"/>
              <a:gd name="connsiteY14-310" fmla="*/ 1675279 h 6459417"/>
              <a:gd name="connsiteX15-311" fmla="*/ 0 w 6858000"/>
              <a:gd name="connsiteY15-312" fmla="*/ 1017157 h 6459417"/>
              <a:gd name="connsiteX16-313" fmla="*/ 6858000 w 6858000"/>
              <a:gd name="connsiteY16-314" fmla="*/ 0 h 6459417"/>
              <a:gd name="connsiteX0-315" fmla="*/ 6858000 w 6858000"/>
              <a:gd name="connsiteY0-316" fmla="*/ 0 h 6459417"/>
              <a:gd name="connsiteX1-317" fmla="*/ 6858000 w 6858000"/>
              <a:gd name="connsiteY1-318" fmla="*/ 1675279 h 6459417"/>
              <a:gd name="connsiteX2-319" fmla="*/ 6858000 w 6858000"/>
              <a:gd name="connsiteY2-320" fmla="*/ 1819701 h 6459417"/>
              <a:gd name="connsiteX3-321" fmla="*/ 6858000 w 6858000"/>
              <a:gd name="connsiteY3-322" fmla="*/ 2278767 h 6459417"/>
              <a:gd name="connsiteX4-323" fmla="*/ 6858000 w 6858000"/>
              <a:gd name="connsiteY4-324" fmla="*/ 3954046 h 6459417"/>
              <a:gd name="connsiteX5-325" fmla="*/ 6858000 w 6858000"/>
              <a:gd name="connsiteY5-326" fmla="*/ 4098468 h 6459417"/>
              <a:gd name="connsiteX6-327" fmla="*/ 6858000 w 6858000"/>
              <a:gd name="connsiteY6-328" fmla="*/ 4180650 h 6459417"/>
              <a:gd name="connsiteX7-329" fmla="*/ 6858000 w 6858000"/>
              <a:gd name="connsiteY7-330" fmla="*/ 6459417 h 6459417"/>
              <a:gd name="connsiteX8-331" fmla="*/ 0 w 6858000"/>
              <a:gd name="connsiteY8-332" fmla="*/ 6459417 h 6459417"/>
              <a:gd name="connsiteX9-333" fmla="*/ 0 w 6858000"/>
              <a:gd name="connsiteY9-334" fmla="*/ 4180650 h 6459417"/>
              <a:gd name="connsiteX10-335" fmla="*/ 0 w 6858000"/>
              <a:gd name="connsiteY10-336" fmla="*/ 4098468 h 6459417"/>
              <a:gd name="connsiteX11-337" fmla="*/ 0 w 6858000"/>
              <a:gd name="connsiteY11-338" fmla="*/ 3954046 h 6459417"/>
              <a:gd name="connsiteX12-339" fmla="*/ 0 w 6858000"/>
              <a:gd name="connsiteY12-340" fmla="*/ 3295924 h 6459417"/>
              <a:gd name="connsiteX13-341" fmla="*/ 0 w 6858000"/>
              <a:gd name="connsiteY13-342" fmla="*/ 1819701 h 6459417"/>
              <a:gd name="connsiteX14-343" fmla="*/ 0 w 6858000"/>
              <a:gd name="connsiteY14-344" fmla="*/ 1675279 h 6459417"/>
              <a:gd name="connsiteX15-345" fmla="*/ 0 w 6858000"/>
              <a:gd name="connsiteY15-346" fmla="*/ 1017157 h 6459417"/>
              <a:gd name="connsiteX16-347" fmla="*/ 6858000 w 6858000"/>
              <a:gd name="connsiteY16-348" fmla="*/ 0 h 6459417"/>
              <a:gd name="connsiteX0-349" fmla="*/ 6858000 w 6858000"/>
              <a:gd name="connsiteY0-350" fmla="*/ 0 h 6459417"/>
              <a:gd name="connsiteX1-351" fmla="*/ 6858000 w 6858000"/>
              <a:gd name="connsiteY1-352" fmla="*/ 1675279 h 6459417"/>
              <a:gd name="connsiteX2-353" fmla="*/ 6858000 w 6858000"/>
              <a:gd name="connsiteY2-354" fmla="*/ 1819701 h 6459417"/>
              <a:gd name="connsiteX3-355" fmla="*/ 6858000 w 6858000"/>
              <a:gd name="connsiteY3-356" fmla="*/ 2278767 h 6459417"/>
              <a:gd name="connsiteX4-357" fmla="*/ 6858000 w 6858000"/>
              <a:gd name="connsiteY4-358" fmla="*/ 3954046 h 6459417"/>
              <a:gd name="connsiteX5-359" fmla="*/ 6858000 w 6858000"/>
              <a:gd name="connsiteY5-360" fmla="*/ 4098468 h 6459417"/>
              <a:gd name="connsiteX6-361" fmla="*/ 6858000 w 6858000"/>
              <a:gd name="connsiteY6-362" fmla="*/ 4180650 h 6459417"/>
              <a:gd name="connsiteX7-363" fmla="*/ 6858000 w 6858000"/>
              <a:gd name="connsiteY7-364" fmla="*/ 6459417 h 6459417"/>
              <a:gd name="connsiteX8-365" fmla="*/ 0 w 6858000"/>
              <a:gd name="connsiteY8-366" fmla="*/ 6459417 h 6459417"/>
              <a:gd name="connsiteX9-367" fmla="*/ 0 w 6858000"/>
              <a:gd name="connsiteY9-368" fmla="*/ 4180650 h 6459417"/>
              <a:gd name="connsiteX10-369" fmla="*/ 0 w 6858000"/>
              <a:gd name="connsiteY10-370" fmla="*/ 4098468 h 6459417"/>
              <a:gd name="connsiteX11-371" fmla="*/ 0 w 6858000"/>
              <a:gd name="connsiteY11-372" fmla="*/ 3954046 h 6459417"/>
              <a:gd name="connsiteX12-373" fmla="*/ 0 w 6858000"/>
              <a:gd name="connsiteY12-374" fmla="*/ 3295924 h 6459417"/>
              <a:gd name="connsiteX13-375" fmla="*/ 0 w 6858000"/>
              <a:gd name="connsiteY13-376" fmla="*/ 1819701 h 6459417"/>
              <a:gd name="connsiteX14-377" fmla="*/ 0 w 6858000"/>
              <a:gd name="connsiteY14-378" fmla="*/ 1675279 h 6459417"/>
              <a:gd name="connsiteX15-379" fmla="*/ 0 w 6858000"/>
              <a:gd name="connsiteY15-380" fmla="*/ 1017157 h 6459417"/>
              <a:gd name="connsiteX16-381" fmla="*/ 6858000 w 6858000"/>
              <a:gd name="connsiteY16-382" fmla="*/ 0 h 6459417"/>
              <a:gd name="connsiteX0-383" fmla="*/ 6858000 w 6858000"/>
              <a:gd name="connsiteY0-384" fmla="*/ 0 h 6459417"/>
              <a:gd name="connsiteX1-385" fmla="*/ 6858000 w 6858000"/>
              <a:gd name="connsiteY1-386" fmla="*/ 1675279 h 6459417"/>
              <a:gd name="connsiteX2-387" fmla="*/ 6858000 w 6858000"/>
              <a:gd name="connsiteY2-388" fmla="*/ 1819701 h 6459417"/>
              <a:gd name="connsiteX3-389" fmla="*/ 6858000 w 6858000"/>
              <a:gd name="connsiteY3-390" fmla="*/ 2278767 h 6459417"/>
              <a:gd name="connsiteX4-391" fmla="*/ 6858000 w 6858000"/>
              <a:gd name="connsiteY4-392" fmla="*/ 3954046 h 6459417"/>
              <a:gd name="connsiteX5-393" fmla="*/ 6858000 w 6858000"/>
              <a:gd name="connsiteY5-394" fmla="*/ 4098468 h 6459417"/>
              <a:gd name="connsiteX6-395" fmla="*/ 6858000 w 6858000"/>
              <a:gd name="connsiteY6-396" fmla="*/ 4180650 h 6459417"/>
              <a:gd name="connsiteX7-397" fmla="*/ 6858000 w 6858000"/>
              <a:gd name="connsiteY7-398" fmla="*/ 6459417 h 6459417"/>
              <a:gd name="connsiteX8-399" fmla="*/ 0 w 6858000"/>
              <a:gd name="connsiteY8-400" fmla="*/ 6459417 h 6459417"/>
              <a:gd name="connsiteX9-401" fmla="*/ 0 w 6858000"/>
              <a:gd name="connsiteY9-402" fmla="*/ 4180650 h 6459417"/>
              <a:gd name="connsiteX10-403" fmla="*/ 0 w 6858000"/>
              <a:gd name="connsiteY10-404" fmla="*/ 4098468 h 6459417"/>
              <a:gd name="connsiteX11-405" fmla="*/ 0 w 6858000"/>
              <a:gd name="connsiteY11-406" fmla="*/ 3954046 h 6459417"/>
              <a:gd name="connsiteX12-407" fmla="*/ 0 w 6858000"/>
              <a:gd name="connsiteY12-408" fmla="*/ 3295924 h 6459417"/>
              <a:gd name="connsiteX13-409" fmla="*/ 0 w 6858000"/>
              <a:gd name="connsiteY13-410" fmla="*/ 1819701 h 6459417"/>
              <a:gd name="connsiteX14-411" fmla="*/ 0 w 6858000"/>
              <a:gd name="connsiteY14-412" fmla="*/ 1675279 h 6459417"/>
              <a:gd name="connsiteX15-413" fmla="*/ 0 w 6858000"/>
              <a:gd name="connsiteY15-414" fmla="*/ 1017157 h 6459417"/>
              <a:gd name="connsiteX16-415" fmla="*/ 6858000 w 6858000"/>
              <a:gd name="connsiteY16-416" fmla="*/ 0 h 6459417"/>
              <a:gd name="connsiteX0-417" fmla="*/ 6858003 w 6858003"/>
              <a:gd name="connsiteY0-418" fmla="*/ 0 h 6735189"/>
              <a:gd name="connsiteX1-419" fmla="*/ 6858000 w 6858003"/>
              <a:gd name="connsiteY1-420" fmla="*/ 1951051 h 6735189"/>
              <a:gd name="connsiteX2-421" fmla="*/ 6858000 w 6858003"/>
              <a:gd name="connsiteY2-422" fmla="*/ 2095473 h 6735189"/>
              <a:gd name="connsiteX3-423" fmla="*/ 6858000 w 6858003"/>
              <a:gd name="connsiteY3-424" fmla="*/ 2554539 h 6735189"/>
              <a:gd name="connsiteX4-425" fmla="*/ 6858000 w 6858003"/>
              <a:gd name="connsiteY4-426" fmla="*/ 4229818 h 6735189"/>
              <a:gd name="connsiteX5-427" fmla="*/ 6858000 w 6858003"/>
              <a:gd name="connsiteY5-428" fmla="*/ 4374240 h 6735189"/>
              <a:gd name="connsiteX6-429" fmla="*/ 6858000 w 6858003"/>
              <a:gd name="connsiteY6-430" fmla="*/ 4456422 h 6735189"/>
              <a:gd name="connsiteX7-431" fmla="*/ 6858000 w 6858003"/>
              <a:gd name="connsiteY7-432" fmla="*/ 6735189 h 6735189"/>
              <a:gd name="connsiteX8-433" fmla="*/ 0 w 6858003"/>
              <a:gd name="connsiteY8-434" fmla="*/ 6735189 h 6735189"/>
              <a:gd name="connsiteX9-435" fmla="*/ 0 w 6858003"/>
              <a:gd name="connsiteY9-436" fmla="*/ 4456422 h 6735189"/>
              <a:gd name="connsiteX10-437" fmla="*/ 0 w 6858003"/>
              <a:gd name="connsiteY10-438" fmla="*/ 4374240 h 6735189"/>
              <a:gd name="connsiteX11-439" fmla="*/ 0 w 6858003"/>
              <a:gd name="connsiteY11-440" fmla="*/ 4229818 h 6735189"/>
              <a:gd name="connsiteX12-441" fmla="*/ 0 w 6858003"/>
              <a:gd name="connsiteY12-442" fmla="*/ 3571696 h 6735189"/>
              <a:gd name="connsiteX13-443" fmla="*/ 0 w 6858003"/>
              <a:gd name="connsiteY13-444" fmla="*/ 2095473 h 6735189"/>
              <a:gd name="connsiteX14-445" fmla="*/ 0 w 6858003"/>
              <a:gd name="connsiteY14-446" fmla="*/ 1951051 h 6735189"/>
              <a:gd name="connsiteX15-447" fmla="*/ 0 w 6858003"/>
              <a:gd name="connsiteY15-448" fmla="*/ 1292929 h 6735189"/>
              <a:gd name="connsiteX16-449" fmla="*/ 6858003 w 6858003"/>
              <a:gd name="connsiteY16-450" fmla="*/ 0 h 6735189"/>
              <a:gd name="connsiteX0-451" fmla="*/ 6858003 w 6858003"/>
              <a:gd name="connsiteY0-452" fmla="*/ 0 h 6735189"/>
              <a:gd name="connsiteX1-453" fmla="*/ 6858000 w 6858003"/>
              <a:gd name="connsiteY1-454" fmla="*/ 1951051 h 6735189"/>
              <a:gd name="connsiteX2-455" fmla="*/ 6858000 w 6858003"/>
              <a:gd name="connsiteY2-456" fmla="*/ 2095473 h 6735189"/>
              <a:gd name="connsiteX3-457" fmla="*/ 6858000 w 6858003"/>
              <a:gd name="connsiteY3-458" fmla="*/ 2554539 h 6735189"/>
              <a:gd name="connsiteX4-459" fmla="*/ 6858000 w 6858003"/>
              <a:gd name="connsiteY4-460" fmla="*/ 4229818 h 6735189"/>
              <a:gd name="connsiteX5-461" fmla="*/ 6858000 w 6858003"/>
              <a:gd name="connsiteY5-462" fmla="*/ 4374240 h 6735189"/>
              <a:gd name="connsiteX6-463" fmla="*/ 6858000 w 6858003"/>
              <a:gd name="connsiteY6-464" fmla="*/ 4456422 h 6735189"/>
              <a:gd name="connsiteX7-465" fmla="*/ 6858000 w 6858003"/>
              <a:gd name="connsiteY7-466" fmla="*/ 6735189 h 6735189"/>
              <a:gd name="connsiteX8-467" fmla="*/ 0 w 6858003"/>
              <a:gd name="connsiteY8-468" fmla="*/ 6735189 h 6735189"/>
              <a:gd name="connsiteX9-469" fmla="*/ 0 w 6858003"/>
              <a:gd name="connsiteY9-470" fmla="*/ 4456422 h 6735189"/>
              <a:gd name="connsiteX10-471" fmla="*/ 0 w 6858003"/>
              <a:gd name="connsiteY10-472" fmla="*/ 4374240 h 6735189"/>
              <a:gd name="connsiteX11-473" fmla="*/ 0 w 6858003"/>
              <a:gd name="connsiteY11-474" fmla="*/ 4229818 h 6735189"/>
              <a:gd name="connsiteX12-475" fmla="*/ 0 w 6858003"/>
              <a:gd name="connsiteY12-476" fmla="*/ 3571696 h 6735189"/>
              <a:gd name="connsiteX13-477" fmla="*/ 0 w 6858003"/>
              <a:gd name="connsiteY13-478" fmla="*/ 2095473 h 6735189"/>
              <a:gd name="connsiteX14-479" fmla="*/ 0 w 6858003"/>
              <a:gd name="connsiteY14-480" fmla="*/ 1951051 h 6735189"/>
              <a:gd name="connsiteX15-481" fmla="*/ 0 w 6858003"/>
              <a:gd name="connsiteY15-482" fmla="*/ 1292929 h 6735189"/>
              <a:gd name="connsiteX16-483" fmla="*/ 6858003 w 6858003"/>
              <a:gd name="connsiteY16-484" fmla="*/ 0 h 6735189"/>
              <a:gd name="connsiteX0-485" fmla="*/ 6858003 w 6858003"/>
              <a:gd name="connsiteY0-486" fmla="*/ 0 h 6735189"/>
              <a:gd name="connsiteX1-487" fmla="*/ 6858000 w 6858003"/>
              <a:gd name="connsiteY1-488" fmla="*/ 1951051 h 6735189"/>
              <a:gd name="connsiteX2-489" fmla="*/ 6858000 w 6858003"/>
              <a:gd name="connsiteY2-490" fmla="*/ 2095473 h 6735189"/>
              <a:gd name="connsiteX3-491" fmla="*/ 6858000 w 6858003"/>
              <a:gd name="connsiteY3-492" fmla="*/ 2554539 h 6735189"/>
              <a:gd name="connsiteX4-493" fmla="*/ 6858000 w 6858003"/>
              <a:gd name="connsiteY4-494" fmla="*/ 4229818 h 6735189"/>
              <a:gd name="connsiteX5-495" fmla="*/ 6858000 w 6858003"/>
              <a:gd name="connsiteY5-496" fmla="*/ 4374240 h 6735189"/>
              <a:gd name="connsiteX6-497" fmla="*/ 6858000 w 6858003"/>
              <a:gd name="connsiteY6-498" fmla="*/ 4456422 h 6735189"/>
              <a:gd name="connsiteX7-499" fmla="*/ 6858000 w 6858003"/>
              <a:gd name="connsiteY7-500" fmla="*/ 6735189 h 6735189"/>
              <a:gd name="connsiteX8-501" fmla="*/ 0 w 6858003"/>
              <a:gd name="connsiteY8-502" fmla="*/ 6735189 h 6735189"/>
              <a:gd name="connsiteX9-503" fmla="*/ 0 w 6858003"/>
              <a:gd name="connsiteY9-504" fmla="*/ 4456422 h 6735189"/>
              <a:gd name="connsiteX10-505" fmla="*/ 0 w 6858003"/>
              <a:gd name="connsiteY10-506" fmla="*/ 4374240 h 6735189"/>
              <a:gd name="connsiteX11-507" fmla="*/ 0 w 6858003"/>
              <a:gd name="connsiteY11-508" fmla="*/ 4229818 h 6735189"/>
              <a:gd name="connsiteX12-509" fmla="*/ 0 w 6858003"/>
              <a:gd name="connsiteY12-510" fmla="*/ 3571696 h 6735189"/>
              <a:gd name="connsiteX13-511" fmla="*/ 0 w 6858003"/>
              <a:gd name="connsiteY13-512" fmla="*/ 2095473 h 6735189"/>
              <a:gd name="connsiteX14-513" fmla="*/ 0 w 6858003"/>
              <a:gd name="connsiteY14-514" fmla="*/ 1951051 h 6735189"/>
              <a:gd name="connsiteX15-515" fmla="*/ 0 w 6858003"/>
              <a:gd name="connsiteY15-516" fmla="*/ 1292929 h 6735189"/>
              <a:gd name="connsiteX16-517" fmla="*/ 6858003 w 6858003"/>
              <a:gd name="connsiteY16-518" fmla="*/ 0 h 6735189"/>
              <a:gd name="connsiteX0-519" fmla="*/ 6858003 w 6858003"/>
              <a:gd name="connsiteY0-520" fmla="*/ 0 h 6735189"/>
              <a:gd name="connsiteX1-521" fmla="*/ 6858000 w 6858003"/>
              <a:gd name="connsiteY1-522" fmla="*/ 1951051 h 6735189"/>
              <a:gd name="connsiteX2-523" fmla="*/ 6858000 w 6858003"/>
              <a:gd name="connsiteY2-524" fmla="*/ 2095473 h 6735189"/>
              <a:gd name="connsiteX3-525" fmla="*/ 6858000 w 6858003"/>
              <a:gd name="connsiteY3-526" fmla="*/ 2554539 h 6735189"/>
              <a:gd name="connsiteX4-527" fmla="*/ 6858000 w 6858003"/>
              <a:gd name="connsiteY4-528" fmla="*/ 4229818 h 6735189"/>
              <a:gd name="connsiteX5-529" fmla="*/ 6858000 w 6858003"/>
              <a:gd name="connsiteY5-530" fmla="*/ 4374240 h 6735189"/>
              <a:gd name="connsiteX6-531" fmla="*/ 6858000 w 6858003"/>
              <a:gd name="connsiteY6-532" fmla="*/ 4456422 h 6735189"/>
              <a:gd name="connsiteX7-533" fmla="*/ 6858000 w 6858003"/>
              <a:gd name="connsiteY7-534" fmla="*/ 6735189 h 6735189"/>
              <a:gd name="connsiteX8-535" fmla="*/ 0 w 6858003"/>
              <a:gd name="connsiteY8-536" fmla="*/ 6735189 h 6735189"/>
              <a:gd name="connsiteX9-537" fmla="*/ 0 w 6858003"/>
              <a:gd name="connsiteY9-538" fmla="*/ 4456422 h 6735189"/>
              <a:gd name="connsiteX10-539" fmla="*/ 0 w 6858003"/>
              <a:gd name="connsiteY10-540" fmla="*/ 4374240 h 6735189"/>
              <a:gd name="connsiteX11-541" fmla="*/ 0 w 6858003"/>
              <a:gd name="connsiteY11-542" fmla="*/ 4229818 h 6735189"/>
              <a:gd name="connsiteX12-543" fmla="*/ 0 w 6858003"/>
              <a:gd name="connsiteY12-544" fmla="*/ 3571696 h 6735189"/>
              <a:gd name="connsiteX13-545" fmla="*/ 0 w 6858003"/>
              <a:gd name="connsiteY13-546" fmla="*/ 2095473 h 6735189"/>
              <a:gd name="connsiteX14-547" fmla="*/ 0 w 6858003"/>
              <a:gd name="connsiteY14-548" fmla="*/ 1951051 h 6735189"/>
              <a:gd name="connsiteX15-549" fmla="*/ 0 w 6858003"/>
              <a:gd name="connsiteY15-550" fmla="*/ 1292929 h 6735189"/>
              <a:gd name="connsiteX16-551" fmla="*/ 6858003 w 6858003"/>
              <a:gd name="connsiteY16-552" fmla="*/ 0 h 6735189"/>
              <a:gd name="connsiteX0-553" fmla="*/ 6858003 w 6858003"/>
              <a:gd name="connsiteY0-554" fmla="*/ 0 h 6735189"/>
              <a:gd name="connsiteX1-555" fmla="*/ 6858000 w 6858003"/>
              <a:gd name="connsiteY1-556" fmla="*/ 1951051 h 6735189"/>
              <a:gd name="connsiteX2-557" fmla="*/ 6858000 w 6858003"/>
              <a:gd name="connsiteY2-558" fmla="*/ 2095473 h 6735189"/>
              <a:gd name="connsiteX3-559" fmla="*/ 6858000 w 6858003"/>
              <a:gd name="connsiteY3-560" fmla="*/ 2554539 h 6735189"/>
              <a:gd name="connsiteX4-561" fmla="*/ 6858000 w 6858003"/>
              <a:gd name="connsiteY4-562" fmla="*/ 4229818 h 6735189"/>
              <a:gd name="connsiteX5-563" fmla="*/ 6858000 w 6858003"/>
              <a:gd name="connsiteY5-564" fmla="*/ 4374240 h 6735189"/>
              <a:gd name="connsiteX6-565" fmla="*/ 6858000 w 6858003"/>
              <a:gd name="connsiteY6-566" fmla="*/ 4456422 h 6735189"/>
              <a:gd name="connsiteX7-567" fmla="*/ 6858000 w 6858003"/>
              <a:gd name="connsiteY7-568" fmla="*/ 6735189 h 6735189"/>
              <a:gd name="connsiteX8-569" fmla="*/ 0 w 6858003"/>
              <a:gd name="connsiteY8-570" fmla="*/ 6735189 h 6735189"/>
              <a:gd name="connsiteX9-571" fmla="*/ 0 w 6858003"/>
              <a:gd name="connsiteY9-572" fmla="*/ 4456422 h 6735189"/>
              <a:gd name="connsiteX10-573" fmla="*/ 0 w 6858003"/>
              <a:gd name="connsiteY10-574" fmla="*/ 4374240 h 6735189"/>
              <a:gd name="connsiteX11-575" fmla="*/ 0 w 6858003"/>
              <a:gd name="connsiteY11-576" fmla="*/ 4229818 h 6735189"/>
              <a:gd name="connsiteX12-577" fmla="*/ 0 w 6858003"/>
              <a:gd name="connsiteY12-578" fmla="*/ 3571696 h 6735189"/>
              <a:gd name="connsiteX13-579" fmla="*/ 0 w 6858003"/>
              <a:gd name="connsiteY13-580" fmla="*/ 2095473 h 6735189"/>
              <a:gd name="connsiteX14-581" fmla="*/ 0 w 6858003"/>
              <a:gd name="connsiteY14-582" fmla="*/ 1951051 h 6735189"/>
              <a:gd name="connsiteX15-583" fmla="*/ 0 w 6858003"/>
              <a:gd name="connsiteY15-584" fmla="*/ 1292929 h 6735189"/>
              <a:gd name="connsiteX16-585" fmla="*/ 6858003 w 6858003"/>
              <a:gd name="connsiteY16-586" fmla="*/ 0 h 6735189"/>
              <a:gd name="connsiteX0-587" fmla="*/ 6858003 w 6858003"/>
              <a:gd name="connsiteY0-588" fmla="*/ 0 h 7431875"/>
              <a:gd name="connsiteX1-589" fmla="*/ 6858000 w 6858003"/>
              <a:gd name="connsiteY1-590" fmla="*/ 2647737 h 7431875"/>
              <a:gd name="connsiteX2-591" fmla="*/ 6858000 w 6858003"/>
              <a:gd name="connsiteY2-592" fmla="*/ 2792159 h 7431875"/>
              <a:gd name="connsiteX3-593" fmla="*/ 6858000 w 6858003"/>
              <a:gd name="connsiteY3-594" fmla="*/ 3251225 h 7431875"/>
              <a:gd name="connsiteX4-595" fmla="*/ 6858000 w 6858003"/>
              <a:gd name="connsiteY4-596" fmla="*/ 4926504 h 7431875"/>
              <a:gd name="connsiteX5-597" fmla="*/ 6858000 w 6858003"/>
              <a:gd name="connsiteY5-598" fmla="*/ 5070926 h 7431875"/>
              <a:gd name="connsiteX6-599" fmla="*/ 6858000 w 6858003"/>
              <a:gd name="connsiteY6-600" fmla="*/ 5153108 h 7431875"/>
              <a:gd name="connsiteX7-601" fmla="*/ 6858000 w 6858003"/>
              <a:gd name="connsiteY7-602" fmla="*/ 7431875 h 7431875"/>
              <a:gd name="connsiteX8-603" fmla="*/ 0 w 6858003"/>
              <a:gd name="connsiteY8-604" fmla="*/ 7431875 h 7431875"/>
              <a:gd name="connsiteX9-605" fmla="*/ 0 w 6858003"/>
              <a:gd name="connsiteY9-606" fmla="*/ 5153108 h 7431875"/>
              <a:gd name="connsiteX10-607" fmla="*/ 0 w 6858003"/>
              <a:gd name="connsiteY10-608" fmla="*/ 5070926 h 7431875"/>
              <a:gd name="connsiteX11-609" fmla="*/ 0 w 6858003"/>
              <a:gd name="connsiteY11-610" fmla="*/ 4926504 h 7431875"/>
              <a:gd name="connsiteX12-611" fmla="*/ 0 w 6858003"/>
              <a:gd name="connsiteY12-612" fmla="*/ 4268382 h 7431875"/>
              <a:gd name="connsiteX13-613" fmla="*/ 0 w 6858003"/>
              <a:gd name="connsiteY13-614" fmla="*/ 2792159 h 7431875"/>
              <a:gd name="connsiteX14-615" fmla="*/ 0 w 6858003"/>
              <a:gd name="connsiteY14-616" fmla="*/ 2647737 h 7431875"/>
              <a:gd name="connsiteX15-617" fmla="*/ 0 w 6858003"/>
              <a:gd name="connsiteY15-618" fmla="*/ 1989615 h 7431875"/>
              <a:gd name="connsiteX16-619" fmla="*/ 6858003 w 6858003"/>
              <a:gd name="connsiteY16-620" fmla="*/ 0 h 7431875"/>
              <a:gd name="connsiteX0-621" fmla="*/ 6872517 w 6872517"/>
              <a:gd name="connsiteY0-622" fmla="*/ 0 h 7431875"/>
              <a:gd name="connsiteX1-623" fmla="*/ 6872514 w 6872517"/>
              <a:gd name="connsiteY1-624" fmla="*/ 2647737 h 7431875"/>
              <a:gd name="connsiteX2-625" fmla="*/ 6872514 w 6872517"/>
              <a:gd name="connsiteY2-626" fmla="*/ 2792159 h 7431875"/>
              <a:gd name="connsiteX3-627" fmla="*/ 6872514 w 6872517"/>
              <a:gd name="connsiteY3-628" fmla="*/ 3251225 h 7431875"/>
              <a:gd name="connsiteX4-629" fmla="*/ 6872514 w 6872517"/>
              <a:gd name="connsiteY4-630" fmla="*/ 4926504 h 7431875"/>
              <a:gd name="connsiteX5-631" fmla="*/ 6872514 w 6872517"/>
              <a:gd name="connsiteY5-632" fmla="*/ 5070926 h 7431875"/>
              <a:gd name="connsiteX6-633" fmla="*/ 6872514 w 6872517"/>
              <a:gd name="connsiteY6-634" fmla="*/ 5153108 h 7431875"/>
              <a:gd name="connsiteX7-635" fmla="*/ 6872514 w 6872517"/>
              <a:gd name="connsiteY7-636" fmla="*/ 7431875 h 7431875"/>
              <a:gd name="connsiteX8-637" fmla="*/ 14514 w 6872517"/>
              <a:gd name="connsiteY8-638" fmla="*/ 7431875 h 7431875"/>
              <a:gd name="connsiteX9-639" fmla="*/ 14514 w 6872517"/>
              <a:gd name="connsiteY9-640" fmla="*/ 5153108 h 7431875"/>
              <a:gd name="connsiteX10-641" fmla="*/ 14514 w 6872517"/>
              <a:gd name="connsiteY10-642" fmla="*/ 5070926 h 7431875"/>
              <a:gd name="connsiteX11-643" fmla="*/ 14514 w 6872517"/>
              <a:gd name="connsiteY11-644" fmla="*/ 4926504 h 7431875"/>
              <a:gd name="connsiteX12-645" fmla="*/ 14514 w 6872517"/>
              <a:gd name="connsiteY12-646" fmla="*/ 4268382 h 7431875"/>
              <a:gd name="connsiteX13-647" fmla="*/ 14514 w 6872517"/>
              <a:gd name="connsiteY13-648" fmla="*/ 2792159 h 7431875"/>
              <a:gd name="connsiteX14-649" fmla="*/ 14514 w 6872517"/>
              <a:gd name="connsiteY14-650" fmla="*/ 2647737 h 7431875"/>
              <a:gd name="connsiteX15-651" fmla="*/ 0 w 6872517"/>
              <a:gd name="connsiteY15-652" fmla="*/ 480129 h 7431875"/>
              <a:gd name="connsiteX16-653" fmla="*/ 6872517 w 6872517"/>
              <a:gd name="connsiteY16-654" fmla="*/ 0 h 7431875"/>
              <a:gd name="connsiteX0-655" fmla="*/ 6858003 w 6858003"/>
              <a:gd name="connsiteY0-656" fmla="*/ 0 h 7431875"/>
              <a:gd name="connsiteX1-657" fmla="*/ 6858000 w 6858003"/>
              <a:gd name="connsiteY1-658" fmla="*/ 2647737 h 7431875"/>
              <a:gd name="connsiteX2-659" fmla="*/ 6858000 w 6858003"/>
              <a:gd name="connsiteY2-660" fmla="*/ 2792159 h 7431875"/>
              <a:gd name="connsiteX3-661" fmla="*/ 6858000 w 6858003"/>
              <a:gd name="connsiteY3-662" fmla="*/ 3251225 h 7431875"/>
              <a:gd name="connsiteX4-663" fmla="*/ 6858000 w 6858003"/>
              <a:gd name="connsiteY4-664" fmla="*/ 4926504 h 7431875"/>
              <a:gd name="connsiteX5-665" fmla="*/ 6858000 w 6858003"/>
              <a:gd name="connsiteY5-666" fmla="*/ 5070926 h 7431875"/>
              <a:gd name="connsiteX6-667" fmla="*/ 6858000 w 6858003"/>
              <a:gd name="connsiteY6-668" fmla="*/ 5153108 h 7431875"/>
              <a:gd name="connsiteX7-669" fmla="*/ 6858000 w 6858003"/>
              <a:gd name="connsiteY7-670" fmla="*/ 7431875 h 7431875"/>
              <a:gd name="connsiteX8-671" fmla="*/ 0 w 6858003"/>
              <a:gd name="connsiteY8-672" fmla="*/ 7431875 h 7431875"/>
              <a:gd name="connsiteX9-673" fmla="*/ 0 w 6858003"/>
              <a:gd name="connsiteY9-674" fmla="*/ 5153108 h 7431875"/>
              <a:gd name="connsiteX10-675" fmla="*/ 0 w 6858003"/>
              <a:gd name="connsiteY10-676" fmla="*/ 5070926 h 7431875"/>
              <a:gd name="connsiteX11-677" fmla="*/ 0 w 6858003"/>
              <a:gd name="connsiteY11-678" fmla="*/ 4926504 h 7431875"/>
              <a:gd name="connsiteX12-679" fmla="*/ 0 w 6858003"/>
              <a:gd name="connsiteY12-680" fmla="*/ 4268382 h 7431875"/>
              <a:gd name="connsiteX13-681" fmla="*/ 0 w 6858003"/>
              <a:gd name="connsiteY13-682" fmla="*/ 2792159 h 7431875"/>
              <a:gd name="connsiteX14-683" fmla="*/ 0 w 6858003"/>
              <a:gd name="connsiteY14-684" fmla="*/ 2647737 h 7431875"/>
              <a:gd name="connsiteX15-685" fmla="*/ 0 w 6858003"/>
              <a:gd name="connsiteY15-686" fmla="*/ 552701 h 7431875"/>
              <a:gd name="connsiteX16-687" fmla="*/ 6858003 w 6858003"/>
              <a:gd name="connsiteY16-688" fmla="*/ 0 h 7431875"/>
              <a:gd name="connsiteX0-689" fmla="*/ 6858003 w 6858003"/>
              <a:gd name="connsiteY0-690" fmla="*/ 0 h 7431875"/>
              <a:gd name="connsiteX1-691" fmla="*/ 6858000 w 6858003"/>
              <a:gd name="connsiteY1-692" fmla="*/ 2647737 h 7431875"/>
              <a:gd name="connsiteX2-693" fmla="*/ 6858000 w 6858003"/>
              <a:gd name="connsiteY2-694" fmla="*/ 2792159 h 7431875"/>
              <a:gd name="connsiteX3-695" fmla="*/ 6858000 w 6858003"/>
              <a:gd name="connsiteY3-696" fmla="*/ 3251225 h 7431875"/>
              <a:gd name="connsiteX4-697" fmla="*/ 6858000 w 6858003"/>
              <a:gd name="connsiteY4-698" fmla="*/ 4926504 h 7431875"/>
              <a:gd name="connsiteX5-699" fmla="*/ 6858000 w 6858003"/>
              <a:gd name="connsiteY5-700" fmla="*/ 5070926 h 7431875"/>
              <a:gd name="connsiteX6-701" fmla="*/ 6858000 w 6858003"/>
              <a:gd name="connsiteY6-702" fmla="*/ 5153108 h 7431875"/>
              <a:gd name="connsiteX7-703" fmla="*/ 6858000 w 6858003"/>
              <a:gd name="connsiteY7-704" fmla="*/ 7431875 h 7431875"/>
              <a:gd name="connsiteX8-705" fmla="*/ 0 w 6858003"/>
              <a:gd name="connsiteY8-706" fmla="*/ 7431875 h 7431875"/>
              <a:gd name="connsiteX9-707" fmla="*/ 0 w 6858003"/>
              <a:gd name="connsiteY9-708" fmla="*/ 5153108 h 7431875"/>
              <a:gd name="connsiteX10-709" fmla="*/ 0 w 6858003"/>
              <a:gd name="connsiteY10-710" fmla="*/ 5070926 h 7431875"/>
              <a:gd name="connsiteX11-711" fmla="*/ 0 w 6858003"/>
              <a:gd name="connsiteY11-712" fmla="*/ 4926504 h 7431875"/>
              <a:gd name="connsiteX12-713" fmla="*/ 0 w 6858003"/>
              <a:gd name="connsiteY12-714" fmla="*/ 4268382 h 7431875"/>
              <a:gd name="connsiteX13-715" fmla="*/ 0 w 6858003"/>
              <a:gd name="connsiteY13-716" fmla="*/ 2792159 h 7431875"/>
              <a:gd name="connsiteX14-717" fmla="*/ 0 w 6858003"/>
              <a:gd name="connsiteY14-718" fmla="*/ 552701 h 7431875"/>
              <a:gd name="connsiteX15-719" fmla="*/ 6858003 w 6858003"/>
              <a:gd name="connsiteY15-720" fmla="*/ 0 h 7431875"/>
              <a:gd name="connsiteX0-721" fmla="*/ 6858003 w 6858003"/>
              <a:gd name="connsiteY0-722" fmla="*/ 0 h 7431875"/>
              <a:gd name="connsiteX1-723" fmla="*/ 6858000 w 6858003"/>
              <a:gd name="connsiteY1-724" fmla="*/ 2647737 h 7431875"/>
              <a:gd name="connsiteX2-725" fmla="*/ 6858000 w 6858003"/>
              <a:gd name="connsiteY2-726" fmla="*/ 2792159 h 7431875"/>
              <a:gd name="connsiteX3-727" fmla="*/ 6858000 w 6858003"/>
              <a:gd name="connsiteY3-728" fmla="*/ 3251225 h 7431875"/>
              <a:gd name="connsiteX4-729" fmla="*/ 6858000 w 6858003"/>
              <a:gd name="connsiteY4-730" fmla="*/ 4926504 h 7431875"/>
              <a:gd name="connsiteX5-731" fmla="*/ 6858000 w 6858003"/>
              <a:gd name="connsiteY5-732" fmla="*/ 5070926 h 7431875"/>
              <a:gd name="connsiteX6-733" fmla="*/ 6858000 w 6858003"/>
              <a:gd name="connsiteY6-734" fmla="*/ 5153108 h 7431875"/>
              <a:gd name="connsiteX7-735" fmla="*/ 6858000 w 6858003"/>
              <a:gd name="connsiteY7-736" fmla="*/ 7431875 h 7431875"/>
              <a:gd name="connsiteX8-737" fmla="*/ 0 w 6858003"/>
              <a:gd name="connsiteY8-738" fmla="*/ 7431875 h 7431875"/>
              <a:gd name="connsiteX9-739" fmla="*/ 0 w 6858003"/>
              <a:gd name="connsiteY9-740" fmla="*/ 5153108 h 7431875"/>
              <a:gd name="connsiteX10-741" fmla="*/ 0 w 6858003"/>
              <a:gd name="connsiteY10-742" fmla="*/ 5070926 h 7431875"/>
              <a:gd name="connsiteX11-743" fmla="*/ 0 w 6858003"/>
              <a:gd name="connsiteY11-744" fmla="*/ 4926504 h 7431875"/>
              <a:gd name="connsiteX12-745" fmla="*/ 0 w 6858003"/>
              <a:gd name="connsiteY12-746" fmla="*/ 4268382 h 7431875"/>
              <a:gd name="connsiteX13-747" fmla="*/ 0 w 6858003"/>
              <a:gd name="connsiteY13-748" fmla="*/ 552701 h 7431875"/>
              <a:gd name="connsiteX14-749" fmla="*/ 6858003 w 6858003"/>
              <a:gd name="connsiteY14-750" fmla="*/ 0 h 7431875"/>
              <a:gd name="connsiteX0-751" fmla="*/ 6858003 w 6858003"/>
              <a:gd name="connsiteY0-752" fmla="*/ 0 h 7431875"/>
              <a:gd name="connsiteX1-753" fmla="*/ 6858000 w 6858003"/>
              <a:gd name="connsiteY1-754" fmla="*/ 2647737 h 7431875"/>
              <a:gd name="connsiteX2-755" fmla="*/ 6858000 w 6858003"/>
              <a:gd name="connsiteY2-756" fmla="*/ 2792159 h 7431875"/>
              <a:gd name="connsiteX3-757" fmla="*/ 6858000 w 6858003"/>
              <a:gd name="connsiteY3-758" fmla="*/ 3251225 h 7431875"/>
              <a:gd name="connsiteX4-759" fmla="*/ 6858000 w 6858003"/>
              <a:gd name="connsiteY4-760" fmla="*/ 4926504 h 7431875"/>
              <a:gd name="connsiteX5-761" fmla="*/ 6858000 w 6858003"/>
              <a:gd name="connsiteY5-762" fmla="*/ 5070926 h 7431875"/>
              <a:gd name="connsiteX6-763" fmla="*/ 6858000 w 6858003"/>
              <a:gd name="connsiteY6-764" fmla="*/ 5153108 h 7431875"/>
              <a:gd name="connsiteX7-765" fmla="*/ 6858000 w 6858003"/>
              <a:gd name="connsiteY7-766" fmla="*/ 7431875 h 7431875"/>
              <a:gd name="connsiteX8-767" fmla="*/ 0 w 6858003"/>
              <a:gd name="connsiteY8-768" fmla="*/ 7431875 h 7431875"/>
              <a:gd name="connsiteX9-769" fmla="*/ 0 w 6858003"/>
              <a:gd name="connsiteY9-770" fmla="*/ 5153108 h 7431875"/>
              <a:gd name="connsiteX10-771" fmla="*/ 0 w 6858003"/>
              <a:gd name="connsiteY10-772" fmla="*/ 5070926 h 7431875"/>
              <a:gd name="connsiteX11-773" fmla="*/ 0 w 6858003"/>
              <a:gd name="connsiteY11-774" fmla="*/ 4926504 h 7431875"/>
              <a:gd name="connsiteX12-775" fmla="*/ 0 w 6858003"/>
              <a:gd name="connsiteY12-776" fmla="*/ 552701 h 7431875"/>
              <a:gd name="connsiteX13-777" fmla="*/ 6858003 w 6858003"/>
              <a:gd name="connsiteY13-778" fmla="*/ 0 h 7431875"/>
              <a:gd name="connsiteX0-779" fmla="*/ 6858003 w 6858003"/>
              <a:gd name="connsiteY0-780" fmla="*/ 0 h 7431875"/>
              <a:gd name="connsiteX1-781" fmla="*/ 6858000 w 6858003"/>
              <a:gd name="connsiteY1-782" fmla="*/ 2647737 h 7431875"/>
              <a:gd name="connsiteX2-783" fmla="*/ 6858000 w 6858003"/>
              <a:gd name="connsiteY2-784" fmla="*/ 2792159 h 7431875"/>
              <a:gd name="connsiteX3-785" fmla="*/ 6858000 w 6858003"/>
              <a:gd name="connsiteY3-786" fmla="*/ 3251225 h 7431875"/>
              <a:gd name="connsiteX4-787" fmla="*/ 6858000 w 6858003"/>
              <a:gd name="connsiteY4-788" fmla="*/ 4926504 h 7431875"/>
              <a:gd name="connsiteX5-789" fmla="*/ 6858000 w 6858003"/>
              <a:gd name="connsiteY5-790" fmla="*/ 5070926 h 7431875"/>
              <a:gd name="connsiteX6-791" fmla="*/ 6858000 w 6858003"/>
              <a:gd name="connsiteY6-792" fmla="*/ 5153108 h 7431875"/>
              <a:gd name="connsiteX7-793" fmla="*/ 6858000 w 6858003"/>
              <a:gd name="connsiteY7-794" fmla="*/ 7431875 h 7431875"/>
              <a:gd name="connsiteX8-795" fmla="*/ 0 w 6858003"/>
              <a:gd name="connsiteY8-796" fmla="*/ 7431875 h 7431875"/>
              <a:gd name="connsiteX9-797" fmla="*/ 0 w 6858003"/>
              <a:gd name="connsiteY9-798" fmla="*/ 5153108 h 7431875"/>
              <a:gd name="connsiteX10-799" fmla="*/ 0 w 6858003"/>
              <a:gd name="connsiteY10-800" fmla="*/ 5070926 h 7431875"/>
              <a:gd name="connsiteX11-801" fmla="*/ 0 w 6858003"/>
              <a:gd name="connsiteY11-802" fmla="*/ 552701 h 7431875"/>
              <a:gd name="connsiteX12-803" fmla="*/ 6858003 w 6858003"/>
              <a:gd name="connsiteY12-804" fmla="*/ 0 h 7431875"/>
              <a:gd name="connsiteX0-805" fmla="*/ 6858003 w 6858003"/>
              <a:gd name="connsiteY0-806" fmla="*/ 0 h 7431875"/>
              <a:gd name="connsiteX1-807" fmla="*/ 6858000 w 6858003"/>
              <a:gd name="connsiteY1-808" fmla="*/ 2647737 h 7431875"/>
              <a:gd name="connsiteX2-809" fmla="*/ 6858000 w 6858003"/>
              <a:gd name="connsiteY2-810" fmla="*/ 2792159 h 7431875"/>
              <a:gd name="connsiteX3-811" fmla="*/ 6858000 w 6858003"/>
              <a:gd name="connsiteY3-812" fmla="*/ 3251225 h 7431875"/>
              <a:gd name="connsiteX4-813" fmla="*/ 6858000 w 6858003"/>
              <a:gd name="connsiteY4-814" fmla="*/ 4926504 h 7431875"/>
              <a:gd name="connsiteX5-815" fmla="*/ 6858000 w 6858003"/>
              <a:gd name="connsiteY5-816" fmla="*/ 5070926 h 7431875"/>
              <a:gd name="connsiteX6-817" fmla="*/ 6858000 w 6858003"/>
              <a:gd name="connsiteY6-818" fmla="*/ 5153108 h 7431875"/>
              <a:gd name="connsiteX7-819" fmla="*/ 6858000 w 6858003"/>
              <a:gd name="connsiteY7-820" fmla="*/ 7431875 h 7431875"/>
              <a:gd name="connsiteX8-821" fmla="*/ 0 w 6858003"/>
              <a:gd name="connsiteY8-822" fmla="*/ 7431875 h 7431875"/>
              <a:gd name="connsiteX9-823" fmla="*/ 0 w 6858003"/>
              <a:gd name="connsiteY9-824" fmla="*/ 5153108 h 7431875"/>
              <a:gd name="connsiteX10-825" fmla="*/ 0 w 6858003"/>
              <a:gd name="connsiteY10-826" fmla="*/ 552701 h 7431875"/>
              <a:gd name="connsiteX11-827" fmla="*/ 6858003 w 6858003"/>
              <a:gd name="connsiteY11-828" fmla="*/ 0 h 7431875"/>
              <a:gd name="connsiteX0-829" fmla="*/ 6858003 w 6858003"/>
              <a:gd name="connsiteY0-830" fmla="*/ 0 h 7431875"/>
              <a:gd name="connsiteX1-831" fmla="*/ 6858000 w 6858003"/>
              <a:gd name="connsiteY1-832" fmla="*/ 2647737 h 7431875"/>
              <a:gd name="connsiteX2-833" fmla="*/ 6858000 w 6858003"/>
              <a:gd name="connsiteY2-834" fmla="*/ 2792159 h 7431875"/>
              <a:gd name="connsiteX3-835" fmla="*/ 6858000 w 6858003"/>
              <a:gd name="connsiteY3-836" fmla="*/ 3251225 h 7431875"/>
              <a:gd name="connsiteX4-837" fmla="*/ 6858000 w 6858003"/>
              <a:gd name="connsiteY4-838" fmla="*/ 4926504 h 7431875"/>
              <a:gd name="connsiteX5-839" fmla="*/ 6858000 w 6858003"/>
              <a:gd name="connsiteY5-840" fmla="*/ 5070926 h 7431875"/>
              <a:gd name="connsiteX6-841" fmla="*/ 6858000 w 6858003"/>
              <a:gd name="connsiteY6-842" fmla="*/ 5153108 h 7431875"/>
              <a:gd name="connsiteX7-843" fmla="*/ 6858000 w 6858003"/>
              <a:gd name="connsiteY7-844" fmla="*/ 7431875 h 7431875"/>
              <a:gd name="connsiteX8-845" fmla="*/ 0 w 6858003"/>
              <a:gd name="connsiteY8-846" fmla="*/ 7431875 h 7431875"/>
              <a:gd name="connsiteX9-847" fmla="*/ 0 w 6858003"/>
              <a:gd name="connsiteY9-848" fmla="*/ 552701 h 7431875"/>
              <a:gd name="connsiteX10-849" fmla="*/ 6858003 w 6858003"/>
              <a:gd name="connsiteY10-850" fmla="*/ 0 h 7431875"/>
              <a:gd name="connsiteX0-851" fmla="*/ 6858003 w 6858003"/>
              <a:gd name="connsiteY0-852" fmla="*/ 0 h 7431875"/>
              <a:gd name="connsiteX1-853" fmla="*/ 6858000 w 6858003"/>
              <a:gd name="connsiteY1-854" fmla="*/ 2647737 h 7431875"/>
              <a:gd name="connsiteX2-855" fmla="*/ 6858000 w 6858003"/>
              <a:gd name="connsiteY2-856" fmla="*/ 2792159 h 7431875"/>
              <a:gd name="connsiteX3-857" fmla="*/ 6858000 w 6858003"/>
              <a:gd name="connsiteY3-858" fmla="*/ 3251225 h 7431875"/>
              <a:gd name="connsiteX4-859" fmla="*/ 6858000 w 6858003"/>
              <a:gd name="connsiteY4-860" fmla="*/ 4926504 h 7431875"/>
              <a:gd name="connsiteX5-861" fmla="*/ 6858000 w 6858003"/>
              <a:gd name="connsiteY5-862" fmla="*/ 5070926 h 7431875"/>
              <a:gd name="connsiteX6-863" fmla="*/ 6858000 w 6858003"/>
              <a:gd name="connsiteY6-864" fmla="*/ 7431875 h 7431875"/>
              <a:gd name="connsiteX7-865" fmla="*/ 0 w 6858003"/>
              <a:gd name="connsiteY7-866" fmla="*/ 7431875 h 7431875"/>
              <a:gd name="connsiteX8-867" fmla="*/ 0 w 6858003"/>
              <a:gd name="connsiteY8-868" fmla="*/ 552701 h 7431875"/>
              <a:gd name="connsiteX9-869" fmla="*/ 6858003 w 6858003"/>
              <a:gd name="connsiteY9-870" fmla="*/ 0 h 7431875"/>
              <a:gd name="connsiteX0-871" fmla="*/ 6858003 w 6858003"/>
              <a:gd name="connsiteY0-872" fmla="*/ 0 h 7431875"/>
              <a:gd name="connsiteX1-873" fmla="*/ 6858000 w 6858003"/>
              <a:gd name="connsiteY1-874" fmla="*/ 2647737 h 7431875"/>
              <a:gd name="connsiteX2-875" fmla="*/ 6858000 w 6858003"/>
              <a:gd name="connsiteY2-876" fmla="*/ 2792159 h 7431875"/>
              <a:gd name="connsiteX3-877" fmla="*/ 6858000 w 6858003"/>
              <a:gd name="connsiteY3-878" fmla="*/ 3251225 h 7431875"/>
              <a:gd name="connsiteX4-879" fmla="*/ 6858000 w 6858003"/>
              <a:gd name="connsiteY4-880" fmla="*/ 4926504 h 7431875"/>
              <a:gd name="connsiteX5-881" fmla="*/ 6858000 w 6858003"/>
              <a:gd name="connsiteY5-882" fmla="*/ 7431875 h 7431875"/>
              <a:gd name="connsiteX6-883" fmla="*/ 0 w 6858003"/>
              <a:gd name="connsiteY6-884" fmla="*/ 7431875 h 7431875"/>
              <a:gd name="connsiteX7-885" fmla="*/ 0 w 6858003"/>
              <a:gd name="connsiteY7-886" fmla="*/ 552701 h 7431875"/>
              <a:gd name="connsiteX8-887" fmla="*/ 6858003 w 6858003"/>
              <a:gd name="connsiteY8-888" fmla="*/ 0 h 7431875"/>
              <a:gd name="connsiteX0-889" fmla="*/ 6858003 w 6858003"/>
              <a:gd name="connsiteY0-890" fmla="*/ 0 h 7431875"/>
              <a:gd name="connsiteX1-891" fmla="*/ 6858000 w 6858003"/>
              <a:gd name="connsiteY1-892" fmla="*/ 2647737 h 7431875"/>
              <a:gd name="connsiteX2-893" fmla="*/ 6858000 w 6858003"/>
              <a:gd name="connsiteY2-894" fmla="*/ 2792159 h 7431875"/>
              <a:gd name="connsiteX3-895" fmla="*/ 6858000 w 6858003"/>
              <a:gd name="connsiteY3-896" fmla="*/ 3251225 h 7431875"/>
              <a:gd name="connsiteX4-897" fmla="*/ 6858000 w 6858003"/>
              <a:gd name="connsiteY4-898" fmla="*/ 7431875 h 7431875"/>
              <a:gd name="connsiteX5-899" fmla="*/ 0 w 6858003"/>
              <a:gd name="connsiteY5-900" fmla="*/ 7431875 h 7431875"/>
              <a:gd name="connsiteX6-901" fmla="*/ 0 w 6858003"/>
              <a:gd name="connsiteY6-902" fmla="*/ 552701 h 7431875"/>
              <a:gd name="connsiteX7-903" fmla="*/ 6858003 w 6858003"/>
              <a:gd name="connsiteY7-904" fmla="*/ 0 h 7431875"/>
              <a:gd name="connsiteX0-905" fmla="*/ 6858003 w 6858003"/>
              <a:gd name="connsiteY0-906" fmla="*/ 0 h 7431875"/>
              <a:gd name="connsiteX1-907" fmla="*/ 6858000 w 6858003"/>
              <a:gd name="connsiteY1-908" fmla="*/ 2647737 h 7431875"/>
              <a:gd name="connsiteX2-909" fmla="*/ 6858000 w 6858003"/>
              <a:gd name="connsiteY2-910" fmla="*/ 2792159 h 7431875"/>
              <a:gd name="connsiteX3-911" fmla="*/ 6858000 w 6858003"/>
              <a:gd name="connsiteY3-912" fmla="*/ 7431875 h 7431875"/>
              <a:gd name="connsiteX4-913" fmla="*/ 0 w 6858003"/>
              <a:gd name="connsiteY4-914" fmla="*/ 7431875 h 7431875"/>
              <a:gd name="connsiteX5-915" fmla="*/ 0 w 6858003"/>
              <a:gd name="connsiteY5-916" fmla="*/ 552701 h 7431875"/>
              <a:gd name="connsiteX6-917" fmla="*/ 6858003 w 6858003"/>
              <a:gd name="connsiteY6-918" fmla="*/ 0 h 7431875"/>
              <a:gd name="connsiteX0-919" fmla="*/ 6858003 w 6858003"/>
              <a:gd name="connsiteY0-920" fmla="*/ 0 h 7431875"/>
              <a:gd name="connsiteX1-921" fmla="*/ 6858000 w 6858003"/>
              <a:gd name="connsiteY1-922" fmla="*/ 2647737 h 7431875"/>
              <a:gd name="connsiteX2-923" fmla="*/ 6858000 w 6858003"/>
              <a:gd name="connsiteY2-924" fmla="*/ 7431875 h 7431875"/>
              <a:gd name="connsiteX3-925" fmla="*/ 0 w 6858003"/>
              <a:gd name="connsiteY3-926" fmla="*/ 7431875 h 7431875"/>
              <a:gd name="connsiteX4-927" fmla="*/ 0 w 6858003"/>
              <a:gd name="connsiteY4-928" fmla="*/ 552701 h 7431875"/>
              <a:gd name="connsiteX5-929" fmla="*/ 6858003 w 6858003"/>
              <a:gd name="connsiteY5-930" fmla="*/ 0 h 7431875"/>
              <a:gd name="connsiteX0-931" fmla="*/ 6872517 w 6872517"/>
              <a:gd name="connsiteY0-932" fmla="*/ 42385 h 6879174"/>
              <a:gd name="connsiteX1-933" fmla="*/ 6858000 w 6872517"/>
              <a:gd name="connsiteY1-934" fmla="*/ 2095036 h 6879174"/>
              <a:gd name="connsiteX2-935" fmla="*/ 6858000 w 6872517"/>
              <a:gd name="connsiteY2-936" fmla="*/ 6879174 h 6879174"/>
              <a:gd name="connsiteX3-937" fmla="*/ 0 w 6872517"/>
              <a:gd name="connsiteY3-938" fmla="*/ 6879174 h 6879174"/>
              <a:gd name="connsiteX4-939" fmla="*/ 0 w 6872517"/>
              <a:gd name="connsiteY4-940" fmla="*/ 0 h 6879174"/>
              <a:gd name="connsiteX5-941" fmla="*/ 6872517 w 6872517"/>
              <a:gd name="connsiteY5-942" fmla="*/ 42385 h 6879174"/>
              <a:gd name="connsiteX0-943" fmla="*/ 6872520 w 6872520"/>
              <a:gd name="connsiteY0-944" fmla="*/ 0 h 6880332"/>
              <a:gd name="connsiteX1-945" fmla="*/ 6858000 w 6872520"/>
              <a:gd name="connsiteY1-946" fmla="*/ 2096194 h 6880332"/>
              <a:gd name="connsiteX2-947" fmla="*/ 6858000 w 6872520"/>
              <a:gd name="connsiteY2-948" fmla="*/ 6880332 h 6880332"/>
              <a:gd name="connsiteX3-949" fmla="*/ 0 w 6872520"/>
              <a:gd name="connsiteY3-950" fmla="*/ 6880332 h 6880332"/>
              <a:gd name="connsiteX4-951" fmla="*/ 0 w 6872520"/>
              <a:gd name="connsiteY4-952" fmla="*/ 1158 h 6880332"/>
              <a:gd name="connsiteX5-953" fmla="*/ 6872520 w 6872520"/>
              <a:gd name="connsiteY5-954" fmla="*/ 0 h 6880332"/>
              <a:gd name="connsiteX0-955" fmla="*/ 6872520 w 6872520"/>
              <a:gd name="connsiteY0-956" fmla="*/ 0 h 6880332"/>
              <a:gd name="connsiteX1-957" fmla="*/ 6858000 w 6872520"/>
              <a:gd name="connsiteY1-958" fmla="*/ 2096194 h 6880332"/>
              <a:gd name="connsiteX2-959" fmla="*/ 6858000 w 6872520"/>
              <a:gd name="connsiteY2-960" fmla="*/ 6880332 h 6880332"/>
              <a:gd name="connsiteX3-961" fmla="*/ 0 w 6872520"/>
              <a:gd name="connsiteY3-962" fmla="*/ 6880332 h 6880332"/>
              <a:gd name="connsiteX4-963" fmla="*/ 0 w 6872520"/>
              <a:gd name="connsiteY4-964" fmla="*/ 1158 h 6880332"/>
              <a:gd name="connsiteX5-965" fmla="*/ 6872520 w 6872520"/>
              <a:gd name="connsiteY5-966" fmla="*/ 0 h 6880332"/>
              <a:gd name="connsiteX0-967" fmla="*/ 6843491 w 6858000"/>
              <a:gd name="connsiteY0-968" fmla="*/ 202042 h 6879174"/>
              <a:gd name="connsiteX1-969" fmla="*/ 6858000 w 6858000"/>
              <a:gd name="connsiteY1-970" fmla="*/ 2095036 h 6879174"/>
              <a:gd name="connsiteX2-971" fmla="*/ 6858000 w 6858000"/>
              <a:gd name="connsiteY2-972" fmla="*/ 6879174 h 6879174"/>
              <a:gd name="connsiteX3-973" fmla="*/ 0 w 6858000"/>
              <a:gd name="connsiteY3-974" fmla="*/ 6879174 h 6879174"/>
              <a:gd name="connsiteX4-975" fmla="*/ 0 w 6858000"/>
              <a:gd name="connsiteY4-976" fmla="*/ 0 h 6879174"/>
              <a:gd name="connsiteX5-977" fmla="*/ 6843491 w 6858000"/>
              <a:gd name="connsiteY5-978" fmla="*/ 202042 h 6879174"/>
              <a:gd name="connsiteX0-979" fmla="*/ 6843491 w 6858000"/>
              <a:gd name="connsiteY0-980" fmla="*/ 202042 h 6879174"/>
              <a:gd name="connsiteX1-981" fmla="*/ 6858000 w 6858000"/>
              <a:gd name="connsiteY1-982" fmla="*/ 2095036 h 6879174"/>
              <a:gd name="connsiteX2-983" fmla="*/ 6858000 w 6858000"/>
              <a:gd name="connsiteY2-984" fmla="*/ 6879174 h 6879174"/>
              <a:gd name="connsiteX3-985" fmla="*/ 0 w 6858000"/>
              <a:gd name="connsiteY3-986" fmla="*/ 6879174 h 6879174"/>
              <a:gd name="connsiteX4-987" fmla="*/ 0 w 6858000"/>
              <a:gd name="connsiteY4-988" fmla="*/ 0 h 6879174"/>
              <a:gd name="connsiteX5-989" fmla="*/ 6843491 w 6858000"/>
              <a:gd name="connsiteY5-990" fmla="*/ 202042 h 6879174"/>
              <a:gd name="connsiteX0-991" fmla="*/ 6843491 w 6858000"/>
              <a:gd name="connsiteY0-992" fmla="*/ 202042 h 6879174"/>
              <a:gd name="connsiteX1-993" fmla="*/ 6858000 w 6858000"/>
              <a:gd name="connsiteY1-994" fmla="*/ 2095036 h 6879174"/>
              <a:gd name="connsiteX2-995" fmla="*/ 6858000 w 6858000"/>
              <a:gd name="connsiteY2-996" fmla="*/ 6879174 h 6879174"/>
              <a:gd name="connsiteX3-997" fmla="*/ 0 w 6858000"/>
              <a:gd name="connsiteY3-998" fmla="*/ 6879174 h 6879174"/>
              <a:gd name="connsiteX4-999" fmla="*/ 0 w 6858000"/>
              <a:gd name="connsiteY4-1000" fmla="*/ 0 h 6879174"/>
              <a:gd name="connsiteX5-1001" fmla="*/ 6843491 w 6858000"/>
              <a:gd name="connsiteY5-1002" fmla="*/ 202042 h 6879174"/>
              <a:gd name="connsiteX0-1003" fmla="*/ 6856191 w 6858000"/>
              <a:gd name="connsiteY0-1004" fmla="*/ 214742 h 6879174"/>
              <a:gd name="connsiteX1-1005" fmla="*/ 6858000 w 6858000"/>
              <a:gd name="connsiteY1-1006" fmla="*/ 2095036 h 6879174"/>
              <a:gd name="connsiteX2-1007" fmla="*/ 6858000 w 6858000"/>
              <a:gd name="connsiteY2-1008" fmla="*/ 6879174 h 6879174"/>
              <a:gd name="connsiteX3-1009" fmla="*/ 0 w 6858000"/>
              <a:gd name="connsiteY3-1010" fmla="*/ 6879174 h 6879174"/>
              <a:gd name="connsiteX4-1011" fmla="*/ 0 w 6858000"/>
              <a:gd name="connsiteY4-1012" fmla="*/ 0 h 6879174"/>
              <a:gd name="connsiteX5-1013" fmla="*/ 6856191 w 6858000"/>
              <a:gd name="connsiteY5-1014" fmla="*/ 214742 h 6879174"/>
              <a:gd name="connsiteX0-1015" fmla="*/ 6856191 w 6858000"/>
              <a:gd name="connsiteY0-1016" fmla="*/ 209979 h 6879174"/>
              <a:gd name="connsiteX1-1017" fmla="*/ 6858000 w 6858000"/>
              <a:gd name="connsiteY1-1018" fmla="*/ 2095036 h 6879174"/>
              <a:gd name="connsiteX2-1019" fmla="*/ 6858000 w 6858000"/>
              <a:gd name="connsiteY2-1020" fmla="*/ 6879174 h 6879174"/>
              <a:gd name="connsiteX3-1021" fmla="*/ 0 w 6858000"/>
              <a:gd name="connsiteY3-1022" fmla="*/ 6879174 h 6879174"/>
              <a:gd name="connsiteX4-1023" fmla="*/ 0 w 6858000"/>
              <a:gd name="connsiteY4-1024" fmla="*/ 0 h 6879174"/>
              <a:gd name="connsiteX5-1025" fmla="*/ 6856191 w 6858000"/>
              <a:gd name="connsiteY5-1026" fmla="*/ 209979 h 6879174"/>
              <a:gd name="connsiteX0-1027" fmla="*/ 6868891 w 6868891"/>
              <a:gd name="connsiteY0-1028" fmla="*/ 197279 h 6879174"/>
              <a:gd name="connsiteX1-1029" fmla="*/ 6858000 w 6868891"/>
              <a:gd name="connsiteY1-1030" fmla="*/ 2095036 h 6879174"/>
              <a:gd name="connsiteX2-1031" fmla="*/ 6858000 w 6868891"/>
              <a:gd name="connsiteY2-1032" fmla="*/ 6879174 h 6879174"/>
              <a:gd name="connsiteX3-1033" fmla="*/ 0 w 6868891"/>
              <a:gd name="connsiteY3-1034" fmla="*/ 6879174 h 6879174"/>
              <a:gd name="connsiteX4-1035" fmla="*/ 0 w 6868891"/>
              <a:gd name="connsiteY4-1036" fmla="*/ 0 h 6879174"/>
              <a:gd name="connsiteX5-1037" fmla="*/ 6868891 w 6868891"/>
              <a:gd name="connsiteY5-1038" fmla="*/ 197279 h 6879174"/>
              <a:gd name="connsiteX0-1039" fmla="*/ 6868891 w 7721392"/>
              <a:gd name="connsiteY0-1040" fmla="*/ 197279 h 6879174"/>
              <a:gd name="connsiteX1-1041" fmla="*/ 6858000 w 7721392"/>
              <a:gd name="connsiteY1-1042" fmla="*/ 6879174 h 6879174"/>
              <a:gd name="connsiteX2-1043" fmla="*/ 0 w 7721392"/>
              <a:gd name="connsiteY2-1044" fmla="*/ 6879174 h 6879174"/>
              <a:gd name="connsiteX3-1045" fmla="*/ 0 w 7721392"/>
              <a:gd name="connsiteY3-1046" fmla="*/ 0 h 6879174"/>
              <a:gd name="connsiteX4-1047" fmla="*/ 6868891 w 7721392"/>
              <a:gd name="connsiteY4-1048" fmla="*/ 197279 h 6879174"/>
              <a:gd name="connsiteX0-1049" fmla="*/ 6868891 w 7373946"/>
              <a:gd name="connsiteY0-1050" fmla="*/ 197279 h 6879174"/>
              <a:gd name="connsiteX1-1051" fmla="*/ 6858000 w 7373946"/>
              <a:gd name="connsiteY1-1052" fmla="*/ 6879174 h 6879174"/>
              <a:gd name="connsiteX2-1053" fmla="*/ 0 w 7373946"/>
              <a:gd name="connsiteY2-1054" fmla="*/ 6879174 h 6879174"/>
              <a:gd name="connsiteX3-1055" fmla="*/ 0 w 7373946"/>
              <a:gd name="connsiteY3-1056" fmla="*/ 0 h 6879174"/>
              <a:gd name="connsiteX4-1057" fmla="*/ 6868891 w 7373946"/>
              <a:gd name="connsiteY4-1058" fmla="*/ 197279 h 6879174"/>
              <a:gd name="connsiteX0-1059" fmla="*/ 6868891 w 8182025"/>
              <a:gd name="connsiteY0-1060" fmla="*/ 197279 h 6879174"/>
              <a:gd name="connsiteX1-1061" fmla="*/ 6858000 w 8182025"/>
              <a:gd name="connsiteY1-1062" fmla="*/ 6879174 h 6879174"/>
              <a:gd name="connsiteX2-1063" fmla="*/ 0 w 8182025"/>
              <a:gd name="connsiteY2-1064" fmla="*/ 6879174 h 6879174"/>
              <a:gd name="connsiteX3-1065" fmla="*/ 0 w 8182025"/>
              <a:gd name="connsiteY3-1066" fmla="*/ 0 h 6879174"/>
              <a:gd name="connsiteX4-1067" fmla="*/ 6868891 w 8182025"/>
              <a:gd name="connsiteY4-1068" fmla="*/ 197279 h 6879174"/>
              <a:gd name="connsiteX0-1069" fmla="*/ 6868891 w 8182025"/>
              <a:gd name="connsiteY0-1070" fmla="*/ 197279 h 6879174"/>
              <a:gd name="connsiteX1-1071" fmla="*/ 6858000 w 8182025"/>
              <a:gd name="connsiteY1-1072" fmla="*/ 6879174 h 6879174"/>
              <a:gd name="connsiteX2-1073" fmla="*/ 0 w 8182025"/>
              <a:gd name="connsiteY2-1074" fmla="*/ 6879174 h 6879174"/>
              <a:gd name="connsiteX3-1075" fmla="*/ 0 w 8182025"/>
              <a:gd name="connsiteY3-1076" fmla="*/ 0 h 6879174"/>
              <a:gd name="connsiteX4-1077" fmla="*/ 6868891 w 8182025"/>
              <a:gd name="connsiteY4-1078" fmla="*/ 197279 h 6879174"/>
              <a:gd name="connsiteX0-1079" fmla="*/ 6868891 w 8182025"/>
              <a:gd name="connsiteY0-1080" fmla="*/ 197279 h 6879174"/>
              <a:gd name="connsiteX1-1081" fmla="*/ 6858000 w 8182025"/>
              <a:gd name="connsiteY1-1082" fmla="*/ 6879174 h 6879174"/>
              <a:gd name="connsiteX2-1083" fmla="*/ 0 w 8182025"/>
              <a:gd name="connsiteY2-1084" fmla="*/ 6879174 h 6879174"/>
              <a:gd name="connsiteX3-1085" fmla="*/ 0 w 8182025"/>
              <a:gd name="connsiteY3-1086" fmla="*/ 0 h 6879174"/>
              <a:gd name="connsiteX4-1087" fmla="*/ 6868891 w 8182025"/>
              <a:gd name="connsiteY4-1088" fmla="*/ 197279 h 6879174"/>
              <a:gd name="connsiteX0-1089" fmla="*/ 6868891 w 8182025"/>
              <a:gd name="connsiteY0-1090" fmla="*/ 197279 h 6879174"/>
              <a:gd name="connsiteX1-1091" fmla="*/ 6858000 w 8182025"/>
              <a:gd name="connsiteY1-1092" fmla="*/ 6879174 h 6879174"/>
              <a:gd name="connsiteX2-1093" fmla="*/ 0 w 8182025"/>
              <a:gd name="connsiteY2-1094" fmla="*/ 6879174 h 6879174"/>
              <a:gd name="connsiteX3-1095" fmla="*/ 0 w 8182025"/>
              <a:gd name="connsiteY3-1096" fmla="*/ 0 h 6879174"/>
              <a:gd name="connsiteX4-1097" fmla="*/ 6868891 w 8182025"/>
              <a:gd name="connsiteY4-1098" fmla="*/ 197279 h 6879174"/>
              <a:gd name="connsiteX0-1099" fmla="*/ 6868891 w 7374082"/>
              <a:gd name="connsiteY0-1100" fmla="*/ 197279 h 7217839"/>
              <a:gd name="connsiteX1-1101" fmla="*/ 6858000 w 7374082"/>
              <a:gd name="connsiteY1-1102" fmla="*/ 6879174 h 7217839"/>
              <a:gd name="connsiteX2-1103" fmla="*/ 0 w 7374082"/>
              <a:gd name="connsiteY2-1104" fmla="*/ 6879174 h 7217839"/>
              <a:gd name="connsiteX3-1105" fmla="*/ 0 w 7374082"/>
              <a:gd name="connsiteY3-1106" fmla="*/ 0 h 7217839"/>
              <a:gd name="connsiteX4-1107" fmla="*/ 6868891 w 7374082"/>
              <a:gd name="connsiteY4-1108" fmla="*/ 197279 h 7217839"/>
              <a:gd name="connsiteX0-1109" fmla="*/ 6868891 w 7513044"/>
              <a:gd name="connsiteY0-1110" fmla="*/ 197279 h 6879174"/>
              <a:gd name="connsiteX1-1111" fmla="*/ 6858000 w 7513044"/>
              <a:gd name="connsiteY1-1112" fmla="*/ 6879174 h 6879174"/>
              <a:gd name="connsiteX2-1113" fmla="*/ 0 w 7513044"/>
              <a:gd name="connsiteY2-1114" fmla="*/ 6879174 h 6879174"/>
              <a:gd name="connsiteX3-1115" fmla="*/ 0 w 7513044"/>
              <a:gd name="connsiteY3-1116" fmla="*/ 0 h 6879174"/>
              <a:gd name="connsiteX4-1117" fmla="*/ 6868891 w 7513044"/>
              <a:gd name="connsiteY4-1118" fmla="*/ 197279 h 6879174"/>
              <a:gd name="connsiteX0-1119" fmla="*/ 6868891 w 7374082"/>
              <a:gd name="connsiteY0-1120" fmla="*/ 197279 h 6879174"/>
              <a:gd name="connsiteX1-1121" fmla="*/ 6858000 w 7374082"/>
              <a:gd name="connsiteY1-1122" fmla="*/ 6879174 h 6879174"/>
              <a:gd name="connsiteX2-1123" fmla="*/ 0 w 7374082"/>
              <a:gd name="connsiteY2-1124" fmla="*/ 6879174 h 6879174"/>
              <a:gd name="connsiteX3-1125" fmla="*/ 0 w 7374082"/>
              <a:gd name="connsiteY3-1126" fmla="*/ 0 h 6879174"/>
              <a:gd name="connsiteX4-1127" fmla="*/ 6868891 w 7374082"/>
              <a:gd name="connsiteY4-1128" fmla="*/ 197279 h 6879174"/>
              <a:gd name="connsiteX0-1129" fmla="*/ 6868891 w 6868891"/>
              <a:gd name="connsiteY0-1130" fmla="*/ 197279 h 6879174"/>
              <a:gd name="connsiteX1-1131" fmla="*/ 6858000 w 6868891"/>
              <a:gd name="connsiteY1-1132" fmla="*/ 6879174 h 6879174"/>
              <a:gd name="connsiteX2-1133" fmla="*/ 0 w 6868891"/>
              <a:gd name="connsiteY2-1134" fmla="*/ 6879174 h 6879174"/>
              <a:gd name="connsiteX3-1135" fmla="*/ 0 w 6868891"/>
              <a:gd name="connsiteY3-1136" fmla="*/ 0 h 6879174"/>
              <a:gd name="connsiteX4-1137" fmla="*/ 6868891 w 6868891"/>
              <a:gd name="connsiteY4-1138" fmla="*/ 197279 h 68791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68891" h="6879174">
                <a:moveTo>
                  <a:pt x="6868891" y="197279"/>
                </a:moveTo>
                <a:cubicBezTo>
                  <a:pt x="6865263" y="1808265"/>
                  <a:pt x="6858000" y="6879174"/>
                  <a:pt x="6858000" y="6879174"/>
                </a:cubicBezTo>
                <a:lnTo>
                  <a:pt x="0" y="6879174"/>
                </a:lnTo>
                <a:lnTo>
                  <a:pt x="0" y="0"/>
                </a:lnTo>
                <a:cubicBezTo>
                  <a:pt x="2329546" y="1257529"/>
                  <a:pt x="4524837" y="1741029"/>
                  <a:pt x="6868891" y="197279"/>
                </a:cubicBezTo>
                <a:close/>
              </a:path>
            </a:pathLst>
          </a:custGeom>
          <a:gradFill flip="none" rotWithShape="1">
            <a:gsLst>
              <a:gs pos="25000">
                <a:schemeClr val="bg1"/>
              </a:gs>
              <a:gs pos="100000">
                <a:srgbClr val="DFDFDF">
                  <a:lumMod val="52000"/>
                  <a:lumOff val="48000"/>
                </a:srgbClr>
              </a:gs>
            </a:gsLst>
            <a:lin ang="2700000" scaled="1"/>
            <a:tileRect/>
          </a:gradFill>
          <a:ln>
            <a:noFill/>
          </a:ln>
          <a:effectLst>
            <a:outerShdw blurRad="25400" dist="25400" dir="10800000" algn="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ea typeface="微软雅黑" panose="020B0503020204020204" pitchFamily="34" charset="-122"/>
            </a:endParaRPr>
          </a:p>
        </p:txBody>
      </p:sp>
      <p:sp>
        <p:nvSpPr>
          <p:cNvPr id="9" name="矩形 8"/>
          <p:cNvSpPr>
            <a:spLocks noChangeAspect="1"/>
          </p:cNvSpPr>
          <p:nvPr/>
        </p:nvSpPr>
        <p:spPr>
          <a:xfrm>
            <a:off x="4860000" y="3983584"/>
            <a:ext cx="432000" cy="432000"/>
          </a:xfrm>
          <a:prstGeom prst="rect">
            <a:avLst/>
          </a:prstGeom>
          <a:solidFill>
            <a:srgbClr val="019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latin typeface="微软雅黑" panose="020B0503020204020204" pitchFamily="34" charset="-122"/>
                <a:ea typeface="微软雅黑" panose="020B0503020204020204" pitchFamily="34" charset="-122"/>
              </a:rPr>
              <a:t>1</a:t>
            </a:r>
            <a:endParaRPr lang="zh-CN" altLang="en-US" sz="1400" b="1" dirty="0">
              <a:latin typeface="微软雅黑" panose="020B0503020204020204" pitchFamily="34" charset="-122"/>
              <a:ea typeface="微软雅黑" panose="020B0503020204020204" pitchFamily="34" charset="-122"/>
            </a:endParaRPr>
          </a:p>
        </p:txBody>
      </p:sp>
      <p:sp>
        <p:nvSpPr>
          <p:cNvPr id="10" name="矩形 9"/>
          <p:cNvSpPr/>
          <p:nvPr/>
        </p:nvSpPr>
        <p:spPr>
          <a:xfrm>
            <a:off x="5400000" y="3999529"/>
            <a:ext cx="1723549"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zh-CN" altLang="en-US" sz="2000" b="1" dirty="0" smtClean="0">
                <a:solidFill>
                  <a:srgbClr val="01953F"/>
                </a:solidFill>
                <a:latin typeface="微软雅黑" panose="020B0503020204020204" pitchFamily="34" charset="-122"/>
                <a:ea typeface="微软雅黑" panose="020B0503020204020204" pitchFamily="34" charset="-122"/>
              </a:rPr>
              <a:t>创业担保贷款</a:t>
            </a:r>
            <a:endParaRPr lang="zh-CN" altLang="en-US" sz="2000" b="1" dirty="0">
              <a:solidFill>
                <a:srgbClr val="01953F"/>
              </a:solidFill>
              <a:latin typeface="微软雅黑" panose="020B0503020204020204" pitchFamily="34" charset="-122"/>
              <a:ea typeface="微软雅黑" panose="020B0503020204020204" pitchFamily="34" charset="-122"/>
            </a:endParaRPr>
          </a:p>
        </p:txBody>
      </p:sp>
      <p:sp>
        <p:nvSpPr>
          <p:cNvPr id="12" name="矩形 11"/>
          <p:cNvSpPr/>
          <p:nvPr/>
        </p:nvSpPr>
        <p:spPr>
          <a:xfrm>
            <a:off x="4860000" y="4487584"/>
            <a:ext cx="432000" cy="432000"/>
          </a:xfrm>
          <a:prstGeom prst="rect">
            <a:avLst/>
          </a:prstGeom>
          <a:solidFill>
            <a:srgbClr val="019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smtClean="0">
                <a:latin typeface="微软雅黑" panose="020B0503020204020204" pitchFamily="34" charset="-122"/>
                <a:ea typeface="微软雅黑" panose="020B0503020204020204" pitchFamily="34" charset="-122"/>
              </a:rPr>
              <a:t>2</a:t>
            </a:r>
            <a:endParaRPr lang="zh-CN" altLang="en-US" sz="1400" b="1" dirty="0">
              <a:latin typeface="微软雅黑" panose="020B0503020204020204" pitchFamily="34" charset="-122"/>
              <a:ea typeface="微软雅黑" panose="020B0503020204020204" pitchFamily="34" charset="-122"/>
            </a:endParaRPr>
          </a:p>
        </p:txBody>
      </p:sp>
      <p:sp>
        <p:nvSpPr>
          <p:cNvPr id="13" name="矩形 12"/>
          <p:cNvSpPr/>
          <p:nvPr/>
        </p:nvSpPr>
        <p:spPr>
          <a:xfrm>
            <a:off x="5400000" y="4487584"/>
            <a:ext cx="223651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zh-CN" altLang="en-US" sz="2000" b="1" dirty="0" smtClean="0">
                <a:solidFill>
                  <a:srgbClr val="01953F"/>
                </a:solidFill>
                <a:latin typeface="微软雅黑" panose="020B0503020204020204" pitchFamily="34" charset="-122"/>
                <a:ea typeface="微软雅黑" panose="020B0503020204020204" pitchFamily="34" charset="-122"/>
              </a:rPr>
              <a:t>创业担保贷款贴息</a:t>
            </a:r>
            <a:endParaRPr lang="zh-CN" altLang="en-US" sz="2000" b="1" dirty="0">
              <a:solidFill>
                <a:srgbClr val="01953F"/>
              </a:solidFill>
              <a:latin typeface="微软雅黑" panose="020B0503020204020204" pitchFamily="34" charset="-122"/>
              <a:ea typeface="微软雅黑" panose="020B0503020204020204" pitchFamily="34" charset="-122"/>
            </a:endParaRPr>
          </a:p>
        </p:txBody>
      </p:sp>
      <p:sp>
        <p:nvSpPr>
          <p:cNvPr id="15" name="矩形 14"/>
          <p:cNvSpPr>
            <a:spLocks noChangeAspect="1"/>
          </p:cNvSpPr>
          <p:nvPr/>
        </p:nvSpPr>
        <p:spPr>
          <a:xfrm>
            <a:off x="4860000" y="4991584"/>
            <a:ext cx="432000" cy="432000"/>
          </a:xfrm>
          <a:prstGeom prst="rect">
            <a:avLst/>
          </a:prstGeom>
          <a:solidFill>
            <a:srgbClr val="019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smtClean="0">
                <a:latin typeface="微软雅黑" panose="020B0503020204020204" pitchFamily="34" charset="-122"/>
                <a:ea typeface="微软雅黑" panose="020B0503020204020204" pitchFamily="34" charset="-122"/>
              </a:rPr>
              <a:t>3</a:t>
            </a:r>
            <a:endParaRPr lang="zh-CN" altLang="en-US" sz="1400" b="1" dirty="0">
              <a:latin typeface="微软雅黑" panose="020B0503020204020204" pitchFamily="34" charset="-122"/>
              <a:ea typeface="微软雅黑" panose="020B0503020204020204" pitchFamily="34" charset="-122"/>
            </a:endParaRPr>
          </a:p>
        </p:txBody>
      </p:sp>
      <p:sp>
        <p:nvSpPr>
          <p:cNvPr id="16" name="矩形 15"/>
          <p:cNvSpPr/>
          <p:nvPr/>
        </p:nvSpPr>
        <p:spPr>
          <a:xfrm>
            <a:off x="5400000" y="4991584"/>
            <a:ext cx="1723549"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zh-CN" altLang="en-US" sz="2000" b="1" dirty="0" smtClean="0">
                <a:solidFill>
                  <a:srgbClr val="01953F"/>
                </a:solidFill>
                <a:latin typeface="微软雅黑" panose="020B0503020204020204" pitchFamily="34" charset="-122"/>
                <a:ea typeface="微软雅黑" panose="020B0503020204020204" pitchFamily="34" charset="-122"/>
              </a:rPr>
              <a:t>初始</a:t>
            </a:r>
            <a:r>
              <a:rPr lang="zh-CN" altLang="en-US" sz="2000" b="1" dirty="0">
                <a:solidFill>
                  <a:srgbClr val="01953F"/>
                </a:solidFill>
                <a:latin typeface="微软雅黑" panose="020B0503020204020204" pitchFamily="34" charset="-122"/>
                <a:ea typeface="微软雅黑" panose="020B0503020204020204" pitchFamily="34" charset="-122"/>
              </a:rPr>
              <a:t>创业</a:t>
            </a:r>
            <a:r>
              <a:rPr lang="zh-CN" altLang="en-US" sz="2000" b="1" dirty="0" smtClean="0">
                <a:solidFill>
                  <a:srgbClr val="01953F"/>
                </a:solidFill>
                <a:latin typeface="微软雅黑" panose="020B0503020204020204" pitchFamily="34" charset="-122"/>
                <a:ea typeface="微软雅黑" panose="020B0503020204020204" pitchFamily="34" charset="-122"/>
              </a:rPr>
              <a:t>补贴</a:t>
            </a:r>
            <a:endParaRPr lang="zh-CN" altLang="en-US" sz="2000" b="1" dirty="0">
              <a:solidFill>
                <a:srgbClr val="01953F"/>
              </a:solidFill>
              <a:latin typeface="微软雅黑" panose="020B0503020204020204" pitchFamily="34" charset="-122"/>
              <a:ea typeface="微软雅黑" panose="020B0503020204020204" pitchFamily="34" charset="-122"/>
            </a:endParaRPr>
          </a:p>
        </p:txBody>
      </p:sp>
      <p:sp>
        <p:nvSpPr>
          <p:cNvPr id="18" name="Text Box 6"/>
          <p:cNvSpPr txBox="1">
            <a:spLocks noChangeArrowheads="1"/>
          </p:cNvSpPr>
          <p:nvPr/>
        </p:nvSpPr>
        <p:spPr bwMode="auto">
          <a:xfrm>
            <a:off x="4860000" y="3240000"/>
            <a:ext cx="2550698" cy="461665"/>
          </a:xfrm>
          <a:prstGeom prst="rect">
            <a:avLst/>
          </a:prstGeom>
          <a:noFill/>
          <a:ln w="9525">
            <a:noFill/>
            <a:miter lim="800000"/>
          </a:ln>
          <a:effectLst/>
        </p:spPr>
        <p:txBody>
          <a:bodyPr wrap="none" lIns="0">
            <a:spAutoFit/>
            <a:scene3d>
              <a:camera prst="orthographicFront"/>
              <a:lightRig rig="soft" dir="tl">
                <a:rot lat="0" lon="0" rev="0"/>
              </a:lightRig>
            </a:scene3d>
            <a:sp3d contourW="25400" prstMaterial="matte">
              <a:contourClr>
                <a:schemeClr val="accent2">
                  <a:tint val="20000"/>
                </a:schemeClr>
              </a:contourClr>
            </a:sp3d>
          </a:bodyPr>
          <a:lstStyle/>
          <a:p>
            <a:r>
              <a:rPr lang="zh-CN" altLang="en-US" spc="67" dirty="0" smtClean="0">
                <a:ln w="11430">
                  <a:noFill/>
                </a:ln>
                <a:solidFill>
                  <a:sysClr val="windowText" lastClr="000000"/>
                </a:solidFill>
                <a:latin typeface="微软雅黑" panose="020B0503020204020204" pitchFamily="34" charset="-122"/>
                <a:ea typeface="微软雅黑" panose="020B0503020204020204" pitchFamily="34" charset="-122"/>
              </a:rPr>
              <a:t>目录 </a:t>
            </a:r>
            <a:r>
              <a:rPr lang="en-US" altLang="zh-CN" spc="67" dirty="0" smtClean="0">
                <a:ln w="11430">
                  <a:noFill/>
                </a:ln>
                <a:solidFill>
                  <a:schemeClr val="bg1">
                    <a:lumMod val="75000"/>
                  </a:schemeClr>
                </a:solidFill>
                <a:latin typeface="微软雅黑" panose="020B0503020204020204" pitchFamily="34" charset="-122"/>
                <a:ea typeface="微软雅黑" panose="020B0503020204020204" pitchFamily="34" charset="-122"/>
              </a:rPr>
              <a:t>| CONTENT</a:t>
            </a:r>
            <a:endParaRPr lang="en-US" altLang="zh-CN" spc="67" dirty="0">
              <a:ln w="11430">
                <a:noFill/>
              </a:ln>
              <a:solidFill>
                <a:schemeClr val="bg1">
                  <a:lumMod val="75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0000" y="810000"/>
            <a:ext cx="4984615" cy="1440000"/>
          </a:xfrm>
          <a:prstGeom prst="rect">
            <a:avLst/>
          </a:prstGeom>
        </p:spPr>
      </p:pic>
      <p:sp>
        <p:nvSpPr>
          <p:cNvPr id="29" name="矩形 28"/>
          <p:cNvSpPr>
            <a:spLocks noChangeAspect="1"/>
          </p:cNvSpPr>
          <p:nvPr/>
        </p:nvSpPr>
        <p:spPr>
          <a:xfrm>
            <a:off x="4860000" y="5495584"/>
            <a:ext cx="432000" cy="432000"/>
          </a:xfrm>
          <a:prstGeom prst="rect">
            <a:avLst/>
          </a:prstGeom>
          <a:solidFill>
            <a:srgbClr val="019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latin typeface="微软雅黑" panose="020B0503020204020204" pitchFamily="34" charset="-122"/>
                <a:ea typeface="微软雅黑" panose="020B0503020204020204" pitchFamily="34" charset="-122"/>
              </a:rPr>
              <a:t>4</a:t>
            </a:r>
            <a:endParaRPr lang="zh-CN" altLang="en-US" sz="1400" b="1" dirty="0">
              <a:latin typeface="微软雅黑" panose="020B0503020204020204" pitchFamily="34" charset="-122"/>
              <a:ea typeface="微软雅黑" panose="020B0503020204020204" pitchFamily="34" charset="-122"/>
            </a:endParaRPr>
          </a:p>
        </p:txBody>
      </p:sp>
      <p:sp>
        <p:nvSpPr>
          <p:cNvPr id="30" name="矩形 29"/>
          <p:cNvSpPr/>
          <p:nvPr/>
        </p:nvSpPr>
        <p:spPr>
          <a:xfrm>
            <a:off x="5400000" y="5495584"/>
            <a:ext cx="223651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zh-CN" altLang="en-US" sz="2000" b="1" dirty="0" smtClean="0">
                <a:solidFill>
                  <a:srgbClr val="01953F"/>
                </a:solidFill>
                <a:latin typeface="微软雅黑" panose="020B0503020204020204" pitchFamily="34" charset="-122"/>
                <a:ea typeface="微软雅黑" panose="020B0503020204020204" pitchFamily="34" charset="-122"/>
              </a:rPr>
              <a:t>个人</a:t>
            </a:r>
            <a:r>
              <a:rPr lang="zh-CN" altLang="en-US" sz="2000" b="1" dirty="0">
                <a:solidFill>
                  <a:srgbClr val="01953F"/>
                </a:solidFill>
                <a:latin typeface="微软雅黑" panose="020B0503020204020204" pitchFamily="34" charset="-122"/>
                <a:ea typeface="微软雅黑" panose="020B0503020204020204" pitchFamily="34" charset="-122"/>
              </a:rPr>
              <a:t>创业综合补贴</a:t>
            </a:r>
            <a:endParaRPr lang="zh-CN" altLang="en-US" sz="2000" b="1" dirty="0">
              <a:solidFill>
                <a:srgbClr val="01953F"/>
              </a:solidFill>
              <a:latin typeface="微软雅黑" panose="020B0503020204020204" pitchFamily="34" charset="-122"/>
              <a:ea typeface="微软雅黑" panose="020B0503020204020204" pitchFamily="34" charset="-122"/>
            </a:endParaRPr>
          </a:p>
        </p:txBody>
      </p:sp>
      <p:sp>
        <p:nvSpPr>
          <p:cNvPr id="31" name="矩形 30"/>
          <p:cNvSpPr>
            <a:spLocks noChangeAspect="1"/>
          </p:cNvSpPr>
          <p:nvPr/>
        </p:nvSpPr>
        <p:spPr>
          <a:xfrm>
            <a:off x="4860000" y="5999584"/>
            <a:ext cx="432000" cy="432000"/>
          </a:xfrm>
          <a:prstGeom prst="rect">
            <a:avLst/>
          </a:prstGeom>
          <a:solidFill>
            <a:srgbClr val="019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latin typeface="微软雅黑" panose="020B0503020204020204" pitchFamily="34" charset="-122"/>
                <a:ea typeface="微软雅黑" panose="020B0503020204020204" pitchFamily="34" charset="-122"/>
              </a:rPr>
              <a:t>5</a:t>
            </a:r>
            <a:endParaRPr lang="zh-CN" altLang="en-US" sz="1400" b="1" dirty="0">
              <a:latin typeface="微软雅黑" panose="020B0503020204020204" pitchFamily="34" charset="-122"/>
              <a:ea typeface="微软雅黑" panose="020B0503020204020204" pitchFamily="34" charset="-122"/>
            </a:endParaRPr>
          </a:p>
        </p:txBody>
      </p:sp>
      <p:sp>
        <p:nvSpPr>
          <p:cNvPr id="32" name="矩形 31"/>
          <p:cNvSpPr/>
          <p:nvPr/>
        </p:nvSpPr>
        <p:spPr>
          <a:xfrm>
            <a:off x="5400000" y="5999584"/>
            <a:ext cx="2749471"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zh-CN" altLang="en-US" sz="2000" b="1" dirty="0" smtClean="0">
                <a:solidFill>
                  <a:srgbClr val="01953F"/>
                </a:solidFill>
                <a:latin typeface="微软雅黑" panose="020B0503020204020204" pitchFamily="34" charset="-122"/>
                <a:ea typeface="微软雅黑" panose="020B0503020204020204" pitchFamily="34" charset="-122"/>
              </a:rPr>
              <a:t>创业实体吸纳就业奖励</a:t>
            </a:r>
            <a:endParaRPr lang="zh-CN" altLang="en-US" sz="2000" b="1" dirty="0">
              <a:solidFill>
                <a:srgbClr val="01953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创业</a:t>
            </a:r>
            <a:r>
              <a:rPr lang="zh-CN" altLang="en-US" dirty="0"/>
              <a:t>担保贷款贴息</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smtClean="0"/>
              <a:t>对象、具体标准</a:t>
            </a:r>
            <a:br>
              <a:rPr lang="zh-CN" altLang="en-US" dirty="0"/>
            </a:br>
            <a:endParaRPr lang="zh-CN" altLang="en-US" dirty="0"/>
          </a:p>
        </p:txBody>
      </p:sp>
      <p:sp>
        <p:nvSpPr>
          <p:cNvPr id="3" name="Rectangle 20"/>
          <p:cNvSpPr/>
          <p:nvPr/>
        </p:nvSpPr>
        <p:spPr>
          <a:xfrm flipH="1">
            <a:off x="492791" y="2081760"/>
            <a:ext cx="2427061" cy="453183"/>
          </a:xfrm>
          <a:prstGeom prst="rect">
            <a:avLst/>
          </a:prstGeom>
          <a:solidFill>
            <a:srgbClr val="2686A7"/>
          </a:solidFill>
          <a:ln>
            <a:noFill/>
          </a:ln>
          <a:effectLst/>
        </p:spPr>
        <p:txBody>
          <a:bodyPr wrap="square" tIns="72000" bIns="7200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对象</a:t>
            </a:r>
            <a:endParaRPr lang="en-US" sz="2000" b="1" dirty="0">
              <a:solidFill>
                <a:schemeClr val="bg1"/>
              </a:solidFill>
              <a:latin typeface="微软雅黑" panose="020B0503020204020204" pitchFamily="34" charset="-122"/>
              <a:ea typeface="微软雅黑" panose="020B0503020204020204" pitchFamily="34" charset="-122"/>
            </a:endParaRPr>
          </a:p>
        </p:txBody>
      </p:sp>
      <p:cxnSp>
        <p:nvCxnSpPr>
          <p:cNvPr id="5" name="Straight Connector 28"/>
          <p:cNvCxnSpPr/>
          <p:nvPr/>
        </p:nvCxnSpPr>
        <p:spPr>
          <a:xfrm>
            <a:off x="494379" y="2081760"/>
            <a:ext cx="0" cy="2883879"/>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33"/>
          <p:cNvSpPr/>
          <p:nvPr/>
        </p:nvSpPr>
        <p:spPr>
          <a:xfrm>
            <a:off x="717884" y="2611148"/>
            <a:ext cx="2201969" cy="1338828"/>
          </a:xfrm>
          <a:prstGeom prst="rect">
            <a:avLst/>
          </a:prstGeom>
        </p:spPr>
        <p:txBody>
          <a:bodyPr wrap="square">
            <a:spAutoFit/>
          </a:bodyPr>
          <a:lstStyle/>
          <a:p>
            <a:pPr fontAlgn="auto">
              <a:lnSpc>
                <a:spcPct val="150000"/>
              </a:lnSpc>
              <a:spcBef>
                <a:spcPts val="0"/>
              </a:spcBef>
              <a:spcAft>
                <a:spcPts val="0"/>
              </a:spcAft>
              <a:defRPr/>
            </a:pPr>
            <a:r>
              <a:rPr lang="zh-CN" altLang="en-US" sz="1800" kern="0" dirty="0" smtClean="0">
                <a:solidFill>
                  <a:schemeClr val="tx1">
                    <a:lumMod val="75000"/>
                    <a:lumOff val="25000"/>
                  </a:schemeClr>
                </a:solidFill>
                <a:latin typeface="微软雅黑" panose="020B0503020204020204" pitchFamily="34" charset="-122"/>
                <a:ea typeface="微软雅黑" panose="020B0503020204020204" pitchFamily="34" charset="-122"/>
              </a:rPr>
              <a:t>申请</a:t>
            </a:r>
            <a:r>
              <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rPr>
              <a:t>创业担保贷款后正常还款</a:t>
            </a:r>
            <a:r>
              <a:rPr lang="zh-CN" altLang="en-US" sz="1800" kern="0" dirty="0" smtClean="0">
                <a:solidFill>
                  <a:schemeClr val="tx1">
                    <a:lumMod val="75000"/>
                    <a:lumOff val="25000"/>
                  </a:schemeClr>
                </a:solidFill>
                <a:latin typeface="微软雅黑" panose="020B0503020204020204" pitchFamily="34" charset="-122"/>
                <a:ea typeface="微软雅黑" panose="020B0503020204020204" pitchFamily="34" charset="-122"/>
              </a:rPr>
              <a:t>的个人、合伙企业以及企业</a:t>
            </a:r>
            <a:endPar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Rectangle 20"/>
          <p:cNvSpPr/>
          <p:nvPr/>
        </p:nvSpPr>
        <p:spPr>
          <a:xfrm flipH="1">
            <a:off x="3247028" y="2081760"/>
            <a:ext cx="5760000" cy="453183"/>
          </a:xfrm>
          <a:prstGeom prst="rect">
            <a:avLst/>
          </a:prstGeom>
          <a:solidFill>
            <a:srgbClr val="54BE71"/>
          </a:solidFill>
          <a:ln>
            <a:noFill/>
          </a:ln>
          <a:effectLst/>
        </p:spPr>
        <p:txBody>
          <a:bodyPr wrap="square" tIns="72000" bIns="7200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具体标准</a:t>
            </a:r>
            <a:endParaRPr lang="en-US" sz="2000" b="1" dirty="0">
              <a:solidFill>
                <a:schemeClr val="bg1"/>
              </a:solidFill>
              <a:latin typeface="微软雅黑" panose="020B0503020204020204" pitchFamily="34" charset="-122"/>
              <a:ea typeface="微软雅黑" panose="020B0503020204020204" pitchFamily="34" charset="-122"/>
            </a:endParaRPr>
          </a:p>
        </p:txBody>
      </p:sp>
      <p:cxnSp>
        <p:nvCxnSpPr>
          <p:cNvPr id="13" name="Straight Connector 28"/>
          <p:cNvCxnSpPr/>
          <p:nvPr/>
        </p:nvCxnSpPr>
        <p:spPr>
          <a:xfrm>
            <a:off x="3248617" y="2081760"/>
            <a:ext cx="0" cy="2883879"/>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Rectangle 33"/>
          <p:cNvSpPr/>
          <p:nvPr/>
        </p:nvSpPr>
        <p:spPr>
          <a:xfrm>
            <a:off x="3472121" y="2611148"/>
            <a:ext cx="5400000" cy="3323987"/>
          </a:xfrm>
          <a:prstGeom prst="rect">
            <a:avLst/>
          </a:prstGeom>
        </p:spPr>
        <p:txBody>
          <a:bodyPr wrap="square">
            <a:spAutoFit/>
          </a:bodyPr>
          <a:lstStyle/>
          <a:p>
            <a:pPr algn="just" fontAlgn="auto">
              <a:lnSpc>
                <a:spcPct val="150000"/>
              </a:lnSpc>
              <a:spcBef>
                <a:spcPts val="0"/>
              </a:spcBef>
              <a:spcAft>
                <a:spcPts val="0"/>
              </a:spcAft>
              <a:defRPr/>
            </a:pPr>
            <a:r>
              <a:rPr lang="en-US" altLang="zh-CN"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rPr>
              <a:t>、自</a:t>
            </a:r>
            <a:r>
              <a:rPr lang="en-US" altLang="zh-CN" sz="1400" kern="0" dirty="0">
                <a:solidFill>
                  <a:schemeClr val="tx1">
                    <a:lumMod val="75000"/>
                    <a:lumOff val="25000"/>
                  </a:schemeClr>
                </a:solidFill>
                <a:latin typeface="微软雅黑" panose="020B0503020204020204" pitchFamily="34" charset="-122"/>
                <a:ea typeface="微软雅黑" panose="020B0503020204020204" pitchFamily="34" charset="-122"/>
              </a:rPr>
              <a:t>2017/03/09</a:t>
            </a:r>
            <a:r>
              <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rPr>
              <a:t>（含）之后申请的个人</a:t>
            </a: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贷款</a:t>
            </a:r>
            <a:r>
              <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rPr>
              <a:t>（个体工商户及以个人形式贷款的企业</a:t>
            </a: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），经营</a:t>
            </a:r>
            <a:r>
              <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rPr>
              <a:t>项目不再区分微利与非</a:t>
            </a: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微利；之前申请的非微利项目</a:t>
            </a:r>
            <a:r>
              <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rPr>
              <a:t>个人贷款</a:t>
            </a: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，给予</a:t>
            </a:r>
            <a:r>
              <a:rPr lang="en-US" altLang="zh-CN"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50%</a:t>
            </a: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贴息。</a:t>
            </a:r>
            <a:endParaRPr lang="en-US" altLang="zh-CN" sz="1400" kern="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just" fontAlgn="auto">
              <a:lnSpc>
                <a:spcPct val="150000"/>
              </a:lnSpc>
              <a:spcBef>
                <a:spcPts val="0"/>
              </a:spcBef>
              <a:spcAft>
                <a:spcPts val="0"/>
              </a:spcAft>
              <a:defRPr/>
            </a:pPr>
            <a:r>
              <a:rPr lang="en-US" altLang="zh-CN"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、个体工商户及微利企业（注册资本≤</a:t>
            </a:r>
            <a:r>
              <a:rPr lang="en-US" altLang="zh-CN"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50</a:t>
            </a: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万元）个人贷款，</a:t>
            </a:r>
            <a:r>
              <a:rPr lang="zh-CN" altLang="en-US" sz="1400" b="1" kern="0" dirty="0" smtClean="0">
                <a:solidFill>
                  <a:srgbClr val="FF0000"/>
                </a:solidFill>
                <a:latin typeface="微软雅黑" panose="020B0503020204020204" pitchFamily="34" charset="-122"/>
                <a:ea typeface="微软雅黑" panose="020B0503020204020204" pitchFamily="34" charset="-122"/>
              </a:rPr>
              <a:t>初次贷款据实全额贴息；二次贷款给予</a:t>
            </a:r>
            <a:r>
              <a:rPr lang="en-US" altLang="zh-CN" sz="1400" b="1" kern="0" dirty="0">
                <a:solidFill>
                  <a:srgbClr val="FF0000"/>
                </a:solidFill>
                <a:latin typeface="微软雅黑" panose="020B0503020204020204" pitchFamily="34" charset="-122"/>
                <a:ea typeface="微软雅黑" panose="020B0503020204020204" pitchFamily="34" charset="-122"/>
              </a:rPr>
              <a:t>50%</a:t>
            </a:r>
            <a:r>
              <a:rPr lang="zh-CN" altLang="en-US" sz="1400" b="1" kern="0" dirty="0" smtClean="0">
                <a:solidFill>
                  <a:srgbClr val="FF0000"/>
                </a:solidFill>
                <a:latin typeface="微软雅黑" panose="020B0503020204020204" pitchFamily="34" charset="-122"/>
                <a:ea typeface="微软雅黑" panose="020B0503020204020204" pitchFamily="34" charset="-122"/>
              </a:rPr>
              <a:t>贴息</a:t>
            </a: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kern="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just" fontAlgn="auto">
              <a:lnSpc>
                <a:spcPct val="150000"/>
              </a:lnSpc>
              <a:spcBef>
                <a:spcPts val="0"/>
              </a:spcBef>
              <a:spcAft>
                <a:spcPts val="0"/>
              </a:spcAft>
              <a:defRPr/>
            </a:pPr>
            <a:r>
              <a:rPr lang="en-US" altLang="zh-CN"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、非微利企业个人贷款、合伙企业贷款、企业贷款的</a:t>
            </a:r>
            <a:r>
              <a:rPr lang="zh-CN" altLang="en-US" sz="1400" b="1" kern="0" dirty="0" smtClean="0">
                <a:solidFill>
                  <a:srgbClr val="FF0000"/>
                </a:solidFill>
                <a:latin typeface="微软雅黑" panose="020B0503020204020204" pitchFamily="34" charset="-122"/>
                <a:ea typeface="微软雅黑" panose="020B0503020204020204" pitchFamily="34" charset="-122"/>
              </a:rPr>
              <a:t>第一次、第二次均给予</a:t>
            </a:r>
            <a:r>
              <a:rPr lang="en-US" altLang="zh-CN" sz="1400" b="1" kern="0" dirty="0">
                <a:solidFill>
                  <a:srgbClr val="FF0000"/>
                </a:solidFill>
                <a:latin typeface="微软雅黑" panose="020B0503020204020204" pitchFamily="34" charset="-122"/>
                <a:ea typeface="微软雅黑" panose="020B0503020204020204" pitchFamily="34" charset="-122"/>
              </a:rPr>
              <a:t>50%</a:t>
            </a:r>
            <a:r>
              <a:rPr lang="zh-CN" altLang="en-US" sz="1400" b="1" kern="0" dirty="0" smtClean="0">
                <a:solidFill>
                  <a:srgbClr val="FF0000"/>
                </a:solidFill>
                <a:latin typeface="微软雅黑" panose="020B0503020204020204" pitchFamily="34" charset="-122"/>
                <a:ea typeface="微软雅黑" panose="020B0503020204020204" pitchFamily="34" charset="-122"/>
              </a:rPr>
              <a:t>贴息</a:t>
            </a:r>
            <a:r>
              <a:rPr lang="zh-CN" altLang="en-US" sz="1400" kern="0" dirty="0" smtClean="0">
                <a:solidFill>
                  <a:schemeClr val="tx1"/>
                </a:solidFill>
                <a:latin typeface="微软雅黑" panose="020B0503020204020204" pitchFamily="34" charset="-122"/>
                <a:ea typeface="微软雅黑" panose="020B0503020204020204" pitchFamily="34" charset="-122"/>
              </a:rPr>
              <a:t>；</a:t>
            </a:r>
            <a:endParaRPr lang="en-US" altLang="zh-CN" sz="1400" kern="0" dirty="0">
              <a:solidFill>
                <a:schemeClr val="tx1"/>
              </a:solidFill>
              <a:latin typeface="微软雅黑" panose="020B0503020204020204" pitchFamily="34" charset="-122"/>
              <a:ea typeface="微软雅黑" panose="020B0503020204020204" pitchFamily="34" charset="-122"/>
            </a:endParaRPr>
          </a:p>
          <a:p>
            <a:pPr algn="just" fontAlgn="auto">
              <a:lnSpc>
                <a:spcPct val="150000"/>
              </a:lnSpc>
              <a:spcBef>
                <a:spcPts val="0"/>
              </a:spcBef>
              <a:spcAft>
                <a:spcPts val="0"/>
              </a:spcAft>
              <a:defRPr/>
            </a:pPr>
            <a:r>
              <a:rPr lang="en-US" altLang="zh-CN" sz="1400" kern="0"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、第三次贷款利息，贷款逾期所产生的罚息及个人贷款贷款期间在其他单位缴纳社会保险（在劳动事务所挂靠的除外）的，自参保之日起产生的利息，</a:t>
            </a:r>
            <a:r>
              <a:rPr lang="zh-CN" altLang="en-US" sz="1400" b="1" kern="0" dirty="0" smtClean="0">
                <a:solidFill>
                  <a:srgbClr val="FF0000"/>
                </a:solidFill>
                <a:latin typeface="微软雅黑" panose="020B0503020204020204" pitchFamily="34" charset="-122"/>
                <a:ea typeface="微软雅黑" panose="020B0503020204020204" pitchFamily="34" charset="-122"/>
              </a:rPr>
              <a:t>不予贴息</a:t>
            </a: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字方塊 23"/>
          <p:cNvSpPr txBox="1"/>
          <p:nvPr/>
        </p:nvSpPr>
        <p:spPr>
          <a:xfrm>
            <a:off x="2153222" y="1818653"/>
            <a:ext cx="1068917" cy="426723"/>
          </a:xfrm>
          <a:prstGeom prst="rect">
            <a:avLst/>
          </a:prstGeom>
          <a:noFill/>
        </p:spPr>
        <p:txBody>
          <a:bodyPr wrap="square" rtlCol="0" anchor="ctr">
            <a:noAutofit/>
          </a:bodyPr>
          <a:lstStyle/>
          <a:p>
            <a:pPr algn="ctr"/>
            <a:r>
              <a:rPr lang="en-US" altLang="zh-TW" sz="4400" dirty="0">
                <a:solidFill>
                  <a:srgbClr val="2083A5"/>
                </a:solidFill>
                <a:cs typeface="+mn-ea"/>
                <a:sym typeface="+mn-lt"/>
              </a:rPr>
              <a:t>01</a:t>
            </a:r>
            <a:endParaRPr lang="zh-TW" altLang="en-US" sz="4400" dirty="0">
              <a:solidFill>
                <a:srgbClr val="2083A5"/>
              </a:solidFill>
              <a:cs typeface="+mn-ea"/>
              <a:sym typeface="+mn-lt"/>
            </a:endParaRPr>
          </a:p>
        </p:txBody>
      </p:sp>
      <p:sp>
        <p:nvSpPr>
          <p:cNvPr id="25" name="矩形 24"/>
          <p:cNvSpPr/>
          <p:nvPr/>
        </p:nvSpPr>
        <p:spPr>
          <a:xfrm>
            <a:off x="3198293" y="1770404"/>
            <a:ext cx="4905583" cy="461665"/>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cs typeface="+mn-ea"/>
                <a:sym typeface="+mn-lt"/>
              </a:rPr>
              <a:t>工商营业执照</a:t>
            </a:r>
            <a:r>
              <a:rPr lang="en-US" altLang="zh-CN" dirty="0">
                <a:latin typeface="微软雅黑" panose="020B0503020204020204" pitchFamily="34" charset="-122"/>
                <a:ea typeface="微软雅黑" panose="020B0503020204020204" pitchFamily="34" charset="-122"/>
                <a:cs typeface="+mn-ea"/>
                <a:sym typeface="+mn-lt"/>
              </a:rPr>
              <a:t>/</a:t>
            </a:r>
            <a:r>
              <a:rPr lang="zh-CN" altLang="en-US" dirty="0">
                <a:latin typeface="微软雅黑" panose="020B0503020204020204" pitchFamily="34" charset="-122"/>
                <a:ea typeface="微软雅黑" panose="020B0503020204020204" pitchFamily="34" charset="-122"/>
                <a:cs typeface="+mn-ea"/>
                <a:sym typeface="+mn-lt"/>
              </a:rPr>
              <a:t>民办非企业单位执照</a:t>
            </a: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6" name="文字方塊 25"/>
          <p:cNvSpPr txBox="1"/>
          <p:nvPr/>
        </p:nvSpPr>
        <p:spPr>
          <a:xfrm>
            <a:off x="2153222" y="2585530"/>
            <a:ext cx="1068917" cy="426723"/>
          </a:xfrm>
          <a:prstGeom prst="rect">
            <a:avLst/>
          </a:prstGeom>
          <a:noFill/>
        </p:spPr>
        <p:txBody>
          <a:bodyPr wrap="square" rtlCol="0" anchor="ctr">
            <a:noAutofit/>
          </a:bodyPr>
          <a:lstStyle/>
          <a:p>
            <a:pPr algn="ctr"/>
            <a:r>
              <a:rPr lang="en-US" altLang="zh-TW" sz="4400" dirty="0">
                <a:solidFill>
                  <a:srgbClr val="50BC6D"/>
                </a:solidFill>
                <a:cs typeface="+mn-ea"/>
                <a:sym typeface="+mn-lt"/>
              </a:rPr>
              <a:t>02</a:t>
            </a:r>
            <a:endParaRPr lang="zh-TW" altLang="en-US" sz="4400" dirty="0">
              <a:solidFill>
                <a:srgbClr val="50BC6D"/>
              </a:solidFill>
              <a:cs typeface="+mn-ea"/>
              <a:sym typeface="+mn-lt"/>
            </a:endParaRPr>
          </a:p>
        </p:txBody>
      </p:sp>
      <p:sp>
        <p:nvSpPr>
          <p:cNvPr id="28" name="文字方塊 27"/>
          <p:cNvSpPr txBox="1"/>
          <p:nvPr/>
        </p:nvSpPr>
        <p:spPr>
          <a:xfrm>
            <a:off x="2153222" y="3352406"/>
            <a:ext cx="1068917" cy="426723"/>
          </a:xfrm>
          <a:prstGeom prst="rect">
            <a:avLst/>
          </a:prstGeom>
          <a:noFill/>
        </p:spPr>
        <p:txBody>
          <a:bodyPr wrap="square" rtlCol="0" anchor="ctr">
            <a:noAutofit/>
          </a:bodyPr>
          <a:lstStyle/>
          <a:p>
            <a:pPr algn="ctr"/>
            <a:r>
              <a:rPr lang="en-US" altLang="zh-TW" sz="4400" dirty="0">
                <a:solidFill>
                  <a:srgbClr val="88C043"/>
                </a:solidFill>
                <a:cs typeface="+mn-ea"/>
                <a:sym typeface="+mn-lt"/>
              </a:rPr>
              <a:t>03</a:t>
            </a:r>
            <a:endParaRPr lang="zh-TW" altLang="en-US" sz="4400" dirty="0">
              <a:solidFill>
                <a:srgbClr val="88C043"/>
              </a:solidFill>
              <a:cs typeface="+mn-ea"/>
              <a:sym typeface="+mn-lt"/>
            </a:endParaRPr>
          </a:p>
        </p:txBody>
      </p:sp>
      <p:sp>
        <p:nvSpPr>
          <p:cNvPr id="33" name="文字方塊 32"/>
          <p:cNvSpPr txBox="1"/>
          <p:nvPr/>
        </p:nvSpPr>
        <p:spPr>
          <a:xfrm>
            <a:off x="2153222" y="4119284"/>
            <a:ext cx="1068917" cy="426723"/>
          </a:xfrm>
          <a:prstGeom prst="rect">
            <a:avLst/>
          </a:prstGeom>
          <a:noFill/>
        </p:spPr>
        <p:txBody>
          <a:bodyPr wrap="square" rtlCol="0" anchor="ctr">
            <a:noAutofit/>
          </a:bodyPr>
          <a:lstStyle/>
          <a:p>
            <a:pPr algn="ctr"/>
            <a:r>
              <a:rPr lang="en-US" altLang="zh-TW" sz="4400" dirty="0">
                <a:solidFill>
                  <a:srgbClr val="EF9526"/>
                </a:solidFill>
                <a:cs typeface="+mn-ea"/>
                <a:sym typeface="+mn-lt"/>
              </a:rPr>
              <a:t>04</a:t>
            </a:r>
            <a:endParaRPr lang="zh-TW" altLang="en-US" sz="4400" dirty="0">
              <a:solidFill>
                <a:srgbClr val="EF9526"/>
              </a:solidFill>
              <a:cs typeface="+mn-ea"/>
              <a:sym typeface="+mn-lt"/>
            </a:endParaRPr>
          </a:p>
        </p:txBody>
      </p:sp>
      <p:sp>
        <p:nvSpPr>
          <p:cNvPr id="35" name="文字方塊 34"/>
          <p:cNvSpPr txBox="1"/>
          <p:nvPr/>
        </p:nvSpPr>
        <p:spPr>
          <a:xfrm>
            <a:off x="2153222" y="4886161"/>
            <a:ext cx="1068917" cy="426723"/>
          </a:xfrm>
          <a:prstGeom prst="rect">
            <a:avLst/>
          </a:prstGeom>
          <a:noFill/>
        </p:spPr>
        <p:txBody>
          <a:bodyPr wrap="square" rtlCol="0" anchor="ctr">
            <a:noAutofit/>
          </a:bodyPr>
          <a:lstStyle/>
          <a:p>
            <a:pPr algn="ctr"/>
            <a:r>
              <a:rPr lang="en-US" altLang="zh-TW" sz="4400" dirty="0">
                <a:solidFill>
                  <a:srgbClr val="ED3E39"/>
                </a:solidFill>
                <a:cs typeface="+mn-ea"/>
                <a:sym typeface="+mn-lt"/>
              </a:rPr>
              <a:t>05</a:t>
            </a:r>
            <a:endParaRPr lang="zh-TW" altLang="en-US" sz="4400" dirty="0">
              <a:solidFill>
                <a:srgbClr val="ED3E39"/>
              </a:solidFill>
              <a:cs typeface="+mn-ea"/>
              <a:sym typeface="+mn-lt"/>
            </a:endParaRPr>
          </a:p>
        </p:txBody>
      </p:sp>
      <p:sp>
        <p:nvSpPr>
          <p:cNvPr id="42" name="矩形 41"/>
          <p:cNvSpPr/>
          <p:nvPr/>
        </p:nvSpPr>
        <p:spPr>
          <a:xfrm>
            <a:off x="3198292" y="2537281"/>
            <a:ext cx="5147055" cy="461665"/>
          </a:xfrm>
          <a:prstGeom prst="rect">
            <a:avLst/>
          </a:prstGeom>
        </p:spPr>
        <p:txBody>
          <a:bodyPr wrap="square">
            <a:spAutoFit/>
          </a:bodyPr>
          <a:lstStyle/>
          <a:p>
            <a:r>
              <a:rPr lang="zh-CN" altLang="en-US" dirty="0" smtClean="0">
                <a:latin typeface="+mj-ea"/>
                <a:ea typeface="+mj-ea"/>
                <a:cs typeface="+mn-ea"/>
                <a:sym typeface="+mn-lt"/>
              </a:rPr>
              <a:t>贷款</a:t>
            </a:r>
            <a:r>
              <a:rPr lang="zh-CN" altLang="en-US" dirty="0">
                <a:latin typeface="+mj-ea"/>
                <a:ea typeface="+mj-ea"/>
                <a:cs typeface="+mn-ea"/>
                <a:sym typeface="+mn-lt"/>
              </a:rPr>
              <a:t>人员</a:t>
            </a:r>
            <a:r>
              <a:rPr lang="en-US" altLang="zh-CN" dirty="0">
                <a:latin typeface="+mj-ea"/>
                <a:ea typeface="+mj-ea"/>
                <a:cs typeface="+mn-ea"/>
                <a:sym typeface="+mn-lt"/>
              </a:rPr>
              <a:t>《</a:t>
            </a:r>
            <a:r>
              <a:rPr lang="zh-CN" altLang="en-US" dirty="0">
                <a:latin typeface="+mj-ea"/>
                <a:ea typeface="+mj-ea"/>
                <a:cs typeface="+mn-ea"/>
                <a:sym typeface="+mn-lt"/>
              </a:rPr>
              <a:t>就业创业证</a:t>
            </a:r>
            <a:r>
              <a:rPr lang="en-US" altLang="zh-CN" dirty="0">
                <a:latin typeface="+mj-ea"/>
                <a:ea typeface="+mj-ea"/>
                <a:cs typeface="+mn-ea"/>
                <a:sym typeface="+mn-lt"/>
              </a:rPr>
              <a:t>》</a:t>
            </a:r>
            <a:r>
              <a:rPr lang="zh-CN" altLang="en-US" dirty="0">
                <a:latin typeface="+mj-ea"/>
                <a:ea typeface="+mj-ea"/>
                <a:cs typeface="+mn-ea"/>
                <a:sym typeface="+mn-lt"/>
              </a:rPr>
              <a:t>或</a:t>
            </a:r>
            <a:r>
              <a:rPr lang="en-US" altLang="zh-CN" dirty="0">
                <a:latin typeface="+mj-ea"/>
                <a:ea typeface="+mj-ea"/>
                <a:cs typeface="+mn-ea"/>
                <a:sym typeface="+mn-lt"/>
              </a:rPr>
              <a:t>《</a:t>
            </a:r>
            <a:r>
              <a:rPr lang="zh-CN" altLang="en-US" dirty="0">
                <a:latin typeface="+mj-ea"/>
                <a:ea typeface="+mj-ea"/>
                <a:cs typeface="+mn-ea"/>
                <a:sym typeface="+mn-lt"/>
              </a:rPr>
              <a:t>学生证</a:t>
            </a:r>
            <a:r>
              <a:rPr lang="en-US" altLang="zh-CN" dirty="0" smtClean="0">
                <a:latin typeface="+mj-ea"/>
                <a:ea typeface="+mj-ea"/>
                <a:cs typeface="+mn-ea"/>
                <a:sym typeface="+mn-lt"/>
              </a:rPr>
              <a:t>》</a:t>
            </a:r>
            <a:endParaRPr lang="zh-TW" altLang="en-US" sz="2800" dirty="0">
              <a:latin typeface="+mj-ea"/>
              <a:ea typeface="+mj-ea"/>
              <a:cs typeface="+mn-ea"/>
              <a:sym typeface="+mn-lt"/>
            </a:endParaRPr>
          </a:p>
        </p:txBody>
      </p:sp>
      <p:sp>
        <p:nvSpPr>
          <p:cNvPr id="43" name="矩形 42"/>
          <p:cNvSpPr/>
          <p:nvPr/>
        </p:nvSpPr>
        <p:spPr>
          <a:xfrm>
            <a:off x="3198291" y="3304157"/>
            <a:ext cx="4905583" cy="523220"/>
          </a:xfrm>
          <a:prstGeom prst="rect">
            <a:avLst/>
          </a:prstGeom>
        </p:spPr>
        <p:txBody>
          <a:bodyPr wrap="square">
            <a:spAutoFit/>
          </a:bodyPr>
          <a:lstStyle/>
          <a:p>
            <a:r>
              <a:rPr lang="zh-CN" altLang="en-US" sz="2800" dirty="0" smtClean="0">
                <a:latin typeface="微软雅黑" panose="020B0503020204020204" pitchFamily="34" charset="-122"/>
                <a:ea typeface="微软雅黑" panose="020B0503020204020204" pitchFamily="34" charset="-122"/>
                <a:cs typeface="+mn-ea"/>
              </a:rPr>
              <a:t>贷款申请表复印件</a:t>
            </a:r>
            <a:endParaRPr lang="zh-TW" altLang="en-US" sz="2800" dirty="0">
              <a:latin typeface="微软雅黑" panose="020B0503020204020204" pitchFamily="34" charset="-122"/>
              <a:ea typeface="微软雅黑" panose="020B0503020204020204" pitchFamily="34" charset="-122"/>
              <a:cs typeface="+mn-ea"/>
              <a:sym typeface="+mn-lt"/>
            </a:endParaRPr>
          </a:p>
        </p:txBody>
      </p:sp>
      <p:sp>
        <p:nvSpPr>
          <p:cNvPr id="44" name="矩形 43"/>
          <p:cNvSpPr/>
          <p:nvPr/>
        </p:nvSpPr>
        <p:spPr>
          <a:xfrm>
            <a:off x="3198291" y="4005645"/>
            <a:ext cx="4905583" cy="830997"/>
          </a:xfrm>
          <a:prstGeom prst="rect">
            <a:avLst/>
          </a:prstGeom>
        </p:spPr>
        <p:txBody>
          <a:bodyPr wrap="square">
            <a:spAutoFit/>
          </a:bodyPr>
          <a:lstStyle/>
          <a:p>
            <a:r>
              <a:rPr lang="zh-CN" altLang="en-US" dirty="0" smtClean="0">
                <a:solidFill>
                  <a:schemeClr val="tx1"/>
                </a:solidFill>
                <a:latin typeface="+mj-ea"/>
                <a:ea typeface="+mj-ea"/>
                <a:cs typeface="+mn-ea"/>
                <a:sym typeface="+mn-lt"/>
              </a:rPr>
              <a:t>还款凭证</a:t>
            </a:r>
            <a:r>
              <a:rPr lang="zh-CN" altLang="en-US" dirty="0">
                <a:solidFill>
                  <a:schemeClr val="tx1"/>
                </a:solidFill>
                <a:latin typeface="+mj-ea"/>
                <a:ea typeface="+mj-ea"/>
                <a:cs typeface="+mn-ea"/>
                <a:sym typeface="+mn-lt"/>
              </a:rPr>
              <a:t>原件，中途</a:t>
            </a:r>
            <a:r>
              <a:rPr lang="zh-CN" altLang="en-US" dirty="0" smtClean="0">
                <a:solidFill>
                  <a:schemeClr val="tx1"/>
                </a:solidFill>
                <a:latin typeface="+mj-ea"/>
                <a:ea typeface="+mj-ea"/>
                <a:cs typeface="+mn-ea"/>
                <a:sym typeface="+mn-lt"/>
              </a:rPr>
              <a:t>参保人员另外提供还款说明</a:t>
            </a:r>
            <a:endParaRPr lang="en-US" altLang="zh-CN" dirty="0">
              <a:solidFill>
                <a:schemeClr val="tx1"/>
              </a:solidFill>
              <a:latin typeface="+mj-ea"/>
              <a:ea typeface="+mj-ea"/>
              <a:cs typeface="+mn-ea"/>
              <a:sym typeface="+mn-lt"/>
            </a:endParaRPr>
          </a:p>
        </p:txBody>
      </p:sp>
      <p:sp>
        <p:nvSpPr>
          <p:cNvPr id="45" name="矩形 44"/>
          <p:cNvSpPr/>
          <p:nvPr/>
        </p:nvSpPr>
        <p:spPr>
          <a:xfrm>
            <a:off x="3198291" y="4868689"/>
            <a:ext cx="4905583" cy="461665"/>
          </a:xfrm>
          <a:prstGeom prst="rect">
            <a:avLst/>
          </a:prstGeom>
        </p:spPr>
        <p:txBody>
          <a:bodyPr wrap="square">
            <a:spAutoFit/>
          </a:bodyPr>
          <a:lstStyle/>
          <a:p>
            <a:r>
              <a:rPr lang="zh-CN" altLang="en-US" dirty="0" smtClean="0">
                <a:solidFill>
                  <a:schemeClr val="tx1"/>
                </a:solidFill>
                <a:latin typeface="+mj-ea"/>
                <a:ea typeface="+mj-ea"/>
                <a:cs typeface="+mn-ea"/>
                <a:sym typeface="+mn-lt"/>
              </a:rPr>
              <a:t>社会保障卡</a:t>
            </a:r>
            <a:r>
              <a:rPr lang="en-US" altLang="zh-CN" dirty="0" smtClean="0">
                <a:solidFill>
                  <a:schemeClr val="tx1"/>
                </a:solidFill>
                <a:latin typeface="+mj-ea"/>
                <a:ea typeface="+mj-ea"/>
                <a:cs typeface="+mn-ea"/>
                <a:sym typeface="+mn-lt"/>
              </a:rPr>
              <a:t>/</a:t>
            </a:r>
            <a:r>
              <a:rPr lang="zh-CN" altLang="en-US" dirty="0" smtClean="0">
                <a:solidFill>
                  <a:schemeClr val="tx1"/>
                </a:solidFill>
                <a:latin typeface="+mj-ea"/>
                <a:ea typeface="+mj-ea"/>
                <a:cs typeface="+mn-ea"/>
                <a:sym typeface="+mn-lt"/>
              </a:rPr>
              <a:t>开户许可证</a:t>
            </a:r>
            <a:endParaRPr lang="en-US" altLang="zh-CN" dirty="0">
              <a:solidFill>
                <a:schemeClr val="tx1"/>
              </a:solidFill>
              <a:latin typeface="+mj-ea"/>
              <a:ea typeface="+mj-ea"/>
              <a:cs typeface="+mn-ea"/>
              <a:sym typeface="+mn-lt"/>
            </a:endParaRPr>
          </a:p>
        </p:txBody>
      </p:sp>
      <p:sp>
        <p:nvSpPr>
          <p:cNvPr id="14" name="标题 13"/>
          <p:cNvSpPr>
            <a:spLocks noGrp="1"/>
          </p:cNvSpPr>
          <p:nvPr>
            <p:ph type="title"/>
          </p:nvPr>
        </p:nvSpPr>
        <p:spPr/>
        <p:txBody>
          <a:bodyPr/>
          <a:lstStyle/>
          <a:p>
            <a:r>
              <a:rPr lang="zh-CN" altLang="en-US" dirty="0"/>
              <a:t>创业担保贷款贴息</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smtClean="0"/>
              <a:t>所需材料</a:t>
            </a:r>
            <a:endParaRPr lang="zh-CN" altLang="en-US" dirty="0"/>
          </a:p>
        </p:txBody>
      </p:sp>
      <p:grpSp>
        <p:nvGrpSpPr>
          <p:cNvPr id="15" name="组合 14"/>
          <p:cNvGrpSpPr/>
          <p:nvPr/>
        </p:nvGrpSpPr>
        <p:grpSpPr>
          <a:xfrm>
            <a:off x="1224903" y="1449325"/>
            <a:ext cx="907152" cy="4320000"/>
            <a:chOff x="1224903" y="1449325"/>
            <a:chExt cx="907152" cy="4320000"/>
          </a:xfrm>
        </p:grpSpPr>
        <p:sp>
          <p:nvSpPr>
            <p:cNvPr id="2" name="菱形 1"/>
            <p:cNvSpPr/>
            <p:nvPr/>
          </p:nvSpPr>
          <p:spPr>
            <a:xfrm>
              <a:off x="1229912" y="1626048"/>
              <a:ext cx="872680" cy="274361"/>
            </a:xfrm>
            <a:prstGeom prst="diamond">
              <a:avLst/>
            </a:prstGeom>
            <a:solidFill>
              <a:srgbClr val="236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 name="菱形 2"/>
            <p:cNvSpPr/>
            <p:nvPr/>
          </p:nvSpPr>
          <p:spPr>
            <a:xfrm>
              <a:off x="1229912" y="3162381"/>
              <a:ext cx="872680" cy="274361"/>
            </a:xfrm>
            <a:prstGeom prst="diamond">
              <a:avLst/>
            </a:prstGeom>
            <a:solidFill>
              <a:srgbClr val="B01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4" name="菱形 3"/>
            <p:cNvSpPr/>
            <p:nvPr/>
          </p:nvSpPr>
          <p:spPr>
            <a:xfrm>
              <a:off x="1229912" y="4698713"/>
              <a:ext cx="872680" cy="274361"/>
            </a:xfrm>
            <a:prstGeom prst="diamond">
              <a:avLst/>
            </a:prstGeom>
            <a:solidFill>
              <a:srgbClr val="3C3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18" name="菱形 17"/>
            <p:cNvSpPr/>
            <p:nvPr/>
          </p:nvSpPr>
          <p:spPr>
            <a:xfrm>
              <a:off x="1254366" y="2394214"/>
              <a:ext cx="872680" cy="274361"/>
            </a:xfrm>
            <a:prstGeom prst="diamond">
              <a:avLst/>
            </a:prstGeom>
            <a:solidFill>
              <a:srgbClr val="8869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0" name="菱形 29"/>
            <p:cNvSpPr/>
            <p:nvPr/>
          </p:nvSpPr>
          <p:spPr>
            <a:xfrm>
              <a:off x="1229912" y="3930547"/>
              <a:ext cx="872680" cy="274361"/>
            </a:xfrm>
            <a:prstGeom prst="diamond">
              <a:avLst/>
            </a:prstGeom>
            <a:solidFill>
              <a:srgbClr val="488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nvGrpSpPr>
            <p:cNvPr id="13" name="群組 12"/>
            <p:cNvGrpSpPr/>
            <p:nvPr/>
          </p:nvGrpSpPr>
          <p:grpSpPr>
            <a:xfrm>
              <a:off x="1400731" y="1449325"/>
              <a:ext cx="533897" cy="4320000"/>
              <a:chOff x="1332001" y="360000"/>
              <a:chExt cx="713014" cy="6138000"/>
            </a:xfrm>
          </p:grpSpPr>
          <p:sp>
            <p:nvSpPr>
              <p:cNvPr id="5" name="梯形 4"/>
              <p:cNvSpPr/>
              <p:nvPr/>
            </p:nvSpPr>
            <p:spPr>
              <a:xfrm rot="5400000">
                <a:off x="-1203985" y="3249000"/>
                <a:ext cx="6138000" cy="360000"/>
              </a:xfrm>
              <a:prstGeom prst="trapezoi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6" name="梯形 5"/>
              <p:cNvSpPr/>
              <p:nvPr/>
            </p:nvSpPr>
            <p:spPr>
              <a:xfrm rot="16200000" flipH="1">
                <a:off x="-1556999" y="3249000"/>
                <a:ext cx="6138000" cy="360000"/>
              </a:xfrm>
              <a:prstGeom prst="trapezoi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sp>
          <p:nvSpPr>
            <p:cNvPr id="7" name="平行四邊形 6"/>
            <p:cNvSpPr/>
            <p:nvPr/>
          </p:nvSpPr>
          <p:spPr>
            <a:xfrm rot="5400000">
              <a:off x="1095096" y="1890903"/>
              <a:ext cx="700963" cy="441349"/>
            </a:xfrm>
            <a:prstGeom prst="parallelogram">
              <a:avLst>
                <a:gd name="adj" fmla="val 31388"/>
              </a:avLst>
            </a:prstGeom>
            <a:solidFill>
              <a:srgbClr val="268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8" name="平行四邊形 7"/>
            <p:cNvSpPr/>
            <p:nvPr/>
          </p:nvSpPr>
          <p:spPr>
            <a:xfrm rot="16200000" flipH="1">
              <a:off x="1536445" y="1890903"/>
              <a:ext cx="700963" cy="441349"/>
            </a:xfrm>
            <a:prstGeom prst="parallelogram">
              <a:avLst>
                <a:gd name="adj" fmla="val 31388"/>
              </a:avLst>
            </a:prstGeom>
            <a:solidFill>
              <a:srgbClr val="39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9" name="平行四邊形 8"/>
            <p:cNvSpPr/>
            <p:nvPr/>
          </p:nvSpPr>
          <p:spPr>
            <a:xfrm rot="5400000">
              <a:off x="1095096" y="3427236"/>
              <a:ext cx="700963" cy="441349"/>
            </a:xfrm>
            <a:prstGeom prst="parallelogram">
              <a:avLst>
                <a:gd name="adj" fmla="val 31388"/>
              </a:avLst>
            </a:prstGeom>
            <a:solidFill>
              <a:srgbClr val="8B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10" name="平行四邊形 9"/>
            <p:cNvSpPr/>
            <p:nvPr/>
          </p:nvSpPr>
          <p:spPr>
            <a:xfrm rot="16200000" flipH="1">
              <a:off x="1536445" y="3427236"/>
              <a:ext cx="700963" cy="441349"/>
            </a:xfrm>
            <a:prstGeom prst="parallelogram">
              <a:avLst>
                <a:gd name="adj" fmla="val 31388"/>
              </a:avLst>
            </a:prstGeom>
            <a:solidFill>
              <a:srgbClr val="F21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11" name="平行四邊形 10"/>
            <p:cNvSpPr/>
            <p:nvPr/>
          </p:nvSpPr>
          <p:spPr>
            <a:xfrm rot="5400000">
              <a:off x="1095096" y="4963568"/>
              <a:ext cx="700963" cy="441349"/>
            </a:xfrm>
            <a:prstGeom prst="parallelogram">
              <a:avLst>
                <a:gd name="adj" fmla="val 31388"/>
              </a:avLst>
            </a:prstGeom>
            <a:solidFill>
              <a:srgbClr val="ED4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12" name="平行四邊形 11"/>
            <p:cNvSpPr/>
            <p:nvPr/>
          </p:nvSpPr>
          <p:spPr>
            <a:xfrm rot="16200000" flipH="1">
              <a:off x="1536445" y="4963568"/>
              <a:ext cx="700963" cy="441349"/>
            </a:xfrm>
            <a:prstGeom prst="parallelogram">
              <a:avLst>
                <a:gd name="adj" fmla="val 31388"/>
              </a:avLst>
            </a:prstGeom>
            <a:solidFill>
              <a:srgbClr val="505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19" name="平行四邊形 18"/>
            <p:cNvSpPr/>
            <p:nvPr/>
          </p:nvSpPr>
          <p:spPr>
            <a:xfrm rot="5400000">
              <a:off x="1119549" y="2659069"/>
              <a:ext cx="700963" cy="441349"/>
            </a:xfrm>
            <a:prstGeom prst="parallelogram">
              <a:avLst>
                <a:gd name="adj" fmla="val 31388"/>
              </a:avLst>
            </a:prstGeom>
            <a:solidFill>
              <a:srgbClr val="54B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20" name="平行四邊形 19"/>
            <p:cNvSpPr/>
            <p:nvPr/>
          </p:nvSpPr>
          <p:spPr>
            <a:xfrm rot="16200000" flipH="1">
              <a:off x="1560899" y="2659069"/>
              <a:ext cx="700963" cy="441349"/>
            </a:xfrm>
            <a:prstGeom prst="parallelogram">
              <a:avLst>
                <a:gd name="adj" fmla="val 31388"/>
              </a:avLst>
            </a:prstGeom>
            <a:solidFill>
              <a:srgbClr val="D0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1" name="平行四邊形 30"/>
            <p:cNvSpPr/>
            <p:nvPr/>
          </p:nvSpPr>
          <p:spPr>
            <a:xfrm rot="5400000">
              <a:off x="1095096" y="4195402"/>
              <a:ext cx="700963" cy="441349"/>
            </a:xfrm>
            <a:prstGeom prst="parallelogram">
              <a:avLst>
                <a:gd name="adj" fmla="val 31388"/>
              </a:avLst>
            </a:prstGeom>
            <a:solidFill>
              <a:srgbClr val="EF9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2" name="平行四邊形 31"/>
            <p:cNvSpPr/>
            <p:nvPr/>
          </p:nvSpPr>
          <p:spPr>
            <a:xfrm rot="16200000" flipH="1">
              <a:off x="1536445" y="4195402"/>
              <a:ext cx="700963" cy="441349"/>
            </a:xfrm>
            <a:prstGeom prst="parallelogram">
              <a:avLst>
                <a:gd name="adj" fmla="val 31388"/>
              </a:avLst>
            </a:prstGeom>
            <a:solidFill>
              <a:srgbClr val="6BB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群組 7"/>
          <p:cNvGrpSpPr/>
          <p:nvPr/>
        </p:nvGrpSpPr>
        <p:grpSpPr>
          <a:xfrm>
            <a:off x="180000" y="3898800"/>
            <a:ext cx="2160001" cy="1080000"/>
            <a:chOff x="972000" y="4149000"/>
            <a:chExt cx="2160001" cy="1080000"/>
          </a:xfrm>
          <a:solidFill>
            <a:srgbClr val="2686A7"/>
          </a:solidFill>
        </p:grpSpPr>
        <p:sp>
          <p:nvSpPr>
            <p:cNvPr id="27" name="矩形 26"/>
            <p:cNvSpPr/>
            <p:nvPr/>
          </p:nvSpPr>
          <p:spPr>
            <a:xfrm>
              <a:off x="972000" y="4149000"/>
              <a:ext cx="216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28" name="直角三角形 27"/>
            <p:cNvSpPr/>
            <p:nvPr/>
          </p:nvSpPr>
          <p:spPr>
            <a:xfrm rot="10800000">
              <a:off x="2592001" y="4669950"/>
              <a:ext cx="540000" cy="558800"/>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grpSp>
        <p:nvGrpSpPr>
          <p:cNvPr id="8" name="群組 7"/>
          <p:cNvGrpSpPr/>
          <p:nvPr/>
        </p:nvGrpSpPr>
        <p:grpSpPr>
          <a:xfrm>
            <a:off x="1798910" y="3339984"/>
            <a:ext cx="2160001" cy="1080000"/>
            <a:chOff x="972000" y="4149000"/>
            <a:chExt cx="2160001" cy="1080000"/>
          </a:xfrm>
          <a:solidFill>
            <a:srgbClr val="54BE71"/>
          </a:solidFill>
        </p:grpSpPr>
        <p:sp>
          <p:nvSpPr>
            <p:cNvPr id="2" name="矩形 1"/>
            <p:cNvSpPr/>
            <p:nvPr/>
          </p:nvSpPr>
          <p:spPr>
            <a:xfrm>
              <a:off x="972000" y="4149000"/>
              <a:ext cx="2160000" cy="1080000"/>
            </a:xfrm>
            <a:prstGeom prst="rect">
              <a:avLst/>
            </a:prstGeom>
            <a:solidFill>
              <a:srgbClr val="8B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 name="直角三角形 2"/>
            <p:cNvSpPr/>
            <p:nvPr/>
          </p:nvSpPr>
          <p:spPr>
            <a:xfrm rot="10800000">
              <a:off x="2592001" y="4669950"/>
              <a:ext cx="540000" cy="558800"/>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grpSp>
        <p:nvGrpSpPr>
          <p:cNvPr id="9" name="群組 8"/>
          <p:cNvGrpSpPr/>
          <p:nvPr/>
        </p:nvGrpSpPr>
        <p:grpSpPr>
          <a:xfrm>
            <a:off x="3418903" y="2780935"/>
            <a:ext cx="2160000" cy="1080000"/>
            <a:chOff x="2591999" y="3589950"/>
            <a:chExt cx="2160000" cy="1080000"/>
          </a:xfrm>
          <a:solidFill>
            <a:srgbClr val="8BC248"/>
          </a:solidFill>
        </p:grpSpPr>
        <p:sp>
          <p:nvSpPr>
            <p:cNvPr id="4" name="矩形 3"/>
            <p:cNvSpPr/>
            <p:nvPr/>
          </p:nvSpPr>
          <p:spPr>
            <a:xfrm>
              <a:off x="2591999" y="3589950"/>
              <a:ext cx="2160000" cy="1080000"/>
            </a:xfrm>
            <a:prstGeom prst="rect">
              <a:avLst/>
            </a:prstGeom>
            <a:solidFill>
              <a:srgbClr val="54B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5" name="直角三角形 4"/>
            <p:cNvSpPr/>
            <p:nvPr/>
          </p:nvSpPr>
          <p:spPr>
            <a:xfrm rot="10800000">
              <a:off x="4211999" y="4111150"/>
              <a:ext cx="540000" cy="558800"/>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grpSp>
        <p:nvGrpSpPr>
          <p:cNvPr id="11" name="群組 10"/>
          <p:cNvGrpSpPr/>
          <p:nvPr/>
        </p:nvGrpSpPr>
        <p:grpSpPr>
          <a:xfrm>
            <a:off x="5038903" y="2221884"/>
            <a:ext cx="2160000" cy="1080000"/>
            <a:chOff x="4211998" y="3030900"/>
            <a:chExt cx="2160000" cy="1080000"/>
          </a:xfrm>
          <a:solidFill>
            <a:srgbClr val="EF9527"/>
          </a:solidFill>
        </p:grpSpPr>
        <p:sp>
          <p:nvSpPr>
            <p:cNvPr id="6" name="矩形 5"/>
            <p:cNvSpPr/>
            <p:nvPr/>
          </p:nvSpPr>
          <p:spPr>
            <a:xfrm>
              <a:off x="4211998" y="3030900"/>
              <a:ext cx="2160000" cy="108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7" name="直角三角形 6"/>
            <p:cNvSpPr/>
            <p:nvPr/>
          </p:nvSpPr>
          <p:spPr>
            <a:xfrm rot="10800000">
              <a:off x="5831998" y="3552100"/>
              <a:ext cx="540000" cy="558800"/>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sp>
        <p:nvSpPr>
          <p:cNvPr id="10" name="向右箭號 9"/>
          <p:cNvSpPr/>
          <p:nvPr/>
        </p:nvSpPr>
        <p:spPr>
          <a:xfrm>
            <a:off x="6658901" y="1433086"/>
            <a:ext cx="2160000" cy="1581228"/>
          </a:xfrm>
          <a:prstGeom prst="rightArrow">
            <a:avLst>
              <a:gd name="adj1" fmla="val 67231"/>
              <a:gd name="adj2" fmla="val 50000"/>
            </a:avLst>
          </a:prstGeom>
          <a:solidFill>
            <a:srgbClr val="E9831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TW" altLang="en-US" sz="1800">
              <a:cs typeface="+mn-ea"/>
              <a:sym typeface="+mn-lt"/>
            </a:endParaRPr>
          </a:p>
        </p:txBody>
      </p:sp>
      <p:sp>
        <p:nvSpPr>
          <p:cNvPr id="15" name="文字方塊 14"/>
          <p:cNvSpPr txBox="1"/>
          <p:nvPr/>
        </p:nvSpPr>
        <p:spPr>
          <a:xfrm>
            <a:off x="2074450" y="2635668"/>
            <a:ext cx="1068917" cy="426723"/>
          </a:xfrm>
          <a:prstGeom prst="rect">
            <a:avLst/>
          </a:prstGeom>
          <a:noFill/>
        </p:spPr>
        <p:txBody>
          <a:bodyPr wrap="square" lIns="121917" tIns="60958" rIns="121917" bIns="60958" rtlCol="0" anchor="ctr">
            <a:noAutofit/>
          </a:bodyPr>
          <a:lstStyle/>
          <a:p>
            <a:pPr algn="ctr"/>
            <a:r>
              <a:rPr lang="en-US" altLang="zh-CN" sz="4400" dirty="0" smtClean="0">
                <a:cs typeface="+mn-ea"/>
                <a:sym typeface="+mn-lt"/>
              </a:rPr>
              <a:t>02</a:t>
            </a:r>
            <a:endParaRPr lang="zh-TW" altLang="en-US" sz="4400" dirty="0">
              <a:cs typeface="+mn-ea"/>
              <a:sym typeface="+mn-lt"/>
            </a:endParaRPr>
          </a:p>
        </p:txBody>
      </p:sp>
      <p:sp>
        <p:nvSpPr>
          <p:cNvPr id="16" name="文字方塊 15"/>
          <p:cNvSpPr txBox="1"/>
          <p:nvPr/>
        </p:nvSpPr>
        <p:spPr>
          <a:xfrm>
            <a:off x="3675562" y="2107629"/>
            <a:ext cx="1068917" cy="426723"/>
          </a:xfrm>
          <a:prstGeom prst="rect">
            <a:avLst/>
          </a:prstGeom>
          <a:noFill/>
        </p:spPr>
        <p:txBody>
          <a:bodyPr wrap="square" lIns="121917" tIns="60958" rIns="121917" bIns="60958" rtlCol="0" anchor="ctr">
            <a:noAutofit/>
          </a:bodyPr>
          <a:lstStyle/>
          <a:p>
            <a:pPr algn="ctr"/>
            <a:r>
              <a:rPr lang="en-US" altLang="zh-TW" sz="4400" dirty="0" smtClean="0">
                <a:cs typeface="+mn-ea"/>
                <a:sym typeface="+mn-lt"/>
              </a:rPr>
              <a:t>0</a:t>
            </a:r>
            <a:r>
              <a:rPr lang="en-US" altLang="zh-CN" sz="4400" dirty="0" smtClean="0">
                <a:cs typeface="+mn-ea"/>
                <a:sym typeface="+mn-lt"/>
              </a:rPr>
              <a:t>3</a:t>
            </a:r>
            <a:endParaRPr lang="zh-TW" altLang="en-US" sz="4400" dirty="0">
              <a:cs typeface="+mn-ea"/>
              <a:sym typeface="+mn-lt"/>
            </a:endParaRPr>
          </a:p>
        </p:txBody>
      </p:sp>
      <p:sp>
        <p:nvSpPr>
          <p:cNvPr id="17" name="文字方塊 16"/>
          <p:cNvSpPr txBox="1"/>
          <p:nvPr/>
        </p:nvSpPr>
        <p:spPr>
          <a:xfrm>
            <a:off x="5276674" y="1579589"/>
            <a:ext cx="1068917" cy="426723"/>
          </a:xfrm>
          <a:prstGeom prst="rect">
            <a:avLst/>
          </a:prstGeom>
          <a:noFill/>
        </p:spPr>
        <p:txBody>
          <a:bodyPr wrap="square" lIns="121917" tIns="60958" rIns="121917" bIns="60958" rtlCol="0" anchor="ctr">
            <a:noAutofit/>
          </a:bodyPr>
          <a:lstStyle/>
          <a:p>
            <a:pPr algn="ctr"/>
            <a:r>
              <a:rPr lang="en-US" altLang="zh-TW" sz="4400" dirty="0" smtClean="0">
                <a:cs typeface="+mn-ea"/>
                <a:sym typeface="+mn-lt"/>
              </a:rPr>
              <a:t>0</a:t>
            </a:r>
            <a:r>
              <a:rPr lang="en-US" altLang="zh-CN" sz="4400" dirty="0" smtClean="0">
                <a:cs typeface="+mn-ea"/>
                <a:sym typeface="+mn-lt"/>
              </a:rPr>
              <a:t>4</a:t>
            </a:r>
            <a:endParaRPr lang="zh-TW" altLang="en-US" sz="4400" dirty="0">
              <a:cs typeface="+mn-ea"/>
              <a:sym typeface="+mn-lt"/>
            </a:endParaRPr>
          </a:p>
        </p:txBody>
      </p:sp>
      <p:sp>
        <p:nvSpPr>
          <p:cNvPr id="18" name="文字方塊 17"/>
          <p:cNvSpPr txBox="1"/>
          <p:nvPr/>
        </p:nvSpPr>
        <p:spPr>
          <a:xfrm>
            <a:off x="6877786" y="1051551"/>
            <a:ext cx="1068917" cy="426723"/>
          </a:xfrm>
          <a:prstGeom prst="rect">
            <a:avLst/>
          </a:prstGeom>
          <a:noFill/>
        </p:spPr>
        <p:txBody>
          <a:bodyPr wrap="square" lIns="121917" tIns="60958" rIns="121917" bIns="60958" rtlCol="0" anchor="ctr">
            <a:noAutofit/>
          </a:bodyPr>
          <a:lstStyle/>
          <a:p>
            <a:pPr algn="ctr"/>
            <a:r>
              <a:rPr lang="en-US" altLang="zh-TW" sz="4400" dirty="0" smtClean="0">
                <a:cs typeface="+mn-ea"/>
                <a:sym typeface="+mn-lt"/>
              </a:rPr>
              <a:t>0</a:t>
            </a:r>
            <a:r>
              <a:rPr lang="en-US" altLang="zh-CN" sz="4400" dirty="0" smtClean="0">
                <a:cs typeface="+mn-ea"/>
                <a:sym typeface="+mn-lt"/>
              </a:rPr>
              <a:t>5</a:t>
            </a:r>
            <a:endParaRPr lang="zh-TW" altLang="en-US" sz="4400" dirty="0">
              <a:cs typeface="+mn-ea"/>
              <a:sym typeface="+mn-lt"/>
            </a:endParaRPr>
          </a:p>
        </p:txBody>
      </p:sp>
      <p:sp>
        <p:nvSpPr>
          <p:cNvPr id="19" name="矩形 18"/>
          <p:cNvSpPr/>
          <p:nvPr/>
        </p:nvSpPr>
        <p:spPr>
          <a:xfrm>
            <a:off x="1875641" y="3491386"/>
            <a:ext cx="1543264" cy="769437"/>
          </a:xfrm>
          <a:prstGeom prst="rect">
            <a:avLst/>
          </a:prstGeom>
        </p:spPr>
        <p:txBody>
          <a:bodyPr wrap="square" lIns="121917" tIns="60958" rIns="121917" bIns="60958">
            <a:spAutoFit/>
          </a:bodyPr>
          <a:lstStyle/>
          <a:p>
            <a:r>
              <a:rPr lang="zh-CN" altLang="en-US" sz="1400" dirty="0">
                <a:solidFill>
                  <a:schemeClr val="bg1"/>
                </a:solidFill>
                <a:latin typeface="+mj-ea"/>
                <a:ea typeface="+mj-ea"/>
                <a:cs typeface="+mn-ea"/>
                <a:sym typeface="+mn-lt"/>
              </a:rPr>
              <a:t>所在街道（乡镇）劳动保障服务所</a:t>
            </a:r>
            <a:r>
              <a:rPr lang="zh-CN" altLang="en-US" sz="1400" dirty="0" smtClean="0">
                <a:solidFill>
                  <a:schemeClr val="bg1"/>
                </a:solidFill>
                <a:latin typeface="+mj-ea"/>
                <a:ea typeface="+mj-ea"/>
                <a:cs typeface="+mn-ea"/>
                <a:sym typeface="+mn-lt"/>
              </a:rPr>
              <a:t>复核</a:t>
            </a:r>
            <a:endParaRPr lang="zh-TW" altLang="en-US" sz="1400" dirty="0">
              <a:solidFill>
                <a:schemeClr val="bg1"/>
              </a:solidFill>
              <a:cs typeface="+mn-ea"/>
              <a:sym typeface="+mn-lt"/>
            </a:endParaRPr>
          </a:p>
        </p:txBody>
      </p:sp>
      <p:sp>
        <p:nvSpPr>
          <p:cNvPr id="20" name="矩形 19"/>
          <p:cNvSpPr/>
          <p:nvPr/>
        </p:nvSpPr>
        <p:spPr>
          <a:xfrm>
            <a:off x="3514525" y="2932554"/>
            <a:ext cx="1543264" cy="769437"/>
          </a:xfrm>
          <a:prstGeom prst="rect">
            <a:avLst/>
          </a:prstGeom>
        </p:spPr>
        <p:txBody>
          <a:bodyPr wrap="square" lIns="121917" tIns="60958" rIns="121917" bIns="60958">
            <a:spAutoFit/>
          </a:bodyPr>
          <a:lstStyle/>
          <a:p>
            <a:r>
              <a:rPr lang="zh-CN" altLang="en-US" sz="1400" dirty="0">
                <a:solidFill>
                  <a:schemeClr val="bg1"/>
                </a:solidFill>
                <a:latin typeface="+mj-ea"/>
                <a:ea typeface="+mj-ea"/>
                <a:cs typeface="+mn-ea"/>
                <a:sym typeface="+mn-lt"/>
              </a:rPr>
              <a:t>区</a:t>
            </a:r>
            <a:r>
              <a:rPr lang="zh-CN" altLang="en-US" sz="1400" dirty="0" smtClean="0">
                <a:solidFill>
                  <a:schemeClr val="bg1"/>
                </a:solidFill>
                <a:latin typeface="+mj-ea"/>
                <a:ea typeface="+mj-ea"/>
                <a:cs typeface="+mn-ea"/>
                <a:sym typeface="+mn-lt"/>
              </a:rPr>
              <a:t>劳动</a:t>
            </a:r>
            <a:r>
              <a:rPr lang="zh-CN" altLang="en-US" sz="1400" dirty="0">
                <a:solidFill>
                  <a:schemeClr val="bg1"/>
                </a:solidFill>
                <a:latin typeface="+mj-ea"/>
                <a:ea typeface="+mj-ea"/>
                <a:cs typeface="+mn-ea"/>
                <a:sym typeface="+mn-lt"/>
              </a:rPr>
              <a:t>就业管理机构</a:t>
            </a:r>
            <a:r>
              <a:rPr lang="zh-CN" altLang="en-US" sz="1400" dirty="0" smtClean="0">
                <a:solidFill>
                  <a:schemeClr val="bg1"/>
                </a:solidFill>
                <a:latin typeface="+mj-ea"/>
                <a:ea typeface="+mj-ea"/>
                <a:cs typeface="+mn-ea"/>
                <a:sym typeface="+mn-lt"/>
              </a:rPr>
              <a:t>审核汇总</a:t>
            </a:r>
            <a:endParaRPr lang="zh-CN" altLang="en-US" sz="1400" dirty="0">
              <a:solidFill>
                <a:schemeClr val="bg1"/>
              </a:solidFill>
              <a:latin typeface="+mj-ea"/>
              <a:ea typeface="+mj-ea"/>
              <a:cs typeface="+mn-ea"/>
              <a:sym typeface="+mn-lt"/>
            </a:endParaRPr>
          </a:p>
          <a:p>
            <a:endParaRPr lang="zh-TW" altLang="en-US" sz="1400" dirty="0">
              <a:solidFill>
                <a:schemeClr val="bg1"/>
              </a:solidFill>
              <a:cs typeface="+mn-ea"/>
              <a:sym typeface="+mn-lt"/>
            </a:endParaRPr>
          </a:p>
        </p:txBody>
      </p:sp>
      <p:sp>
        <p:nvSpPr>
          <p:cNvPr id="21" name="矩形 20"/>
          <p:cNvSpPr/>
          <p:nvPr/>
        </p:nvSpPr>
        <p:spPr>
          <a:xfrm>
            <a:off x="5153409" y="2373723"/>
            <a:ext cx="1543264" cy="553994"/>
          </a:xfrm>
          <a:prstGeom prst="rect">
            <a:avLst/>
          </a:prstGeom>
        </p:spPr>
        <p:txBody>
          <a:bodyPr wrap="square" lIns="121917" tIns="60958" rIns="121917" bIns="60958">
            <a:spAutoFit/>
          </a:bodyPr>
          <a:lstStyle/>
          <a:p>
            <a:r>
              <a:rPr lang="zh-CN" altLang="en-US" sz="1400" dirty="0" smtClean="0">
                <a:solidFill>
                  <a:schemeClr val="bg1"/>
                </a:solidFill>
                <a:latin typeface="+mj-ea"/>
                <a:ea typeface="+mj-ea"/>
                <a:cs typeface="+mn-ea"/>
                <a:sym typeface="+mn-lt"/>
              </a:rPr>
              <a:t>市劳动就业管理机构审批</a:t>
            </a:r>
            <a:endParaRPr lang="zh-CN" altLang="en-US" sz="1400" dirty="0">
              <a:solidFill>
                <a:schemeClr val="bg1"/>
              </a:solidFill>
              <a:latin typeface="+mj-ea"/>
              <a:ea typeface="+mj-ea"/>
              <a:cs typeface="+mn-ea"/>
              <a:sym typeface="+mn-lt"/>
            </a:endParaRPr>
          </a:p>
        </p:txBody>
      </p:sp>
      <p:sp>
        <p:nvSpPr>
          <p:cNvPr id="22" name="矩形 21"/>
          <p:cNvSpPr/>
          <p:nvPr/>
        </p:nvSpPr>
        <p:spPr>
          <a:xfrm>
            <a:off x="6792293" y="1814893"/>
            <a:ext cx="1543264" cy="553994"/>
          </a:xfrm>
          <a:prstGeom prst="rect">
            <a:avLst/>
          </a:prstGeom>
        </p:spPr>
        <p:txBody>
          <a:bodyPr wrap="square" lIns="121917" tIns="60958" rIns="121917" bIns="60958">
            <a:spAutoFit/>
          </a:bodyPr>
          <a:lstStyle/>
          <a:p>
            <a:r>
              <a:rPr lang="zh-CN" altLang="en-US" sz="1400" dirty="0" smtClean="0">
                <a:solidFill>
                  <a:schemeClr val="bg1"/>
                </a:solidFill>
                <a:latin typeface="+mj-ea"/>
                <a:ea typeface="+mj-ea"/>
                <a:cs typeface="+mn-ea"/>
                <a:sym typeface="+mn-lt"/>
              </a:rPr>
              <a:t>在南通就业网公示七天，发放</a:t>
            </a:r>
            <a:endParaRPr lang="zh-CN" altLang="en-US" sz="1400" dirty="0">
              <a:solidFill>
                <a:schemeClr val="bg1"/>
              </a:solidFill>
              <a:latin typeface="+mj-ea"/>
              <a:ea typeface="+mj-ea"/>
              <a:cs typeface="+mn-ea"/>
              <a:sym typeface="+mn-lt"/>
            </a:endParaRPr>
          </a:p>
        </p:txBody>
      </p:sp>
      <p:sp>
        <p:nvSpPr>
          <p:cNvPr id="23" name="矩形 22"/>
          <p:cNvSpPr/>
          <p:nvPr/>
        </p:nvSpPr>
        <p:spPr>
          <a:xfrm>
            <a:off x="2404801" y="4489387"/>
            <a:ext cx="1554110" cy="369328"/>
          </a:xfrm>
          <a:prstGeom prst="rect">
            <a:avLst/>
          </a:prstGeom>
        </p:spPr>
        <p:txBody>
          <a:bodyPr wrap="square" lIns="121917" tIns="60958" rIns="121917" bIns="60958">
            <a:spAutoFit/>
          </a:bodyPr>
          <a:lstStyle/>
          <a:p>
            <a:r>
              <a:rPr lang="zh-CN" altLang="en-US" sz="1600" dirty="0" smtClean="0">
                <a:latin typeface="+mj-ea"/>
                <a:ea typeface="+mj-ea"/>
                <a:cs typeface="+mn-ea"/>
                <a:sym typeface="+mn-lt"/>
              </a:rPr>
              <a:t>每月</a:t>
            </a:r>
            <a:r>
              <a:rPr lang="en-US" altLang="zh-CN" sz="1600" dirty="0" smtClean="0">
                <a:latin typeface="+mj-ea"/>
                <a:ea typeface="+mj-ea"/>
                <a:cs typeface="+mn-ea"/>
                <a:sym typeface="+mn-lt"/>
              </a:rPr>
              <a:t>20</a:t>
            </a:r>
            <a:r>
              <a:rPr lang="zh-CN" altLang="en-US" sz="1600" dirty="0" smtClean="0">
                <a:latin typeface="+mj-ea"/>
                <a:ea typeface="+mj-ea"/>
                <a:cs typeface="+mn-ea"/>
                <a:sym typeface="+mn-lt"/>
              </a:rPr>
              <a:t>日之前</a:t>
            </a:r>
            <a:endParaRPr lang="zh-TW" altLang="en-US" sz="1600" dirty="0">
              <a:latin typeface="+mj-ea"/>
              <a:ea typeface="+mj-ea"/>
              <a:cs typeface="+mn-ea"/>
              <a:sym typeface="+mn-lt"/>
            </a:endParaRPr>
          </a:p>
        </p:txBody>
      </p:sp>
      <p:sp>
        <p:nvSpPr>
          <p:cNvPr id="24" name="矩形 23"/>
          <p:cNvSpPr/>
          <p:nvPr/>
        </p:nvSpPr>
        <p:spPr>
          <a:xfrm>
            <a:off x="4025556" y="3937379"/>
            <a:ext cx="1567591" cy="369328"/>
          </a:xfrm>
          <a:prstGeom prst="rect">
            <a:avLst/>
          </a:prstGeom>
        </p:spPr>
        <p:txBody>
          <a:bodyPr wrap="square" lIns="121917" tIns="60958" rIns="121917" bIns="60958">
            <a:spAutoFit/>
          </a:bodyPr>
          <a:lstStyle/>
          <a:p>
            <a:r>
              <a:rPr lang="zh-CN" altLang="en-US" sz="1600" dirty="0" smtClean="0">
                <a:latin typeface="+mj-ea"/>
                <a:ea typeface="+mj-ea"/>
                <a:cs typeface="+mn-ea"/>
              </a:rPr>
              <a:t>每月</a:t>
            </a:r>
            <a:r>
              <a:rPr lang="en-US" altLang="zh-CN" sz="1600" dirty="0" smtClean="0">
                <a:latin typeface="+mj-ea"/>
                <a:ea typeface="+mj-ea"/>
                <a:cs typeface="+mn-ea"/>
              </a:rPr>
              <a:t>21</a:t>
            </a:r>
            <a:r>
              <a:rPr lang="zh-CN" altLang="en-US" sz="1600" dirty="0" smtClean="0">
                <a:latin typeface="+mj-ea"/>
                <a:ea typeface="+mj-ea"/>
                <a:cs typeface="+mn-ea"/>
              </a:rPr>
              <a:t>日之前</a:t>
            </a:r>
            <a:endParaRPr lang="zh-CN" altLang="en-US" sz="1600" dirty="0">
              <a:latin typeface="+mj-ea"/>
              <a:ea typeface="+mj-ea"/>
              <a:cs typeface="+mn-ea"/>
            </a:endParaRPr>
          </a:p>
        </p:txBody>
      </p:sp>
      <p:sp>
        <p:nvSpPr>
          <p:cNvPr id="12" name="标题 11"/>
          <p:cNvSpPr>
            <a:spLocks noGrp="1"/>
          </p:cNvSpPr>
          <p:nvPr>
            <p:ph type="title"/>
          </p:nvPr>
        </p:nvSpPr>
        <p:spPr/>
        <p:txBody>
          <a:bodyPr/>
          <a:lstStyle/>
          <a:p>
            <a:r>
              <a:rPr lang="zh-CN" altLang="en-US" dirty="0"/>
              <a:t>创业担保贷款贴息</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a:t>办理</a:t>
            </a:r>
            <a:r>
              <a:rPr lang="zh-CN" altLang="en-US" dirty="0" smtClean="0"/>
              <a:t>流程与期限</a:t>
            </a:r>
            <a:endParaRPr lang="zh-CN" altLang="en-US" dirty="0"/>
          </a:p>
        </p:txBody>
      </p:sp>
      <p:sp>
        <p:nvSpPr>
          <p:cNvPr id="29" name="文字方塊 14"/>
          <p:cNvSpPr txBox="1"/>
          <p:nvPr/>
        </p:nvSpPr>
        <p:spPr>
          <a:xfrm>
            <a:off x="453600" y="3160800"/>
            <a:ext cx="1068917" cy="426723"/>
          </a:xfrm>
          <a:prstGeom prst="rect">
            <a:avLst/>
          </a:prstGeom>
          <a:noFill/>
        </p:spPr>
        <p:txBody>
          <a:bodyPr wrap="square" lIns="121917" tIns="60958" rIns="121917" bIns="60958" rtlCol="0" anchor="ctr">
            <a:noAutofit/>
          </a:bodyPr>
          <a:lstStyle/>
          <a:p>
            <a:pPr algn="ctr"/>
            <a:r>
              <a:rPr lang="en-US" altLang="zh-TW" sz="4400" dirty="0">
                <a:cs typeface="+mn-ea"/>
                <a:sym typeface="+mn-lt"/>
              </a:rPr>
              <a:t>01</a:t>
            </a:r>
            <a:endParaRPr lang="zh-TW" altLang="en-US" sz="4400" dirty="0">
              <a:cs typeface="+mn-ea"/>
              <a:sym typeface="+mn-lt"/>
            </a:endParaRPr>
          </a:p>
        </p:txBody>
      </p:sp>
      <p:sp>
        <p:nvSpPr>
          <p:cNvPr id="30" name="矩形 29"/>
          <p:cNvSpPr/>
          <p:nvPr/>
        </p:nvSpPr>
        <p:spPr>
          <a:xfrm>
            <a:off x="239066" y="4057238"/>
            <a:ext cx="1543264" cy="769437"/>
          </a:xfrm>
          <a:prstGeom prst="rect">
            <a:avLst/>
          </a:prstGeom>
        </p:spPr>
        <p:txBody>
          <a:bodyPr wrap="square" lIns="121917" tIns="60958" rIns="121917" bIns="60958">
            <a:spAutoFit/>
          </a:bodyPr>
          <a:lstStyle/>
          <a:p>
            <a:r>
              <a:rPr lang="zh-CN" altLang="en-US" sz="1400" dirty="0" smtClean="0">
                <a:solidFill>
                  <a:schemeClr val="bg1"/>
                </a:solidFill>
                <a:latin typeface="+mj-ea"/>
                <a:ea typeface="+mj-ea"/>
                <a:cs typeface="+mn-ea"/>
                <a:sym typeface="+mn-lt"/>
              </a:rPr>
              <a:t>经营地所在社区（村）劳动保障服务站受理初审</a:t>
            </a:r>
            <a:endParaRPr lang="zh-TW" altLang="en-US" sz="1400" dirty="0">
              <a:solidFill>
                <a:schemeClr val="bg1"/>
              </a:solidFill>
              <a:latin typeface="+mj-ea"/>
              <a:ea typeface="+mj-ea"/>
              <a:cs typeface="+mn-ea"/>
              <a:sym typeface="+mn-lt"/>
            </a:endParaRPr>
          </a:p>
        </p:txBody>
      </p:sp>
      <p:sp>
        <p:nvSpPr>
          <p:cNvPr id="31" name="矩形 30"/>
          <p:cNvSpPr/>
          <p:nvPr/>
        </p:nvSpPr>
        <p:spPr>
          <a:xfrm>
            <a:off x="101352" y="5055239"/>
            <a:ext cx="2207061" cy="369328"/>
          </a:xfrm>
          <a:prstGeom prst="rect">
            <a:avLst/>
          </a:prstGeom>
        </p:spPr>
        <p:txBody>
          <a:bodyPr wrap="square" lIns="121917" tIns="60958" rIns="121917" bIns="60958">
            <a:spAutoFit/>
          </a:bodyPr>
          <a:lstStyle/>
          <a:p>
            <a:r>
              <a:rPr lang="zh-CN" altLang="en-US" sz="1600" dirty="0" smtClean="0">
                <a:latin typeface="+mj-ea"/>
                <a:ea typeface="+mj-ea"/>
                <a:cs typeface="+mn-ea"/>
                <a:sym typeface="+mn-lt"/>
              </a:rPr>
              <a:t>每月</a:t>
            </a:r>
            <a:r>
              <a:rPr lang="en-US" altLang="zh-CN" sz="1600" dirty="0" smtClean="0">
                <a:latin typeface="+mj-ea"/>
                <a:ea typeface="+mj-ea"/>
                <a:cs typeface="+mn-ea"/>
                <a:sym typeface="+mn-lt"/>
              </a:rPr>
              <a:t>15</a:t>
            </a:r>
            <a:r>
              <a:rPr lang="zh-CN" altLang="en-US" sz="1600" dirty="0" smtClean="0">
                <a:latin typeface="+mj-ea"/>
                <a:ea typeface="+mj-ea"/>
                <a:cs typeface="+mn-ea"/>
                <a:sym typeface="+mn-lt"/>
              </a:rPr>
              <a:t>日之前</a:t>
            </a:r>
            <a:endParaRPr lang="zh-TW" altLang="en-US" sz="1600" dirty="0">
              <a:latin typeface="+mj-ea"/>
              <a:ea typeface="+mj-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bwMode="auto">
          <a:xfrm>
            <a:off x="-1" y="0"/>
            <a:ext cx="4368801" cy="6858000"/>
          </a:xfrm>
          <a:prstGeom prst="rect">
            <a:avLst/>
          </a:prstGeom>
          <a:gradFill>
            <a:gsLst>
              <a:gs pos="0">
                <a:srgbClr val="B7D701"/>
              </a:gs>
              <a:gs pos="100000">
                <a:srgbClr val="009B3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47" name="矩形 46"/>
          <p:cNvSpPr/>
          <p:nvPr/>
        </p:nvSpPr>
        <p:spPr bwMode="auto">
          <a:xfrm rot="5400000" flipV="1">
            <a:off x="1270707" y="-1270708"/>
            <a:ext cx="1827382" cy="4368800"/>
          </a:xfrm>
          <a:prstGeom prst="rect">
            <a:avLst/>
          </a:prstGeom>
          <a:gradFill>
            <a:gsLst>
              <a:gs pos="0">
                <a:srgbClr val="49B5E8"/>
              </a:gs>
              <a:gs pos="100000">
                <a:srgbClr val="0085C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38" name="矩形 37"/>
          <p:cNvSpPr/>
          <p:nvPr/>
        </p:nvSpPr>
        <p:spPr bwMode="auto">
          <a:xfrm rot="5400000">
            <a:off x="1371901" y="3861106"/>
            <a:ext cx="1624987" cy="4368801"/>
          </a:xfrm>
          <a:prstGeom prst="rect">
            <a:avLst/>
          </a:prstGeom>
          <a:gradFill>
            <a:gsLst>
              <a:gs pos="0">
                <a:srgbClr val="0084C8"/>
              </a:gs>
              <a:gs pos="100000">
                <a:srgbClr val="3A6A9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nvGrpSpPr>
          <p:cNvPr id="53" name="组合 52"/>
          <p:cNvGrpSpPr/>
          <p:nvPr/>
        </p:nvGrpSpPr>
        <p:grpSpPr>
          <a:xfrm>
            <a:off x="0" y="1070223"/>
            <a:ext cx="2754050" cy="4646991"/>
            <a:chOff x="0" y="1111187"/>
            <a:chExt cx="2754050" cy="4646991"/>
          </a:xfrm>
        </p:grpSpPr>
        <p:sp>
          <p:nvSpPr>
            <p:cNvPr id="48" name="椭圆 47"/>
            <p:cNvSpPr/>
            <p:nvPr/>
          </p:nvSpPr>
          <p:spPr>
            <a:xfrm>
              <a:off x="2450246" y="4863799"/>
              <a:ext cx="200570" cy="200570"/>
            </a:xfrm>
            <a:prstGeom prst="ellipse">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0" y="1111187"/>
              <a:ext cx="312134" cy="312134"/>
            </a:xfrm>
            <a:prstGeom prst="ellipse">
              <a:avLst/>
            </a:prstGeom>
            <a:solidFill>
              <a:schemeClr val="bg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1114320" y="1611397"/>
              <a:ext cx="904679" cy="904679"/>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854236" y="5460064"/>
              <a:ext cx="298114" cy="298114"/>
            </a:xfrm>
            <a:prstGeom prst="ellipse">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椭圆 51"/>
            <p:cNvSpPr/>
            <p:nvPr/>
          </p:nvSpPr>
          <p:spPr>
            <a:xfrm>
              <a:off x="2313236" y="1194804"/>
              <a:ext cx="440814" cy="44081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74" y="1993744"/>
            <a:ext cx="5937302" cy="3093487"/>
          </a:xfrm>
          <a:prstGeom prst="rect">
            <a:avLst/>
          </a:prstGeom>
        </p:spPr>
      </p:pic>
      <p:sp>
        <p:nvSpPr>
          <p:cNvPr id="39" name="任意多边形 38"/>
          <p:cNvSpPr/>
          <p:nvPr/>
        </p:nvSpPr>
        <p:spPr>
          <a:xfrm rot="16200000">
            <a:off x="67870" y="1470438"/>
            <a:ext cx="6858003" cy="3917120"/>
          </a:xfrm>
          <a:custGeom>
            <a:avLst/>
            <a:gdLst>
              <a:gd name="connsiteX0" fmla="*/ 9143999 w 9143999"/>
              <a:gd name="connsiteY0" fmla="*/ 0 h 2051818"/>
              <a:gd name="connsiteX1" fmla="*/ 9143999 w 9143999"/>
              <a:gd name="connsiteY1" fmla="*/ 2051818 h 2051818"/>
              <a:gd name="connsiteX2" fmla="*/ 0 w 9143999"/>
              <a:gd name="connsiteY2" fmla="*/ 2051818 h 2051818"/>
              <a:gd name="connsiteX3" fmla="*/ 0 w 9143999"/>
              <a:gd name="connsiteY3" fmla="*/ 1204077 h 2051818"/>
              <a:gd name="connsiteX4" fmla="*/ 6027 w 9143999"/>
              <a:gd name="connsiteY4" fmla="*/ 1207403 h 2051818"/>
              <a:gd name="connsiteX5" fmla="*/ 7674511 w 9143999"/>
              <a:gd name="connsiteY5" fmla="*/ 718908 h 2051818"/>
              <a:gd name="connsiteX6" fmla="*/ 9044856 w 9143999"/>
              <a:gd name="connsiteY6" fmla="*/ 57555 h 2051818"/>
              <a:gd name="connsiteX7" fmla="*/ 9143999 w 9143999"/>
              <a:gd name="connsiteY7" fmla="*/ 0 h 2051818"/>
              <a:gd name="connsiteX0-1" fmla="*/ 9143999 w 9143999"/>
              <a:gd name="connsiteY0-2" fmla="*/ 0 h 2051818"/>
              <a:gd name="connsiteX1-3" fmla="*/ 9143999 w 9143999"/>
              <a:gd name="connsiteY1-4" fmla="*/ 2051818 h 2051818"/>
              <a:gd name="connsiteX2-5" fmla="*/ 0 w 9143999"/>
              <a:gd name="connsiteY2-6" fmla="*/ 2051818 h 2051818"/>
              <a:gd name="connsiteX3-7" fmla="*/ 0 w 9143999"/>
              <a:gd name="connsiteY3-8" fmla="*/ 1204077 h 2051818"/>
              <a:gd name="connsiteX4-9" fmla="*/ 6027 w 9143999"/>
              <a:gd name="connsiteY4-10" fmla="*/ 1207403 h 2051818"/>
              <a:gd name="connsiteX5-11" fmla="*/ 9044856 w 9143999"/>
              <a:gd name="connsiteY5-12" fmla="*/ 57555 h 2051818"/>
              <a:gd name="connsiteX6-13" fmla="*/ 9143999 w 9143999"/>
              <a:gd name="connsiteY6-14" fmla="*/ 0 h 2051818"/>
              <a:gd name="connsiteX0-15" fmla="*/ 9143999 w 9143999"/>
              <a:gd name="connsiteY0-16" fmla="*/ 0 h 2051818"/>
              <a:gd name="connsiteX1-17" fmla="*/ 9143999 w 9143999"/>
              <a:gd name="connsiteY1-18" fmla="*/ 2051818 h 2051818"/>
              <a:gd name="connsiteX2-19" fmla="*/ 0 w 9143999"/>
              <a:gd name="connsiteY2-20" fmla="*/ 2051818 h 2051818"/>
              <a:gd name="connsiteX3-21" fmla="*/ 0 w 9143999"/>
              <a:gd name="connsiteY3-22" fmla="*/ 1204077 h 2051818"/>
              <a:gd name="connsiteX4-23" fmla="*/ 6027 w 9143999"/>
              <a:gd name="connsiteY4-24" fmla="*/ 1207403 h 2051818"/>
              <a:gd name="connsiteX5-25" fmla="*/ 9143999 w 9143999"/>
              <a:gd name="connsiteY5-26" fmla="*/ 0 h 2051818"/>
              <a:gd name="connsiteX0-27" fmla="*/ 9143999 w 9143999"/>
              <a:gd name="connsiteY0-28" fmla="*/ 0 h 2051818"/>
              <a:gd name="connsiteX1-29" fmla="*/ 9143999 w 9143999"/>
              <a:gd name="connsiteY1-30" fmla="*/ 2051818 h 2051818"/>
              <a:gd name="connsiteX2-31" fmla="*/ 0 w 9143999"/>
              <a:gd name="connsiteY2-32" fmla="*/ 2051818 h 2051818"/>
              <a:gd name="connsiteX3-33" fmla="*/ 0 w 9143999"/>
              <a:gd name="connsiteY3-34" fmla="*/ 1204077 h 2051818"/>
              <a:gd name="connsiteX4-35" fmla="*/ 6027 w 9143999"/>
              <a:gd name="connsiteY4-36" fmla="*/ 1207403 h 2051818"/>
              <a:gd name="connsiteX5-37" fmla="*/ 9143999 w 9143999"/>
              <a:gd name="connsiteY5-38" fmla="*/ 0 h 2051818"/>
              <a:gd name="connsiteX0-39" fmla="*/ 9143999 w 9143999"/>
              <a:gd name="connsiteY0-40" fmla="*/ 0 h 2051818"/>
              <a:gd name="connsiteX1-41" fmla="*/ 9143999 w 9143999"/>
              <a:gd name="connsiteY1-42" fmla="*/ 2051818 h 2051818"/>
              <a:gd name="connsiteX2-43" fmla="*/ 0 w 9143999"/>
              <a:gd name="connsiteY2-44" fmla="*/ 2051818 h 2051818"/>
              <a:gd name="connsiteX3-45" fmla="*/ 0 w 9143999"/>
              <a:gd name="connsiteY3-46" fmla="*/ 1204077 h 2051818"/>
              <a:gd name="connsiteX4-47" fmla="*/ 6027 w 9143999"/>
              <a:gd name="connsiteY4-48" fmla="*/ 1207403 h 2051818"/>
              <a:gd name="connsiteX5-49" fmla="*/ 9143999 w 9143999"/>
              <a:gd name="connsiteY5-50" fmla="*/ 0 h 2051818"/>
              <a:gd name="connsiteX0-51" fmla="*/ 9143999 w 9143999"/>
              <a:gd name="connsiteY0-52" fmla="*/ 0 h 2051818"/>
              <a:gd name="connsiteX1-53" fmla="*/ 9143999 w 9143999"/>
              <a:gd name="connsiteY1-54" fmla="*/ 2051818 h 2051818"/>
              <a:gd name="connsiteX2-55" fmla="*/ 0 w 9143999"/>
              <a:gd name="connsiteY2-56" fmla="*/ 2051818 h 2051818"/>
              <a:gd name="connsiteX3-57" fmla="*/ 0 w 9143999"/>
              <a:gd name="connsiteY3-58" fmla="*/ 1204077 h 2051818"/>
              <a:gd name="connsiteX4-59" fmla="*/ 6027 w 9143999"/>
              <a:gd name="connsiteY4-60" fmla="*/ 1207403 h 2051818"/>
              <a:gd name="connsiteX5-61" fmla="*/ 9143999 w 9143999"/>
              <a:gd name="connsiteY5-62" fmla="*/ 0 h 2051818"/>
              <a:gd name="connsiteX0-63" fmla="*/ 9143999 w 9143999"/>
              <a:gd name="connsiteY0-64" fmla="*/ 130228 h 2182046"/>
              <a:gd name="connsiteX1-65" fmla="*/ 9143999 w 9143999"/>
              <a:gd name="connsiteY1-66" fmla="*/ 2182046 h 2182046"/>
              <a:gd name="connsiteX2-67" fmla="*/ 0 w 9143999"/>
              <a:gd name="connsiteY2-68" fmla="*/ 2182046 h 2182046"/>
              <a:gd name="connsiteX3-69" fmla="*/ 0 w 9143999"/>
              <a:gd name="connsiteY3-70" fmla="*/ 1334305 h 2182046"/>
              <a:gd name="connsiteX4-71" fmla="*/ 6027 w 9143999"/>
              <a:gd name="connsiteY4-72" fmla="*/ 0 h 2182046"/>
              <a:gd name="connsiteX5-73" fmla="*/ 9143999 w 9143999"/>
              <a:gd name="connsiteY5-74" fmla="*/ 130228 h 2182046"/>
              <a:gd name="connsiteX0-75" fmla="*/ 9143999 w 9143999"/>
              <a:gd name="connsiteY0-76" fmla="*/ 0 h 2051818"/>
              <a:gd name="connsiteX1-77" fmla="*/ 9143999 w 9143999"/>
              <a:gd name="connsiteY1-78" fmla="*/ 2051818 h 2051818"/>
              <a:gd name="connsiteX2-79" fmla="*/ 0 w 9143999"/>
              <a:gd name="connsiteY2-80" fmla="*/ 2051818 h 2051818"/>
              <a:gd name="connsiteX3-81" fmla="*/ 0 w 9143999"/>
              <a:gd name="connsiteY3-82" fmla="*/ 1204077 h 2051818"/>
              <a:gd name="connsiteX4-83" fmla="*/ 25380 w 9143999"/>
              <a:gd name="connsiteY4-84" fmla="*/ 54648 h 2051818"/>
              <a:gd name="connsiteX5-85" fmla="*/ 9143999 w 9143999"/>
              <a:gd name="connsiteY5-86" fmla="*/ 0 h 2051818"/>
              <a:gd name="connsiteX0-87" fmla="*/ 9143999 w 9143999"/>
              <a:gd name="connsiteY0-88" fmla="*/ 0 h 2051818"/>
              <a:gd name="connsiteX1-89" fmla="*/ 9143999 w 9143999"/>
              <a:gd name="connsiteY1-90" fmla="*/ 2051818 h 2051818"/>
              <a:gd name="connsiteX2-91" fmla="*/ 0 w 9143999"/>
              <a:gd name="connsiteY2-92" fmla="*/ 2051818 h 2051818"/>
              <a:gd name="connsiteX3-93" fmla="*/ 0 w 9143999"/>
              <a:gd name="connsiteY3-94" fmla="*/ 1204077 h 2051818"/>
              <a:gd name="connsiteX4-95" fmla="*/ 25380 w 9143999"/>
              <a:gd name="connsiteY4-96" fmla="*/ 54648 h 2051818"/>
              <a:gd name="connsiteX5-97" fmla="*/ 9143999 w 9143999"/>
              <a:gd name="connsiteY5-98" fmla="*/ 0 h 2051818"/>
              <a:gd name="connsiteX0-99" fmla="*/ 9143999 w 9143999"/>
              <a:gd name="connsiteY0-100" fmla="*/ 0 h 2051818"/>
              <a:gd name="connsiteX1-101" fmla="*/ 9143999 w 9143999"/>
              <a:gd name="connsiteY1-102" fmla="*/ 2051818 h 2051818"/>
              <a:gd name="connsiteX2-103" fmla="*/ 0 w 9143999"/>
              <a:gd name="connsiteY2-104" fmla="*/ 2051818 h 2051818"/>
              <a:gd name="connsiteX3-105" fmla="*/ 0 w 9143999"/>
              <a:gd name="connsiteY3-106" fmla="*/ 1204077 h 2051818"/>
              <a:gd name="connsiteX4-107" fmla="*/ 25380 w 9143999"/>
              <a:gd name="connsiteY4-108" fmla="*/ 54648 h 2051818"/>
              <a:gd name="connsiteX5-109" fmla="*/ 9143999 w 9143999"/>
              <a:gd name="connsiteY5-110" fmla="*/ 0 h 2051818"/>
              <a:gd name="connsiteX0-111" fmla="*/ 9143999 w 9143999"/>
              <a:gd name="connsiteY0-112" fmla="*/ 0 h 2051818"/>
              <a:gd name="connsiteX1-113" fmla="*/ 9143999 w 9143999"/>
              <a:gd name="connsiteY1-114" fmla="*/ 2051818 h 2051818"/>
              <a:gd name="connsiteX2-115" fmla="*/ 0 w 9143999"/>
              <a:gd name="connsiteY2-116" fmla="*/ 2051818 h 2051818"/>
              <a:gd name="connsiteX3-117" fmla="*/ 0 w 9143999"/>
              <a:gd name="connsiteY3-118" fmla="*/ 1204077 h 2051818"/>
              <a:gd name="connsiteX4-119" fmla="*/ 25380 w 9143999"/>
              <a:gd name="connsiteY4-120" fmla="*/ 54648 h 2051818"/>
              <a:gd name="connsiteX5-121" fmla="*/ 9143999 w 9143999"/>
              <a:gd name="connsiteY5-122" fmla="*/ 0 h 2051818"/>
              <a:gd name="connsiteX0-123" fmla="*/ 9124647 w 9143999"/>
              <a:gd name="connsiteY0-124" fmla="*/ 0 h 2127943"/>
              <a:gd name="connsiteX1-125" fmla="*/ 9143999 w 9143999"/>
              <a:gd name="connsiteY1-126" fmla="*/ 2127943 h 2127943"/>
              <a:gd name="connsiteX2-127" fmla="*/ 0 w 9143999"/>
              <a:gd name="connsiteY2-128" fmla="*/ 2127943 h 2127943"/>
              <a:gd name="connsiteX3-129" fmla="*/ 0 w 9143999"/>
              <a:gd name="connsiteY3-130" fmla="*/ 1280202 h 2127943"/>
              <a:gd name="connsiteX4-131" fmla="*/ 25380 w 9143999"/>
              <a:gd name="connsiteY4-132" fmla="*/ 130773 h 2127943"/>
              <a:gd name="connsiteX5-133" fmla="*/ 9124647 w 9143999"/>
              <a:gd name="connsiteY5-134" fmla="*/ 0 h 2127943"/>
              <a:gd name="connsiteX0-135" fmla="*/ 9124647 w 9143999"/>
              <a:gd name="connsiteY0-136" fmla="*/ 0 h 2127943"/>
              <a:gd name="connsiteX1-137" fmla="*/ 9143999 w 9143999"/>
              <a:gd name="connsiteY1-138" fmla="*/ 2127943 h 2127943"/>
              <a:gd name="connsiteX2-139" fmla="*/ 0 w 9143999"/>
              <a:gd name="connsiteY2-140" fmla="*/ 2127943 h 2127943"/>
              <a:gd name="connsiteX3-141" fmla="*/ 0 w 9143999"/>
              <a:gd name="connsiteY3-142" fmla="*/ 1280202 h 2127943"/>
              <a:gd name="connsiteX4-143" fmla="*/ 25380 w 9143999"/>
              <a:gd name="connsiteY4-144" fmla="*/ 130773 h 2127943"/>
              <a:gd name="connsiteX5-145" fmla="*/ 9124647 w 9143999"/>
              <a:gd name="connsiteY5-146" fmla="*/ 0 h 2127943"/>
              <a:gd name="connsiteX0-147" fmla="*/ 9124647 w 9143999"/>
              <a:gd name="connsiteY0-148" fmla="*/ 0 h 2127943"/>
              <a:gd name="connsiteX1-149" fmla="*/ 9143999 w 9143999"/>
              <a:gd name="connsiteY1-150" fmla="*/ 2127943 h 2127943"/>
              <a:gd name="connsiteX2-151" fmla="*/ 0 w 9143999"/>
              <a:gd name="connsiteY2-152" fmla="*/ 2127943 h 2127943"/>
              <a:gd name="connsiteX3-153" fmla="*/ 0 w 9143999"/>
              <a:gd name="connsiteY3-154" fmla="*/ 1280202 h 2127943"/>
              <a:gd name="connsiteX4-155" fmla="*/ 6028 w 9143999"/>
              <a:gd name="connsiteY4-156" fmla="*/ 11147 h 2127943"/>
              <a:gd name="connsiteX5-157" fmla="*/ 9124647 w 9143999"/>
              <a:gd name="connsiteY5-158" fmla="*/ 0 h 2127943"/>
              <a:gd name="connsiteX0-159" fmla="*/ 9138134 w 9157486"/>
              <a:gd name="connsiteY0-160" fmla="*/ 0 h 2127943"/>
              <a:gd name="connsiteX1-161" fmla="*/ 9157486 w 9157486"/>
              <a:gd name="connsiteY1-162" fmla="*/ 2127943 h 2127943"/>
              <a:gd name="connsiteX2-163" fmla="*/ 13487 w 9157486"/>
              <a:gd name="connsiteY2-164" fmla="*/ 2127943 h 2127943"/>
              <a:gd name="connsiteX3-165" fmla="*/ 13487 w 9157486"/>
              <a:gd name="connsiteY3-166" fmla="*/ 1280202 h 2127943"/>
              <a:gd name="connsiteX4-167" fmla="*/ 163 w 9157486"/>
              <a:gd name="connsiteY4-168" fmla="*/ 141648 h 2127943"/>
              <a:gd name="connsiteX5-169" fmla="*/ 9138134 w 9157486"/>
              <a:gd name="connsiteY5-170" fmla="*/ 0 h 2127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157486" h="2127943">
                <a:moveTo>
                  <a:pt x="9138134" y="0"/>
                </a:moveTo>
                <a:lnTo>
                  <a:pt x="9157486" y="2127943"/>
                </a:lnTo>
                <a:lnTo>
                  <a:pt x="13487" y="2127943"/>
                </a:lnTo>
                <a:lnTo>
                  <a:pt x="13487" y="1280202"/>
                </a:lnTo>
                <a:cubicBezTo>
                  <a:pt x="15496" y="857184"/>
                  <a:pt x="-1846" y="564666"/>
                  <a:pt x="163" y="141648"/>
                </a:cubicBezTo>
                <a:cubicBezTo>
                  <a:pt x="3568670" y="1577063"/>
                  <a:pt x="7137176" y="1131097"/>
                  <a:pt x="9138134" y="0"/>
                </a:cubicBezTo>
                <a:close/>
              </a:path>
            </a:pathLst>
          </a:custGeom>
          <a:gradFill>
            <a:gsLst>
              <a:gs pos="0">
                <a:srgbClr val="48B4E7"/>
              </a:gs>
              <a:gs pos="100000">
                <a:srgbClr val="0083C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4" name="任意多边形 43"/>
          <p:cNvSpPr/>
          <p:nvPr/>
        </p:nvSpPr>
        <p:spPr>
          <a:xfrm rot="16200000">
            <a:off x="2269997" y="-16039"/>
            <a:ext cx="6868891" cy="6879174"/>
          </a:xfrm>
          <a:custGeom>
            <a:avLst/>
            <a:gdLst>
              <a:gd name="connsiteX0" fmla="*/ 6858000 w 6858000"/>
              <a:gd name="connsiteY0" fmla="*/ 0 h 6459417"/>
              <a:gd name="connsiteX1" fmla="*/ 6858000 w 6858000"/>
              <a:gd name="connsiteY1" fmla="*/ 1675279 h 6459417"/>
              <a:gd name="connsiteX2" fmla="*/ 6858000 w 6858000"/>
              <a:gd name="connsiteY2" fmla="*/ 1819701 h 6459417"/>
              <a:gd name="connsiteX3" fmla="*/ 6858000 w 6858000"/>
              <a:gd name="connsiteY3" fmla="*/ 2278767 h 6459417"/>
              <a:gd name="connsiteX4" fmla="*/ 6858000 w 6858000"/>
              <a:gd name="connsiteY4" fmla="*/ 3954046 h 6459417"/>
              <a:gd name="connsiteX5" fmla="*/ 6858000 w 6858000"/>
              <a:gd name="connsiteY5" fmla="*/ 4098468 h 6459417"/>
              <a:gd name="connsiteX6" fmla="*/ 6858000 w 6858000"/>
              <a:gd name="connsiteY6" fmla="*/ 4180650 h 6459417"/>
              <a:gd name="connsiteX7" fmla="*/ 6858000 w 6858000"/>
              <a:gd name="connsiteY7" fmla="*/ 6459417 h 6459417"/>
              <a:gd name="connsiteX8" fmla="*/ 0 w 6858000"/>
              <a:gd name="connsiteY8" fmla="*/ 6459417 h 6459417"/>
              <a:gd name="connsiteX9" fmla="*/ 0 w 6858000"/>
              <a:gd name="connsiteY9" fmla="*/ 4180650 h 6459417"/>
              <a:gd name="connsiteX10" fmla="*/ 0 w 6858000"/>
              <a:gd name="connsiteY10" fmla="*/ 4098468 h 6459417"/>
              <a:gd name="connsiteX11" fmla="*/ 0 w 6858000"/>
              <a:gd name="connsiteY11" fmla="*/ 3954046 h 6459417"/>
              <a:gd name="connsiteX12" fmla="*/ 0 w 6858000"/>
              <a:gd name="connsiteY12" fmla="*/ 3295924 h 6459417"/>
              <a:gd name="connsiteX13" fmla="*/ 0 w 6858000"/>
              <a:gd name="connsiteY13" fmla="*/ 1819701 h 6459417"/>
              <a:gd name="connsiteX14" fmla="*/ 0 w 6858000"/>
              <a:gd name="connsiteY14" fmla="*/ 1675279 h 6459417"/>
              <a:gd name="connsiteX15" fmla="*/ 0 w 6858000"/>
              <a:gd name="connsiteY15" fmla="*/ 1017157 h 6459417"/>
              <a:gd name="connsiteX16" fmla="*/ 227535 w 6858000"/>
              <a:gd name="connsiteY16" fmla="*/ 1166258 h 6459417"/>
              <a:gd name="connsiteX17" fmla="*/ 6270374 w 6858000"/>
              <a:gd name="connsiteY17" fmla="*/ 412001 h 6459417"/>
              <a:gd name="connsiteX18" fmla="*/ 6705779 w 6858000"/>
              <a:gd name="connsiteY18" fmla="*/ 117916 h 6459417"/>
              <a:gd name="connsiteX0-1" fmla="*/ 6858000 w 6941935"/>
              <a:gd name="connsiteY0-2" fmla="*/ 56823 h 6516240"/>
              <a:gd name="connsiteX1-3" fmla="*/ 6858000 w 6941935"/>
              <a:gd name="connsiteY1-4" fmla="*/ 1732102 h 6516240"/>
              <a:gd name="connsiteX2-5" fmla="*/ 6858000 w 6941935"/>
              <a:gd name="connsiteY2-6" fmla="*/ 1876524 h 6516240"/>
              <a:gd name="connsiteX3-7" fmla="*/ 6858000 w 6941935"/>
              <a:gd name="connsiteY3-8" fmla="*/ 2335590 h 6516240"/>
              <a:gd name="connsiteX4-9" fmla="*/ 6858000 w 6941935"/>
              <a:gd name="connsiteY4-10" fmla="*/ 4010869 h 6516240"/>
              <a:gd name="connsiteX5-11" fmla="*/ 6858000 w 6941935"/>
              <a:gd name="connsiteY5-12" fmla="*/ 4155291 h 6516240"/>
              <a:gd name="connsiteX6-13" fmla="*/ 6858000 w 6941935"/>
              <a:gd name="connsiteY6-14" fmla="*/ 4237473 h 6516240"/>
              <a:gd name="connsiteX7-15" fmla="*/ 6858000 w 6941935"/>
              <a:gd name="connsiteY7-16" fmla="*/ 6516240 h 6516240"/>
              <a:gd name="connsiteX8-17" fmla="*/ 0 w 6941935"/>
              <a:gd name="connsiteY8-18" fmla="*/ 6516240 h 6516240"/>
              <a:gd name="connsiteX9-19" fmla="*/ 0 w 6941935"/>
              <a:gd name="connsiteY9-20" fmla="*/ 4237473 h 6516240"/>
              <a:gd name="connsiteX10-21" fmla="*/ 0 w 6941935"/>
              <a:gd name="connsiteY10-22" fmla="*/ 4155291 h 6516240"/>
              <a:gd name="connsiteX11-23" fmla="*/ 0 w 6941935"/>
              <a:gd name="connsiteY11-24" fmla="*/ 4010869 h 6516240"/>
              <a:gd name="connsiteX12-25" fmla="*/ 0 w 6941935"/>
              <a:gd name="connsiteY12-26" fmla="*/ 3352747 h 6516240"/>
              <a:gd name="connsiteX13-27" fmla="*/ 0 w 6941935"/>
              <a:gd name="connsiteY13-28" fmla="*/ 1876524 h 6516240"/>
              <a:gd name="connsiteX14-29" fmla="*/ 0 w 6941935"/>
              <a:gd name="connsiteY14-30" fmla="*/ 1732102 h 6516240"/>
              <a:gd name="connsiteX15-31" fmla="*/ 0 w 6941935"/>
              <a:gd name="connsiteY15-32" fmla="*/ 1073980 h 6516240"/>
              <a:gd name="connsiteX16-33" fmla="*/ 227535 w 6941935"/>
              <a:gd name="connsiteY16-34" fmla="*/ 1223081 h 6516240"/>
              <a:gd name="connsiteX17-35" fmla="*/ 6270374 w 6941935"/>
              <a:gd name="connsiteY17-36" fmla="*/ 468824 h 6516240"/>
              <a:gd name="connsiteX18-37" fmla="*/ 6858000 w 6941935"/>
              <a:gd name="connsiteY18-38" fmla="*/ 56823 h 6516240"/>
              <a:gd name="connsiteX0-39" fmla="*/ 6858000 w 6858000"/>
              <a:gd name="connsiteY0-40" fmla="*/ 4734 h 6464151"/>
              <a:gd name="connsiteX1-41" fmla="*/ 6858000 w 6858000"/>
              <a:gd name="connsiteY1-42" fmla="*/ 1680013 h 6464151"/>
              <a:gd name="connsiteX2-43" fmla="*/ 6858000 w 6858000"/>
              <a:gd name="connsiteY2-44" fmla="*/ 1824435 h 6464151"/>
              <a:gd name="connsiteX3-45" fmla="*/ 6858000 w 6858000"/>
              <a:gd name="connsiteY3-46" fmla="*/ 2283501 h 6464151"/>
              <a:gd name="connsiteX4-47" fmla="*/ 6858000 w 6858000"/>
              <a:gd name="connsiteY4-48" fmla="*/ 3958780 h 6464151"/>
              <a:gd name="connsiteX5-49" fmla="*/ 6858000 w 6858000"/>
              <a:gd name="connsiteY5-50" fmla="*/ 4103202 h 6464151"/>
              <a:gd name="connsiteX6-51" fmla="*/ 6858000 w 6858000"/>
              <a:gd name="connsiteY6-52" fmla="*/ 4185384 h 6464151"/>
              <a:gd name="connsiteX7-53" fmla="*/ 6858000 w 6858000"/>
              <a:gd name="connsiteY7-54" fmla="*/ 6464151 h 6464151"/>
              <a:gd name="connsiteX8-55" fmla="*/ 0 w 6858000"/>
              <a:gd name="connsiteY8-56" fmla="*/ 6464151 h 6464151"/>
              <a:gd name="connsiteX9-57" fmla="*/ 0 w 6858000"/>
              <a:gd name="connsiteY9-58" fmla="*/ 4185384 h 6464151"/>
              <a:gd name="connsiteX10-59" fmla="*/ 0 w 6858000"/>
              <a:gd name="connsiteY10-60" fmla="*/ 4103202 h 6464151"/>
              <a:gd name="connsiteX11-61" fmla="*/ 0 w 6858000"/>
              <a:gd name="connsiteY11-62" fmla="*/ 3958780 h 6464151"/>
              <a:gd name="connsiteX12-63" fmla="*/ 0 w 6858000"/>
              <a:gd name="connsiteY12-64" fmla="*/ 3300658 h 6464151"/>
              <a:gd name="connsiteX13-65" fmla="*/ 0 w 6858000"/>
              <a:gd name="connsiteY13-66" fmla="*/ 1824435 h 6464151"/>
              <a:gd name="connsiteX14-67" fmla="*/ 0 w 6858000"/>
              <a:gd name="connsiteY14-68" fmla="*/ 1680013 h 6464151"/>
              <a:gd name="connsiteX15-69" fmla="*/ 0 w 6858000"/>
              <a:gd name="connsiteY15-70" fmla="*/ 1021891 h 6464151"/>
              <a:gd name="connsiteX16-71" fmla="*/ 227535 w 6858000"/>
              <a:gd name="connsiteY16-72" fmla="*/ 1170992 h 6464151"/>
              <a:gd name="connsiteX17-73" fmla="*/ 6858000 w 6858000"/>
              <a:gd name="connsiteY17-74" fmla="*/ 4734 h 6464151"/>
              <a:gd name="connsiteX0-75" fmla="*/ 6858000 w 6858000"/>
              <a:gd name="connsiteY0-76" fmla="*/ 0 h 6459417"/>
              <a:gd name="connsiteX1-77" fmla="*/ 6858000 w 6858000"/>
              <a:gd name="connsiteY1-78" fmla="*/ 1675279 h 6459417"/>
              <a:gd name="connsiteX2-79" fmla="*/ 6858000 w 6858000"/>
              <a:gd name="connsiteY2-80" fmla="*/ 1819701 h 6459417"/>
              <a:gd name="connsiteX3-81" fmla="*/ 6858000 w 6858000"/>
              <a:gd name="connsiteY3-82" fmla="*/ 2278767 h 6459417"/>
              <a:gd name="connsiteX4-83" fmla="*/ 6858000 w 6858000"/>
              <a:gd name="connsiteY4-84" fmla="*/ 3954046 h 6459417"/>
              <a:gd name="connsiteX5-85" fmla="*/ 6858000 w 6858000"/>
              <a:gd name="connsiteY5-86" fmla="*/ 4098468 h 6459417"/>
              <a:gd name="connsiteX6-87" fmla="*/ 6858000 w 6858000"/>
              <a:gd name="connsiteY6-88" fmla="*/ 4180650 h 6459417"/>
              <a:gd name="connsiteX7-89" fmla="*/ 6858000 w 6858000"/>
              <a:gd name="connsiteY7-90" fmla="*/ 6459417 h 6459417"/>
              <a:gd name="connsiteX8-91" fmla="*/ 0 w 6858000"/>
              <a:gd name="connsiteY8-92" fmla="*/ 6459417 h 6459417"/>
              <a:gd name="connsiteX9-93" fmla="*/ 0 w 6858000"/>
              <a:gd name="connsiteY9-94" fmla="*/ 4180650 h 6459417"/>
              <a:gd name="connsiteX10-95" fmla="*/ 0 w 6858000"/>
              <a:gd name="connsiteY10-96" fmla="*/ 4098468 h 6459417"/>
              <a:gd name="connsiteX11-97" fmla="*/ 0 w 6858000"/>
              <a:gd name="connsiteY11-98" fmla="*/ 3954046 h 6459417"/>
              <a:gd name="connsiteX12-99" fmla="*/ 0 w 6858000"/>
              <a:gd name="connsiteY12-100" fmla="*/ 3295924 h 6459417"/>
              <a:gd name="connsiteX13-101" fmla="*/ 0 w 6858000"/>
              <a:gd name="connsiteY13-102" fmla="*/ 1819701 h 6459417"/>
              <a:gd name="connsiteX14-103" fmla="*/ 0 w 6858000"/>
              <a:gd name="connsiteY14-104" fmla="*/ 1675279 h 6459417"/>
              <a:gd name="connsiteX15-105" fmla="*/ 0 w 6858000"/>
              <a:gd name="connsiteY15-106" fmla="*/ 1017157 h 6459417"/>
              <a:gd name="connsiteX16-107" fmla="*/ 227535 w 6858000"/>
              <a:gd name="connsiteY16-108" fmla="*/ 1166258 h 6459417"/>
              <a:gd name="connsiteX17-109" fmla="*/ 6858000 w 6858000"/>
              <a:gd name="connsiteY17-110" fmla="*/ 0 h 6459417"/>
              <a:gd name="connsiteX0-111" fmla="*/ 6858000 w 6858000"/>
              <a:gd name="connsiteY0-112" fmla="*/ 0 h 6459417"/>
              <a:gd name="connsiteX1-113" fmla="*/ 6858000 w 6858000"/>
              <a:gd name="connsiteY1-114" fmla="*/ 1675279 h 6459417"/>
              <a:gd name="connsiteX2-115" fmla="*/ 6858000 w 6858000"/>
              <a:gd name="connsiteY2-116" fmla="*/ 1819701 h 6459417"/>
              <a:gd name="connsiteX3-117" fmla="*/ 6858000 w 6858000"/>
              <a:gd name="connsiteY3-118" fmla="*/ 2278767 h 6459417"/>
              <a:gd name="connsiteX4-119" fmla="*/ 6858000 w 6858000"/>
              <a:gd name="connsiteY4-120" fmla="*/ 3954046 h 6459417"/>
              <a:gd name="connsiteX5-121" fmla="*/ 6858000 w 6858000"/>
              <a:gd name="connsiteY5-122" fmla="*/ 4098468 h 6459417"/>
              <a:gd name="connsiteX6-123" fmla="*/ 6858000 w 6858000"/>
              <a:gd name="connsiteY6-124" fmla="*/ 4180650 h 6459417"/>
              <a:gd name="connsiteX7-125" fmla="*/ 6858000 w 6858000"/>
              <a:gd name="connsiteY7-126" fmla="*/ 6459417 h 6459417"/>
              <a:gd name="connsiteX8-127" fmla="*/ 0 w 6858000"/>
              <a:gd name="connsiteY8-128" fmla="*/ 6459417 h 6459417"/>
              <a:gd name="connsiteX9-129" fmla="*/ 0 w 6858000"/>
              <a:gd name="connsiteY9-130" fmla="*/ 4180650 h 6459417"/>
              <a:gd name="connsiteX10-131" fmla="*/ 0 w 6858000"/>
              <a:gd name="connsiteY10-132" fmla="*/ 4098468 h 6459417"/>
              <a:gd name="connsiteX11-133" fmla="*/ 0 w 6858000"/>
              <a:gd name="connsiteY11-134" fmla="*/ 3954046 h 6459417"/>
              <a:gd name="connsiteX12-135" fmla="*/ 0 w 6858000"/>
              <a:gd name="connsiteY12-136" fmla="*/ 3295924 h 6459417"/>
              <a:gd name="connsiteX13-137" fmla="*/ 0 w 6858000"/>
              <a:gd name="connsiteY13-138" fmla="*/ 1819701 h 6459417"/>
              <a:gd name="connsiteX14-139" fmla="*/ 0 w 6858000"/>
              <a:gd name="connsiteY14-140" fmla="*/ 1675279 h 6459417"/>
              <a:gd name="connsiteX15-141" fmla="*/ 0 w 6858000"/>
              <a:gd name="connsiteY15-142" fmla="*/ 1017157 h 6459417"/>
              <a:gd name="connsiteX16-143" fmla="*/ 6858000 w 6858000"/>
              <a:gd name="connsiteY16-144" fmla="*/ 0 h 6459417"/>
              <a:gd name="connsiteX0-145" fmla="*/ 6858000 w 6858000"/>
              <a:gd name="connsiteY0-146" fmla="*/ 0 h 6459417"/>
              <a:gd name="connsiteX1-147" fmla="*/ 6858000 w 6858000"/>
              <a:gd name="connsiteY1-148" fmla="*/ 1675279 h 6459417"/>
              <a:gd name="connsiteX2-149" fmla="*/ 6858000 w 6858000"/>
              <a:gd name="connsiteY2-150" fmla="*/ 1819701 h 6459417"/>
              <a:gd name="connsiteX3-151" fmla="*/ 6858000 w 6858000"/>
              <a:gd name="connsiteY3-152" fmla="*/ 2278767 h 6459417"/>
              <a:gd name="connsiteX4-153" fmla="*/ 6858000 w 6858000"/>
              <a:gd name="connsiteY4-154" fmla="*/ 3954046 h 6459417"/>
              <a:gd name="connsiteX5-155" fmla="*/ 6858000 w 6858000"/>
              <a:gd name="connsiteY5-156" fmla="*/ 4098468 h 6459417"/>
              <a:gd name="connsiteX6-157" fmla="*/ 6858000 w 6858000"/>
              <a:gd name="connsiteY6-158" fmla="*/ 4180650 h 6459417"/>
              <a:gd name="connsiteX7-159" fmla="*/ 6858000 w 6858000"/>
              <a:gd name="connsiteY7-160" fmla="*/ 6459417 h 6459417"/>
              <a:gd name="connsiteX8-161" fmla="*/ 0 w 6858000"/>
              <a:gd name="connsiteY8-162" fmla="*/ 6459417 h 6459417"/>
              <a:gd name="connsiteX9-163" fmla="*/ 0 w 6858000"/>
              <a:gd name="connsiteY9-164" fmla="*/ 4180650 h 6459417"/>
              <a:gd name="connsiteX10-165" fmla="*/ 0 w 6858000"/>
              <a:gd name="connsiteY10-166" fmla="*/ 4098468 h 6459417"/>
              <a:gd name="connsiteX11-167" fmla="*/ 0 w 6858000"/>
              <a:gd name="connsiteY11-168" fmla="*/ 3954046 h 6459417"/>
              <a:gd name="connsiteX12-169" fmla="*/ 0 w 6858000"/>
              <a:gd name="connsiteY12-170" fmla="*/ 3295924 h 6459417"/>
              <a:gd name="connsiteX13-171" fmla="*/ 0 w 6858000"/>
              <a:gd name="connsiteY13-172" fmla="*/ 1819701 h 6459417"/>
              <a:gd name="connsiteX14-173" fmla="*/ 0 w 6858000"/>
              <a:gd name="connsiteY14-174" fmla="*/ 1675279 h 6459417"/>
              <a:gd name="connsiteX15-175" fmla="*/ 0 w 6858000"/>
              <a:gd name="connsiteY15-176" fmla="*/ 1017157 h 6459417"/>
              <a:gd name="connsiteX16-177" fmla="*/ 6858000 w 6858000"/>
              <a:gd name="connsiteY16-178" fmla="*/ 0 h 6459417"/>
              <a:gd name="connsiteX0-179" fmla="*/ 6858000 w 6858000"/>
              <a:gd name="connsiteY0-180" fmla="*/ 0 h 6459417"/>
              <a:gd name="connsiteX1-181" fmla="*/ 6858000 w 6858000"/>
              <a:gd name="connsiteY1-182" fmla="*/ 1675279 h 6459417"/>
              <a:gd name="connsiteX2-183" fmla="*/ 6858000 w 6858000"/>
              <a:gd name="connsiteY2-184" fmla="*/ 1819701 h 6459417"/>
              <a:gd name="connsiteX3-185" fmla="*/ 6858000 w 6858000"/>
              <a:gd name="connsiteY3-186" fmla="*/ 2278767 h 6459417"/>
              <a:gd name="connsiteX4-187" fmla="*/ 6858000 w 6858000"/>
              <a:gd name="connsiteY4-188" fmla="*/ 3954046 h 6459417"/>
              <a:gd name="connsiteX5-189" fmla="*/ 6858000 w 6858000"/>
              <a:gd name="connsiteY5-190" fmla="*/ 4098468 h 6459417"/>
              <a:gd name="connsiteX6-191" fmla="*/ 6858000 w 6858000"/>
              <a:gd name="connsiteY6-192" fmla="*/ 4180650 h 6459417"/>
              <a:gd name="connsiteX7-193" fmla="*/ 6858000 w 6858000"/>
              <a:gd name="connsiteY7-194" fmla="*/ 6459417 h 6459417"/>
              <a:gd name="connsiteX8-195" fmla="*/ 0 w 6858000"/>
              <a:gd name="connsiteY8-196" fmla="*/ 6459417 h 6459417"/>
              <a:gd name="connsiteX9-197" fmla="*/ 0 w 6858000"/>
              <a:gd name="connsiteY9-198" fmla="*/ 4180650 h 6459417"/>
              <a:gd name="connsiteX10-199" fmla="*/ 0 w 6858000"/>
              <a:gd name="connsiteY10-200" fmla="*/ 4098468 h 6459417"/>
              <a:gd name="connsiteX11-201" fmla="*/ 0 w 6858000"/>
              <a:gd name="connsiteY11-202" fmla="*/ 3954046 h 6459417"/>
              <a:gd name="connsiteX12-203" fmla="*/ 0 w 6858000"/>
              <a:gd name="connsiteY12-204" fmla="*/ 3295924 h 6459417"/>
              <a:gd name="connsiteX13-205" fmla="*/ 0 w 6858000"/>
              <a:gd name="connsiteY13-206" fmla="*/ 1819701 h 6459417"/>
              <a:gd name="connsiteX14-207" fmla="*/ 0 w 6858000"/>
              <a:gd name="connsiteY14-208" fmla="*/ 1675279 h 6459417"/>
              <a:gd name="connsiteX15-209" fmla="*/ 0 w 6858000"/>
              <a:gd name="connsiteY15-210" fmla="*/ 1017157 h 6459417"/>
              <a:gd name="connsiteX16-211" fmla="*/ 6858000 w 6858000"/>
              <a:gd name="connsiteY16-212" fmla="*/ 0 h 6459417"/>
              <a:gd name="connsiteX0-213" fmla="*/ 6858000 w 6858000"/>
              <a:gd name="connsiteY0-214" fmla="*/ 0 h 6459417"/>
              <a:gd name="connsiteX1-215" fmla="*/ 6858000 w 6858000"/>
              <a:gd name="connsiteY1-216" fmla="*/ 1675279 h 6459417"/>
              <a:gd name="connsiteX2-217" fmla="*/ 6858000 w 6858000"/>
              <a:gd name="connsiteY2-218" fmla="*/ 1819701 h 6459417"/>
              <a:gd name="connsiteX3-219" fmla="*/ 6858000 w 6858000"/>
              <a:gd name="connsiteY3-220" fmla="*/ 2278767 h 6459417"/>
              <a:gd name="connsiteX4-221" fmla="*/ 6858000 w 6858000"/>
              <a:gd name="connsiteY4-222" fmla="*/ 3954046 h 6459417"/>
              <a:gd name="connsiteX5-223" fmla="*/ 6858000 w 6858000"/>
              <a:gd name="connsiteY5-224" fmla="*/ 4098468 h 6459417"/>
              <a:gd name="connsiteX6-225" fmla="*/ 6858000 w 6858000"/>
              <a:gd name="connsiteY6-226" fmla="*/ 4180650 h 6459417"/>
              <a:gd name="connsiteX7-227" fmla="*/ 6858000 w 6858000"/>
              <a:gd name="connsiteY7-228" fmla="*/ 6459417 h 6459417"/>
              <a:gd name="connsiteX8-229" fmla="*/ 0 w 6858000"/>
              <a:gd name="connsiteY8-230" fmla="*/ 6459417 h 6459417"/>
              <a:gd name="connsiteX9-231" fmla="*/ 0 w 6858000"/>
              <a:gd name="connsiteY9-232" fmla="*/ 4180650 h 6459417"/>
              <a:gd name="connsiteX10-233" fmla="*/ 0 w 6858000"/>
              <a:gd name="connsiteY10-234" fmla="*/ 4098468 h 6459417"/>
              <a:gd name="connsiteX11-235" fmla="*/ 0 w 6858000"/>
              <a:gd name="connsiteY11-236" fmla="*/ 3954046 h 6459417"/>
              <a:gd name="connsiteX12-237" fmla="*/ 0 w 6858000"/>
              <a:gd name="connsiteY12-238" fmla="*/ 3295924 h 6459417"/>
              <a:gd name="connsiteX13-239" fmla="*/ 0 w 6858000"/>
              <a:gd name="connsiteY13-240" fmla="*/ 1819701 h 6459417"/>
              <a:gd name="connsiteX14-241" fmla="*/ 0 w 6858000"/>
              <a:gd name="connsiteY14-242" fmla="*/ 1675279 h 6459417"/>
              <a:gd name="connsiteX15-243" fmla="*/ 0 w 6858000"/>
              <a:gd name="connsiteY15-244" fmla="*/ 1017157 h 6459417"/>
              <a:gd name="connsiteX16-245" fmla="*/ 6858000 w 6858000"/>
              <a:gd name="connsiteY16-246" fmla="*/ 0 h 6459417"/>
              <a:gd name="connsiteX0-247" fmla="*/ 6858000 w 6858000"/>
              <a:gd name="connsiteY0-248" fmla="*/ 0 h 6459417"/>
              <a:gd name="connsiteX1-249" fmla="*/ 6858000 w 6858000"/>
              <a:gd name="connsiteY1-250" fmla="*/ 1675279 h 6459417"/>
              <a:gd name="connsiteX2-251" fmla="*/ 6858000 w 6858000"/>
              <a:gd name="connsiteY2-252" fmla="*/ 1819701 h 6459417"/>
              <a:gd name="connsiteX3-253" fmla="*/ 6858000 w 6858000"/>
              <a:gd name="connsiteY3-254" fmla="*/ 2278767 h 6459417"/>
              <a:gd name="connsiteX4-255" fmla="*/ 6858000 w 6858000"/>
              <a:gd name="connsiteY4-256" fmla="*/ 3954046 h 6459417"/>
              <a:gd name="connsiteX5-257" fmla="*/ 6858000 w 6858000"/>
              <a:gd name="connsiteY5-258" fmla="*/ 4098468 h 6459417"/>
              <a:gd name="connsiteX6-259" fmla="*/ 6858000 w 6858000"/>
              <a:gd name="connsiteY6-260" fmla="*/ 4180650 h 6459417"/>
              <a:gd name="connsiteX7-261" fmla="*/ 6858000 w 6858000"/>
              <a:gd name="connsiteY7-262" fmla="*/ 6459417 h 6459417"/>
              <a:gd name="connsiteX8-263" fmla="*/ 0 w 6858000"/>
              <a:gd name="connsiteY8-264" fmla="*/ 6459417 h 6459417"/>
              <a:gd name="connsiteX9-265" fmla="*/ 0 w 6858000"/>
              <a:gd name="connsiteY9-266" fmla="*/ 4180650 h 6459417"/>
              <a:gd name="connsiteX10-267" fmla="*/ 0 w 6858000"/>
              <a:gd name="connsiteY10-268" fmla="*/ 4098468 h 6459417"/>
              <a:gd name="connsiteX11-269" fmla="*/ 0 w 6858000"/>
              <a:gd name="connsiteY11-270" fmla="*/ 3954046 h 6459417"/>
              <a:gd name="connsiteX12-271" fmla="*/ 0 w 6858000"/>
              <a:gd name="connsiteY12-272" fmla="*/ 3295924 h 6459417"/>
              <a:gd name="connsiteX13-273" fmla="*/ 0 w 6858000"/>
              <a:gd name="connsiteY13-274" fmla="*/ 1819701 h 6459417"/>
              <a:gd name="connsiteX14-275" fmla="*/ 0 w 6858000"/>
              <a:gd name="connsiteY14-276" fmla="*/ 1675279 h 6459417"/>
              <a:gd name="connsiteX15-277" fmla="*/ 0 w 6858000"/>
              <a:gd name="connsiteY15-278" fmla="*/ 1017157 h 6459417"/>
              <a:gd name="connsiteX16-279" fmla="*/ 6858000 w 6858000"/>
              <a:gd name="connsiteY16-280" fmla="*/ 0 h 6459417"/>
              <a:gd name="connsiteX0-281" fmla="*/ 6858000 w 6858000"/>
              <a:gd name="connsiteY0-282" fmla="*/ 0 h 6459417"/>
              <a:gd name="connsiteX1-283" fmla="*/ 6858000 w 6858000"/>
              <a:gd name="connsiteY1-284" fmla="*/ 1675279 h 6459417"/>
              <a:gd name="connsiteX2-285" fmla="*/ 6858000 w 6858000"/>
              <a:gd name="connsiteY2-286" fmla="*/ 1819701 h 6459417"/>
              <a:gd name="connsiteX3-287" fmla="*/ 6858000 w 6858000"/>
              <a:gd name="connsiteY3-288" fmla="*/ 2278767 h 6459417"/>
              <a:gd name="connsiteX4-289" fmla="*/ 6858000 w 6858000"/>
              <a:gd name="connsiteY4-290" fmla="*/ 3954046 h 6459417"/>
              <a:gd name="connsiteX5-291" fmla="*/ 6858000 w 6858000"/>
              <a:gd name="connsiteY5-292" fmla="*/ 4098468 h 6459417"/>
              <a:gd name="connsiteX6-293" fmla="*/ 6858000 w 6858000"/>
              <a:gd name="connsiteY6-294" fmla="*/ 4180650 h 6459417"/>
              <a:gd name="connsiteX7-295" fmla="*/ 6858000 w 6858000"/>
              <a:gd name="connsiteY7-296" fmla="*/ 6459417 h 6459417"/>
              <a:gd name="connsiteX8-297" fmla="*/ 0 w 6858000"/>
              <a:gd name="connsiteY8-298" fmla="*/ 6459417 h 6459417"/>
              <a:gd name="connsiteX9-299" fmla="*/ 0 w 6858000"/>
              <a:gd name="connsiteY9-300" fmla="*/ 4180650 h 6459417"/>
              <a:gd name="connsiteX10-301" fmla="*/ 0 w 6858000"/>
              <a:gd name="connsiteY10-302" fmla="*/ 4098468 h 6459417"/>
              <a:gd name="connsiteX11-303" fmla="*/ 0 w 6858000"/>
              <a:gd name="connsiteY11-304" fmla="*/ 3954046 h 6459417"/>
              <a:gd name="connsiteX12-305" fmla="*/ 0 w 6858000"/>
              <a:gd name="connsiteY12-306" fmla="*/ 3295924 h 6459417"/>
              <a:gd name="connsiteX13-307" fmla="*/ 0 w 6858000"/>
              <a:gd name="connsiteY13-308" fmla="*/ 1819701 h 6459417"/>
              <a:gd name="connsiteX14-309" fmla="*/ 0 w 6858000"/>
              <a:gd name="connsiteY14-310" fmla="*/ 1675279 h 6459417"/>
              <a:gd name="connsiteX15-311" fmla="*/ 0 w 6858000"/>
              <a:gd name="connsiteY15-312" fmla="*/ 1017157 h 6459417"/>
              <a:gd name="connsiteX16-313" fmla="*/ 6858000 w 6858000"/>
              <a:gd name="connsiteY16-314" fmla="*/ 0 h 6459417"/>
              <a:gd name="connsiteX0-315" fmla="*/ 6858000 w 6858000"/>
              <a:gd name="connsiteY0-316" fmla="*/ 0 h 6459417"/>
              <a:gd name="connsiteX1-317" fmla="*/ 6858000 w 6858000"/>
              <a:gd name="connsiteY1-318" fmla="*/ 1675279 h 6459417"/>
              <a:gd name="connsiteX2-319" fmla="*/ 6858000 w 6858000"/>
              <a:gd name="connsiteY2-320" fmla="*/ 1819701 h 6459417"/>
              <a:gd name="connsiteX3-321" fmla="*/ 6858000 w 6858000"/>
              <a:gd name="connsiteY3-322" fmla="*/ 2278767 h 6459417"/>
              <a:gd name="connsiteX4-323" fmla="*/ 6858000 w 6858000"/>
              <a:gd name="connsiteY4-324" fmla="*/ 3954046 h 6459417"/>
              <a:gd name="connsiteX5-325" fmla="*/ 6858000 w 6858000"/>
              <a:gd name="connsiteY5-326" fmla="*/ 4098468 h 6459417"/>
              <a:gd name="connsiteX6-327" fmla="*/ 6858000 w 6858000"/>
              <a:gd name="connsiteY6-328" fmla="*/ 4180650 h 6459417"/>
              <a:gd name="connsiteX7-329" fmla="*/ 6858000 w 6858000"/>
              <a:gd name="connsiteY7-330" fmla="*/ 6459417 h 6459417"/>
              <a:gd name="connsiteX8-331" fmla="*/ 0 w 6858000"/>
              <a:gd name="connsiteY8-332" fmla="*/ 6459417 h 6459417"/>
              <a:gd name="connsiteX9-333" fmla="*/ 0 w 6858000"/>
              <a:gd name="connsiteY9-334" fmla="*/ 4180650 h 6459417"/>
              <a:gd name="connsiteX10-335" fmla="*/ 0 w 6858000"/>
              <a:gd name="connsiteY10-336" fmla="*/ 4098468 h 6459417"/>
              <a:gd name="connsiteX11-337" fmla="*/ 0 w 6858000"/>
              <a:gd name="connsiteY11-338" fmla="*/ 3954046 h 6459417"/>
              <a:gd name="connsiteX12-339" fmla="*/ 0 w 6858000"/>
              <a:gd name="connsiteY12-340" fmla="*/ 3295924 h 6459417"/>
              <a:gd name="connsiteX13-341" fmla="*/ 0 w 6858000"/>
              <a:gd name="connsiteY13-342" fmla="*/ 1819701 h 6459417"/>
              <a:gd name="connsiteX14-343" fmla="*/ 0 w 6858000"/>
              <a:gd name="connsiteY14-344" fmla="*/ 1675279 h 6459417"/>
              <a:gd name="connsiteX15-345" fmla="*/ 0 w 6858000"/>
              <a:gd name="connsiteY15-346" fmla="*/ 1017157 h 6459417"/>
              <a:gd name="connsiteX16-347" fmla="*/ 6858000 w 6858000"/>
              <a:gd name="connsiteY16-348" fmla="*/ 0 h 6459417"/>
              <a:gd name="connsiteX0-349" fmla="*/ 6858000 w 6858000"/>
              <a:gd name="connsiteY0-350" fmla="*/ 0 h 6459417"/>
              <a:gd name="connsiteX1-351" fmla="*/ 6858000 w 6858000"/>
              <a:gd name="connsiteY1-352" fmla="*/ 1675279 h 6459417"/>
              <a:gd name="connsiteX2-353" fmla="*/ 6858000 w 6858000"/>
              <a:gd name="connsiteY2-354" fmla="*/ 1819701 h 6459417"/>
              <a:gd name="connsiteX3-355" fmla="*/ 6858000 w 6858000"/>
              <a:gd name="connsiteY3-356" fmla="*/ 2278767 h 6459417"/>
              <a:gd name="connsiteX4-357" fmla="*/ 6858000 w 6858000"/>
              <a:gd name="connsiteY4-358" fmla="*/ 3954046 h 6459417"/>
              <a:gd name="connsiteX5-359" fmla="*/ 6858000 w 6858000"/>
              <a:gd name="connsiteY5-360" fmla="*/ 4098468 h 6459417"/>
              <a:gd name="connsiteX6-361" fmla="*/ 6858000 w 6858000"/>
              <a:gd name="connsiteY6-362" fmla="*/ 4180650 h 6459417"/>
              <a:gd name="connsiteX7-363" fmla="*/ 6858000 w 6858000"/>
              <a:gd name="connsiteY7-364" fmla="*/ 6459417 h 6459417"/>
              <a:gd name="connsiteX8-365" fmla="*/ 0 w 6858000"/>
              <a:gd name="connsiteY8-366" fmla="*/ 6459417 h 6459417"/>
              <a:gd name="connsiteX9-367" fmla="*/ 0 w 6858000"/>
              <a:gd name="connsiteY9-368" fmla="*/ 4180650 h 6459417"/>
              <a:gd name="connsiteX10-369" fmla="*/ 0 w 6858000"/>
              <a:gd name="connsiteY10-370" fmla="*/ 4098468 h 6459417"/>
              <a:gd name="connsiteX11-371" fmla="*/ 0 w 6858000"/>
              <a:gd name="connsiteY11-372" fmla="*/ 3954046 h 6459417"/>
              <a:gd name="connsiteX12-373" fmla="*/ 0 w 6858000"/>
              <a:gd name="connsiteY12-374" fmla="*/ 3295924 h 6459417"/>
              <a:gd name="connsiteX13-375" fmla="*/ 0 w 6858000"/>
              <a:gd name="connsiteY13-376" fmla="*/ 1819701 h 6459417"/>
              <a:gd name="connsiteX14-377" fmla="*/ 0 w 6858000"/>
              <a:gd name="connsiteY14-378" fmla="*/ 1675279 h 6459417"/>
              <a:gd name="connsiteX15-379" fmla="*/ 0 w 6858000"/>
              <a:gd name="connsiteY15-380" fmla="*/ 1017157 h 6459417"/>
              <a:gd name="connsiteX16-381" fmla="*/ 6858000 w 6858000"/>
              <a:gd name="connsiteY16-382" fmla="*/ 0 h 6459417"/>
              <a:gd name="connsiteX0-383" fmla="*/ 6858000 w 6858000"/>
              <a:gd name="connsiteY0-384" fmla="*/ 0 h 6459417"/>
              <a:gd name="connsiteX1-385" fmla="*/ 6858000 w 6858000"/>
              <a:gd name="connsiteY1-386" fmla="*/ 1675279 h 6459417"/>
              <a:gd name="connsiteX2-387" fmla="*/ 6858000 w 6858000"/>
              <a:gd name="connsiteY2-388" fmla="*/ 1819701 h 6459417"/>
              <a:gd name="connsiteX3-389" fmla="*/ 6858000 w 6858000"/>
              <a:gd name="connsiteY3-390" fmla="*/ 2278767 h 6459417"/>
              <a:gd name="connsiteX4-391" fmla="*/ 6858000 w 6858000"/>
              <a:gd name="connsiteY4-392" fmla="*/ 3954046 h 6459417"/>
              <a:gd name="connsiteX5-393" fmla="*/ 6858000 w 6858000"/>
              <a:gd name="connsiteY5-394" fmla="*/ 4098468 h 6459417"/>
              <a:gd name="connsiteX6-395" fmla="*/ 6858000 w 6858000"/>
              <a:gd name="connsiteY6-396" fmla="*/ 4180650 h 6459417"/>
              <a:gd name="connsiteX7-397" fmla="*/ 6858000 w 6858000"/>
              <a:gd name="connsiteY7-398" fmla="*/ 6459417 h 6459417"/>
              <a:gd name="connsiteX8-399" fmla="*/ 0 w 6858000"/>
              <a:gd name="connsiteY8-400" fmla="*/ 6459417 h 6459417"/>
              <a:gd name="connsiteX9-401" fmla="*/ 0 w 6858000"/>
              <a:gd name="connsiteY9-402" fmla="*/ 4180650 h 6459417"/>
              <a:gd name="connsiteX10-403" fmla="*/ 0 w 6858000"/>
              <a:gd name="connsiteY10-404" fmla="*/ 4098468 h 6459417"/>
              <a:gd name="connsiteX11-405" fmla="*/ 0 w 6858000"/>
              <a:gd name="connsiteY11-406" fmla="*/ 3954046 h 6459417"/>
              <a:gd name="connsiteX12-407" fmla="*/ 0 w 6858000"/>
              <a:gd name="connsiteY12-408" fmla="*/ 3295924 h 6459417"/>
              <a:gd name="connsiteX13-409" fmla="*/ 0 w 6858000"/>
              <a:gd name="connsiteY13-410" fmla="*/ 1819701 h 6459417"/>
              <a:gd name="connsiteX14-411" fmla="*/ 0 w 6858000"/>
              <a:gd name="connsiteY14-412" fmla="*/ 1675279 h 6459417"/>
              <a:gd name="connsiteX15-413" fmla="*/ 0 w 6858000"/>
              <a:gd name="connsiteY15-414" fmla="*/ 1017157 h 6459417"/>
              <a:gd name="connsiteX16-415" fmla="*/ 6858000 w 6858000"/>
              <a:gd name="connsiteY16-416" fmla="*/ 0 h 6459417"/>
              <a:gd name="connsiteX0-417" fmla="*/ 6858003 w 6858003"/>
              <a:gd name="connsiteY0-418" fmla="*/ 0 h 6735189"/>
              <a:gd name="connsiteX1-419" fmla="*/ 6858000 w 6858003"/>
              <a:gd name="connsiteY1-420" fmla="*/ 1951051 h 6735189"/>
              <a:gd name="connsiteX2-421" fmla="*/ 6858000 w 6858003"/>
              <a:gd name="connsiteY2-422" fmla="*/ 2095473 h 6735189"/>
              <a:gd name="connsiteX3-423" fmla="*/ 6858000 w 6858003"/>
              <a:gd name="connsiteY3-424" fmla="*/ 2554539 h 6735189"/>
              <a:gd name="connsiteX4-425" fmla="*/ 6858000 w 6858003"/>
              <a:gd name="connsiteY4-426" fmla="*/ 4229818 h 6735189"/>
              <a:gd name="connsiteX5-427" fmla="*/ 6858000 w 6858003"/>
              <a:gd name="connsiteY5-428" fmla="*/ 4374240 h 6735189"/>
              <a:gd name="connsiteX6-429" fmla="*/ 6858000 w 6858003"/>
              <a:gd name="connsiteY6-430" fmla="*/ 4456422 h 6735189"/>
              <a:gd name="connsiteX7-431" fmla="*/ 6858000 w 6858003"/>
              <a:gd name="connsiteY7-432" fmla="*/ 6735189 h 6735189"/>
              <a:gd name="connsiteX8-433" fmla="*/ 0 w 6858003"/>
              <a:gd name="connsiteY8-434" fmla="*/ 6735189 h 6735189"/>
              <a:gd name="connsiteX9-435" fmla="*/ 0 w 6858003"/>
              <a:gd name="connsiteY9-436" fmla="*/ 4456422 h 6735189"/>
              <a:gd name="connsiteX10-437" fmla="*/ 0 w 6858003"/>
              <a:gd name="connsiteY10-438" fmla="*/ 4374240 h 6735189"/>
              <a:gd name="connsiteX11-439" fmla="*/ 0 w 6858003"/>
              <a:gd name="connsiteY11-440" fmla="*/ 4229818 h 6735189"/>
              <a:gd name="connsiteX12-441" fmla="*/ 0 w 6858003"/>
              <a:gd name="connsiteY12-442" fmla="*/ 3571696 h 6735189"/>
              <a:gd name="connsiteX13-443" fmla="*/ 0 w 6858003"/>
              <a:gd name="connsiteY13-444" fmla="*/ 2095473 h 6735189"/>
              <a:gd name="connsiteX14-445" fmla="*/ 0 w 6858003"/>
              <a:gd name="connsiteY14-446" fmla="*/ 1951051 h 6735189"/>
              <a:gd name="connsiteX15-447" fmla="*/ 0 w 6858003"/>
              <a:gd name="connsiteY15-448" fmla="*/ 1292929 h 6735189"/>
              <a:gd name="connsiteX16-449" fmla="*/ 6858003 w 6858003"/>
              <a:gd name="connsiteY16-450" fmla="*/ 0 h 6735189"/>
              <a:gd name="connsiteX0-451" fmla="*/ 6858003 w 6858003"/>
              <a:gd name="connsiteY0-452" fmla="*/ 0 h 6735189"/>
              <a:gd name="connsiteX1-453" fmla="*/ 6858000 w 6858003"/>
              <a:gd name="connsiteY1-454" fmla="*/ 1951051 h 6735189"/>
              <a:gd name="connsiteX2-455" fmla="*/ 6858000 w 6858003"/>
              <a:gd name="connsiteY2-456" fmla="*/ 2095473 h 6735189"/>
              <a:gd name="connsiteX3-457" fmla="*/ 6858000 w 6858003"/>
              <a:gd name="connsiteY3-458" fmla="*/ 2554539 h 6735189"/>
              <a:gd name="connsiteX4-459" fmla="*/ 6858000 w 6858003"/>
              <a:gd name="connsiteY4-460" fmla="*/ 4229818 h 6735189"/>
              <a:gd name="connsiteX5-461" fmla="*/ 6858000 w 6858003"/>
              <a:gd name="connsiteY5-462" fmla="*/ 4374240 h 6735189"/>
              <a:gd name="connsiteX6-463" fmla="*/ 6858000 w 6858003"/>
              <a:gd name="connsiteY6-464" fmla="*/ 4456422 h 6735189"/>
              <a:gd name="connsiteX7-465" fmla="*/ 6858000 w 6858003"/>
              <a:gd name="connsiteY7-466" fmla="*/ 6735189 h 6735189"/>
              <a:gd name="connsiteX8-467" fmla="*/ 0 w 6858003"/>
              <a:gd name="connsiteY8-468" fmla="*/ 6735189 h 6735189"/>
              <a:gd name="connsiteX9-469" fmla="*/ 0 w 6858003"/>
              <a:gd name="connsiteY9-470" fmla="*/ 4456422 h 6735189"/>
              <a:gd name="connsiteX10-471" fmla="*/ 0 w 6858003"/>
              <a:gd name="connsiteY10-472" fmla="*/ 4374240 h 6735189"/>
              <a:gd name="connsiteX11-473" fmla="*/ 0 w 6858003"/>
              <a:gd name="connsiteY11-474" fmla="*/ 4229818 h 6735189"/>
              <a:gd name="connsiteX12-475" fmla="*/ 0 w 6858003"/>
              <a:gd name="connsiteY12-476" fmla="*/ 3571696 h 6735189"/>
              <a:gd name="connsiteX13-477" fmla="*/ 0 w 6858003"/>
              <a:gd name="connsiteY13-478" fmla="*/ 2095473 h 6735189"/>
              <a:gd name="connsiteX14-479" fmla="*/ 0 w 6858003"/>
              <a:gd name="connsiteY14-480" fmla="*/ 1951051 h 6735189"/>
              <a:gd name="connsiteX15-481" fmla="*/ 0 w 6858003"/>
              <a:gd name="connsiteY15-482" fmla="*/ 1292929 h 6735189"/>
              <a:gd name="connsiteX16-483" fmla="*/ 6858003 w 6858003"/>
              <a:gd name="connsiteY16-484" fmla="*/ 0 h 6735189"/>
              <a:gd name="connsiteX0-485" fmla="*/ 6858003 w 6858003"/>
              <a:gd name="connsiteY0-486" fmla="*/ 0 h 6735189"/>
              <a:gd name="connsiteX1-487" fmla="*/ 6858000 w 6858003"/>
              <a:gd name="connsiteY1-488" fmla="*/ 1951051 h 6735189"/>
              <a:gd name="connsiteX2-489" fmla="*/ 6858000 w 6858003"/>
              <a:gd name="connsiteY2-490" fmla="*/ 2095473 h 6735189"/>
              <a:gd name="connsiteX3-491" fmla="*/ 6858000 w 6858003"/>
              <a:gd name="connsiteY3-492" fmla="*/ 2554539 h 6735189"/>
              <a:gd name="connsiteX4-493" fmla="*/ 6858000 w 6858003"/>
              <a:gd name="connsiteY4-494" fmla="*/ 4229818 h 6735189"/>
              <a:gd name="connsiteX5-495" fmla="*/ 6858000 w 6858003"/>
              <a:gd name="connsiteY5-496" fmla="*/ 4374240 h 6735189"/>
              <a:gd name="connsiteX6-497" fmla="*/ 6858000 w 6858003"/>
              <a:gd name="connsiteY6-498" fmla="*/ 4456422 h 6735189"/>
              <a:gd name="connsiteX7-499" fmla="*/ 6858000 w 6858003"/>
              <a:gd name="connsiteY7-500" fmla="*/ 6735189 h 6735189"/>
              <a:gd name="connsiteX8-501" fmla="*/ 0 w 6858003"/>
              <a:gd name="connsiteY8-502" fmla="*/ 6735189 h 6735189"/>
              <a:gd name="connsiteX9-503" fmla="*/ 0 w 6858003"/>
              <a:gd name="connsiteY9-504" fmla="*/ 4456422 h 6735189"/>
              <a:gd name="connsiteX10-505" fmla="*/ 0 w 6858003"/>
              <a:gd name="connsiteY10-506" fmla="*/ 4374240 h 6735189"/>
              <a:gd name="connsiteX11-507" fmla="*/ 0 w 6858003"/>
              <a:gd name="connsiteY11-508" fmla="*/ 4229818 h 6735189"/>
              <a:gd name="connsiteX12-509" fmla="*/ 0 w 6858003"/>
              <a:gd name="connsiteY12-510" fmla="*/ 3571696 h 6735189"/>
              <a:gd name="connsiteX13-511" fmla="*/ 0 w 6858003"/>
              <a:gd name="connsiteY13-512" fmla="*/ 2095473 h 6735189"/>
              <a:gd name="connsiteX14-513" fmla="*/ 0 w 6858003"/>
              <a:gd name="connsiteY14-514" fmla="*/ 1951051 h 6735189"/>
              <a:gd name="connsiteX15-515" fmla="*/ 0 w 6858003"/>
              <a:gd name="connsiteY15-516" fmla="*/ 1292929 h 6735189"/>
              <a:gd name="connsiteX16-517" fmla="*/ 6858003 w 6858003"/>
              <a:gd name="connsiteY16-518" fmla="*/ 0 h 6735189"/>
              <a:gd name="connsiteX0-519" fmla="*/ 6858003 w 6858003"/>
              <a:gd name="connsiteY0-520" fmla="*/ 0 h 6735189"/>
              <a:gd name="connsiteX1-521" fmla="*/ 6858000 w 6858003"/>
              <a:gd name="connsiteY1-522" fmla="*/ 1951051 h 6735189"/>
              <a:gd name="connsiteX2-523" fmla="*/ 6858000 w 6858003"/>
              <a:gd name="connsiteY2-524" fmla="*/ 2095473 h 6735189"/>
              <a:gd name="connsiteX3-525" fmla="*/ 6858000 w 6858003"/>
              <a:gd name="connsiteY3-526" fmla="*/ 2554539 h 6735189"/>
              <a:gd name="connsiteX4-527" fmla="*/ 6858000 w 6858003"/>
              <a:gd name="connsiteY4-528" fmla="*/ 4229818 h 6735189"/>
              <a:gd name="connsiteX5-529" fmla="*/ 6858000 w 6858003"/>
              <a:gd name="connsiteY5-530" fmla="*/ 4374240 h 6735189"/>
              <a:gd name="connsiteX6-531" fmla="*/ 6858000 w 6858003"/>
              <a:gd name="connsiteY6-532" fmla="*/ 4456422 h 6735189"/>
              <a:gd name="connsiteX7-533" fmla="*/ 6858000 w 6858003"/>
              <a:gd name="connsiteY7-534" fmla="*/ 6735189 h 6735189"/>
              <a:gd name="connsiteX8-535" fmla="*/ 0 w 6858003"/>
              <a:gd name="connsiteY8-536" fmla="*/ 6735189 h 6735189"/>
              <a:gd name="connsiteX9-537" fmla="*/ 0 w 6858003"/>
              <a:gd name="connsiteY9-538" fmla="*/ 4456422 h 6735189"/>
              <a:gd name="connsiteX10-539" fmla="*/ 0 w 6858003"/>
              <a:gd name="connsiteY10-540" fmla="*/ 4374240 h 6735189"/>
              <a:gd name="connsiteX11-541" fmla="*/ 0 w 6858003"/>
              <a:gd name="connsiteY11-542" fmla="*/ 4229818 h 6735189"/>
              <a:gd name="connsiteX12-543" fmla="*/ 0 w 6858003"/>
              <a:gd name="connsiteY12-544" fmla="*/ 3571696 h 6735189"/>
              <a:gd name="connsiteX13-545" fmla="*/ 0 w 6858003"/>
              <a:gd name="connsiteY13-546" fmla="*/ 2095473 h 6735189"/>
              <a:gd name="connsiteX14-547" fmla="*/ 0 w 6858003"/>
              <a:gd name="connsiteY14-548" fmla="*/ 1951051 h 6735189"/>
              <a:gd name="connsiteX15-549" fmla="*/ 0 w 6858003"/>
              <a:gd name="connsiteY15-550" fmla="*/ 1292929 h 6735189"/>
              <a:gd name="connsiteX16-551" fmla="*/ 6858003 w 6858003"/>
              <a:gd name="connsiteY16-552" fmla="*/ 0 h 6735189"/>
              <a:gd name="connsiteX0-553" fmla="*/ 6858003 w 6858003"/>
              <a:gd name="connsiteY0-554" fmla="*/ 0 h 6735189"/>
              <a:gd name="connsiteX1-555" fmla="*/ 6858000 w 6858003"/>
              <a:gd name="connsiteY1-556" fmla="*/ 1951051 h 6735189"/>
              <a:gd name="connsiteX2-557" fmla="*/ 6858000 w 6858003"/>
              <a:gd name="connsiteY2-558" fmla="*/ 2095473 h 6735189"/>
              <a:gd name="connsiteX3-559" fmla="*/ 6858000 w 6858003"/>
              <a:gd name="connsiteY3-560" fmla="*/ 2554539 h 6735189"/>
              <a:gd name="connsiteX4-561" fmla="*/ 6858000 w 6858003"/>
              <a:gd name="connsiteY4-562" fmla="*/ 4229818 h 6735189"/>
              <a:gd name="connsiteX5-563" fmla="*/ 6858000 w 6858003"/>
              <a:gd name="connsiteY5-564" fmla="*/ 4374240 h 6735189"/>
              <a:gd name="connsiteX6-565" fmla="*/ 6858000 w 6858003"/>
              <a:gd name="connsiteY6-566" fmla="*/ 4456422 h 6735189"/>
              <a:gd name="connsiteX7-567" fmla="*/ 6858000 w 6858003"/>
              <a:gd name="connsiteY7-568" fmla="*/ 6735189 h 6735189"/>
              <a:gd name="connsiteX8-569" fmla="*/ 0 w 6858003"/>
              <a:gd name="connsiteY8-570" fmla="*/ 6735189 h 6735189"/>
              <a:gd name="connsiteX9-571" fmla="*/ 0 w 6858003"/>
              <a:gd name="connsiteY9-572" fmla="*/ 4456422 h 6735189"/>
              <a:gd name="connsiteX10-573" fmla="*/ 0 w 6858003"/>
              <a:gd name="connsiteY10-574" fmla="*/ 4374240 h 6735189"/>
              <a:gd name="connsiteX11-575" fmla="*/ 0 w 6858003"/>
              <a:gd name="connsiteY11-576" fmla="*/ 4229818 h 6735189"/>
              <a:gd name="connsiteX12-577" fmla="*/ 0 w 6858003"/>
              <a:gd name="connsiteY12-578" fmla="*/ 3571696 h 6735189"/>
              <a:gd name="connsiteX13-579" fmla="*/ 0 w 6858003"/>
              <a:gd name="connsiteY13-580" fmla="*/ 2095473 h 6735189"/>
              <a:gd name="connsiteX14-581" fmla="*/ 0 w 6858003"/>
              <a:gd name="connsiteY14-582" fmla="*/ 1951051 h 6735189"/>
              <a:gd name="connsiteX15-583" fmla="*/ 0 w 6858003"/>
              <a:gd name="connsiteY15-584" fmla="*/ 1292929 h 6735189"/>
              <a:gd name="connsiteX16-585" fmla="*/ 6858003 w 6858003"/>
              <a:gd name="connsiteY16-586" fmla="*/ 0 h 6735189"/>
              <a:gd name="connsiteX0-587" fmla="*/ 6858003 w 6858003"/>
              <a:gd name="connsiteY0-588" fmla="*/ 0 h 7431875"/>
              <a:gd name="connsiteX1-589" fmla="*/ 6858000 w 6858003"/>
              <a:gd name="connsiteY1-590" fmla="*/ 2647737 h 7431875"/>
              <a:gd name="connsiteX2-591" fmla="*/ 6858000 w 6858003"/>
              <a:gd name="connsiteY2-592" fmla="*/ 2792159 h 7431875"/>
              <a:gd name="connsiteX3-593" fmla="*/ 6858000 w 6858003"/>
              <a:gd name="connsiteY3-594" fmla="*/ 3251225 h 7431875"/>
              <a:gd name="connsiteX4-595" fmla="*/ 6858000 w 6858003"/>
              <a:gd name="connsiteY4-596" fmla="*/ 4926504 h 7431875"/>
              <a:gd name="connsiteX5-597" fmla="*/ 6858000 w 6858003"/>
              <a:gd name="connsiteY5-598" fmla="*/ 5070926 h 7431875"/>
              <a:gd name="connsiteX6-599" fmla="*/ 6858000 w 6858003"/>
              <a:gd name="connsiteY6-600" fmla="*/ 5153108 h 7431875"/>
              <a:gd name="connsiteX7-601" fmla="*/ 6858000 w 6858003"/>
              <a:gd name="connsiteY7-602" fmla="*/ 7431875 h 7431875"/>
              <a:gd name="connsiteX8-603" fmla="*/ 0 w 6858003"/>
              <a:gd name="connsiteY8-604" fmla="*/ 7431875 h 7431875"/>
              <a:gd name="connsiteX9-605" fmla="*/ 0 w 6858003"/>
              <a:gd name="connsiteY9-606" fmla="*/ 5153108 h 7431875"/>
              <a:gd name="connsiteX10-607" fmla="*/ 0 w 6858003"/>
              <a:gd name="connsiteY10-608" fmla="*/ 5070926 h 7431875"/>
              <a:gd name="connsiteX11-609" fmla="*/ 0 w 6858003"/>
              <a:gd name="connsiteY11-610" fmla="*/ 4926504 h 7431875"/>
              <a:gd name="connsiteX12-611" fmla="*/ 0 w 6858003"/>
              <a:gd name="connsiteY12-612" fmla="*/ 4268382 h 7431875"/>
              <a:gd name="connsiteX13-613" fmla="*/ 0 w 6858003"/>
              <a:gd name="connsiteY13-614" fmla="*/ 2792159 h 7431875"/>
              <a:gd name="connsiteX14-615" fmla="*/ 0 w 6858003"/>
              <a:gd name="connsiteY14-616" fmla="*/ 2647737 h 7431875"/>
              <a:gd name="connsiteX15-617" fmla="*/ 0 w 6858003"/>
              <a:gd name="connsiteY15-618" fmla="*/ 1989615 h 7431875"/>
              <a:gd name="connsiteX16-619" fmla="*/ 6858003 w 6858003"/>
              <a:gd name="connsiteY16-620" fmla="*/ 0 h 7431875"/>
              <a:gd name="connsiteX0-621" fmla="*/ 6872517 w 6872517"/>
              <a:gd name="connsiteY0-622" fmla="*/ 0 h 7431875"/>
              <a:gd name="connsiteX1-623" fmla="*/ 6872514 w 6872517"/>
              <a:gd name="connsiteY1-624" fmla="*/ 2647737 h 7431875"/>
              <a:gd name="connsiteX2-625" fmla="*/ 6872514 w 6872517"/>
              <a:gd name="connsiteY2-626" fmla="*/ 2792159 h 7431875"/>
              <a:gd name="connsiteX3-627" fmla="*/ 6872514 w 6872517"/>
              <a:gd name="connsiteY3-628" fmla="*/ 3251225 h 7431875"/>
              <a:gd name="connsiteX4-629" fmla="*/ 6872514 w 6872517"/>
              <a:gd name="connsiteY4-630" fmla="*/ 4926504 h 7431875"/>
              <a:gd name="connsiteX5-631" fmla="*/ 6872514 w 6872517"/>
              <a:gd name="connsiteY5-632" fmla="*/ 5070926 h 7431875"/>
              <a:gd name="connsiteX6-633" fmla="*/ 6872514 w 6872517"/>
              <a:gd name="connsiteY6-634" fmla="*/ 5153108 h 7431875"/>
              <a:gd name="connsiteX7-635" fmla="*/ 6872514 w 6872517"/>
              <a:gd name="connsiteY7-636" fmla="*/ 7431875 h 7431875"/>
              <a:gd name="connsiteX8-637" fmla="*/ 14514 w 6872517"/>
              <a:gd name="connsiteY8-638" fmla="*/ 7431875 h 7431875"/>
              <a:gd name="connsiteX9-639" fmla="*/ 14514 w 6872517"/>
              <a:gd name="connsiteY9-640" fmla="*/ 5153108 h 7431875"/>
              <a:gd name="connsiteX10-641" fmla="*/ 14514 w 6872517"/>
              <a:gd name="connsiteY10-642" fmla="*/ 5070926 h 7431875"/>
              <a:gd name="connsiteX11-643" fmla="*/ 14514 w 6872517"/>
              <a:gd name="connsiteY11-644" fmla="*/ 4926504 h 7431875"/>
              <a:gd name="connsiteX12-645" fmla="*/ 14514 w 6872517"/>
              <a:gd name="connsiteY12-646" fmla="*/ 4268382 h 7431875"/>
              <a:gd name="connsiteX13-647" fmla="*/ 14514 w 6872517"/>
              <a:gd name="connsiteY13-648" fmla="*/ 2792159 h 7431875"/>
              <a:gd name="connsiteX14-649" fmla="*/ 14514 w 6872517"/>
              <a:gd name="connsiteY14-650" fmla="*/ 2647737 h 7431875"/>
              <a:gd name="connsiteX15-651" fmla="*/ 0 w 6872517"/>
              <a:gd name="connsiteY15-652" fmla="*/ 480129 h 7431875"/>
              <a:gd name="connsiteX16-653" fmla="*/ 6872517 w 6872517"/>
              <a:gd name="connsiteY16-654" fmla="*/ 0 h 7431875"/>
              <a:gd name="connsiteX0-655" fmla="*/ 6858003 w 6858003"/>
              <a:gd name="connsiteY0-656" fmla="*/ 0 h 7431875"/>
              <a:gd name="connsiteX1-657" fmla="*/ 6858000 w 6858003"/>
              <a:gd name="connsiteY1-658" fmla="*/ 2647737 h 7431875"/>
              <a:gd name="connsiteX2-659" fmla="*/ 6858000 w 6858003"/>
              <a:gd name="connsiteY2-660" fmla="*/ 2792159 h 7431875"/>
              <a:gd name="connsiteX3-661" fmla="*/ 6858000 w 6858003"/>
              <a:gd name="connsiteY3-662" fmla="*/ 3251225 h 7431875"/>
              <a:gd name="connsiteX4-663" fmla="*/ 6858000 w 6858003"/>
              <a:gd name="connsiteY4-664" fmla="*/ 4926504 h 7431875"/>
              <a:gd name="connsiteX5-665" fmla="*/ 6858000 w 6858003"/>
              <a:gd name="connsiteY5-666" fmla="*/ 5070926 h 7431875"/>
              <a:gd name="connsiteX6-667" fmla="*/ 6858000 w 6858003"/>
              <a:gd name="connsiteY6-668" fmla="*/ 5153108 h 7431875"/>
              <a:gd name="connsiteX7-669" fmla="*/ 6858000 w 6858003"/>
              <a:gd name="connsiteY7-670" fmla="*/ 7431875 h 7431875"/>
              <a:gd name="connsiteX8-671" fmla="*/ 0 w 6858003"/>
              <a:gd name="connsiteY8-672" fmla="*/ 7431875 h 7431875"/>
              <a:gd name="connsiteX9-673" fmla="*/ 0 w 6858003"/>
              <a:gd name="connsiteY9-674" fmla="*/ 5153108 h 7431875"/>
              <a:gd name="connsiteX10-675" fmla="*/ 0 w 6858003"/>
              <a:gd name="connsiteY10-676" fmla="*/ 5070926 h 7431875"/>
              <a:gd name="connsiteX11-677" fmla="*/ 0 w 6858003"/>
              <a:gd name="connsiteY11-678" fmla="*/ 4926504 h 7431875"/>
              <a:gd name="connsiteX12-679" fmla="*/ 0 w 6858003"/>
              <a:gd name="connsiteY12-680" fmla="*/ 4268382 h 7431875"/>
              <a:gd name="connsiteX13-681" fmla="*/ 0 w 6858003"/>
              <a:gd name="connsiteY13-682" fmla="*/ 2792159 h 7431875"/>
              <a:gd name="connsiteX14-683" fmla="*/ 0 w 6858003"/>
              <a:gd name="connsiteY14-684" fmla="*/ 2647737 h 7431875"/>
              <a:gd name="connsiteX15-685" fmla="*/ 0 w 6858003"/>
              <a:gd name="connsiteY15-686" fmla="*/ 552701 h 7431875"/>
              <a:gd name="connsiteX16-687" fmla="*/ 6858003 w 6858003"/>
              <a:gd name="connsiteY16-688" fmla="*/ 0 h 7431875"/>
              <a:gd name="connsiteX0-689" fmla="*/ 6858003 w 6858003"/>
              <a:gd name="connsiteY0-690" fmla="*/ 0 h 7431875"/>
              <a:gd name="connsiteX1-691" fmla="*/ 6858000 w 6858003"/>
              <a:gd name="connsiteY1-692" fmla="*/ 2647737 h 7431875"/>
              <a:gd name="connsiteX2-693" fmla="*/ 6858000 w 6858003"/>
              <a:gd name="connsiteY2-694" fmla="*/ 2792159 h 7431875"/>
              <a:gd name="connsiteX3-695" fmla="*/ 6858000 w 6858003"/>
              <a:gd name="connsiteY3-696" fmla="*/ 3251225 h 7431875"/>
              <a:gd name="connsiteX4-697" fmla="*/ 6858000 w 6858003"/>
              <a:gd name="connsiteY4-698" fmla="*/ 4926504 h 7431875"/>
              <a:gd name="connsiteX5-699" fmla="*/ 6858000 w 6858003"/>
              <a:gd name="connsiteY5-700" fmla="*/ 5070926 h 7431875"/>
              <a:gd name="connsiteX6-701" fmla="*/ 6858000 w 6858003"/>
              <a:gd name="connsiteY6-702" fmla="*/ 5153108 h 7431875"/>
              <a:gd name="connsiteX7-703" fmla="*/ 6858000 w 6858003"/>
              <a:gd name="connsiteY7-704" fmla="*/ 7431875 h 7431875"/>
              <a:gd name="connsiteX8-705" fmla="*/ 0 w 6858003"/>
              <a:gd name="connsiteY8-706" fmla="*/ 7431875 h 7431875"/>
              <a:gd name="connsiteX9-707" fmla="*/ 0 w 6858003"/>
              <a:gd name="connsiteY9-708" fmla="*/ 5153108 h 7431875"/>
              <a:gd name="connsiteX10-709" fmla="*/ 0 w 6858003"/>
              <a:gd name="connsiteY10-710" fmla="*/ 5070926 h 7431875"/>
              <a:gd name="connsiteX11-711" fmla="*/ 0 w 6858003"/>
              <a:gd name="connsiteY11-712" fmla="*/ 4926504 h 7431875"/>
              <a:gd name="connsiteX12-713" fmla="*/ 0 w 6858003"/>
              <a:gd name="connsiteY12-714" fmla="*/ 4268382 h 7431875"/>
              <a:gd name="connsiteX13-715" fmla="*/ 0 w 6858003"/>
              <a:gd name="connsiteY13-716" fmla="*/ 2792159 h 7431875"/>
              <a:gd name="connsiteX14-717" fmla="*/ 0 w 6858003"/>
              <a:gd name="connsiteY14-718" fmla="*/ 552701 h 7431875"/>
              <a:gd name="connsiteX15-719" fmla="*/ 6858003 w 6858003"/>
              <a:gd name="connsiteY15-720" fmla="*/ 0 h 7431875"/>
              <a:gd name="connsiteX0-721" fmla="*/ 6858003 w 6858003"/>
              <a:gd name="connsiteY0-722" fmla="*/ 0 h 7431875"/>
              <a:gd name="connsiteX1-723" fmla="*/ 6858000 w 6858003"/>
              <a:gd name="connsiteY1-724" fmla="*/ 2647737 h 7431875"/>
              <a:gd name="connsiteX2-725" fmla="*/ 6858000 w 6858003"/>
              <a:gd name="connsiteY2-726" fmla="*/ 2792159 h 7431875"/>
              <a:gd name="connsiteX3-727" fmla="*/ 6858000 w 6858003"/>
              <a:gd name="connsiteY3-728" fmla="*/ 3251225 h 7431875"/>
              <a:gd name="connsiteX4-729" fmla="*/ 6858000 w 6858003"/>
              <a:gd name="connsiteY4-730" fmla="*/ 4926504 h 7431875"/>
              <a:gd name="connsiteX5-731" fmla="*/ 6858000 w 6858003"/>
              <a:gd name="connsiteY5-732" fmla="*/ 5070926 h 7431875"/>
              <a:gd name="connsiteX6-733" fmla="*/ 6858000 w 6858003"/>
              <a:gd name="connsiteY6-734" fmla="*/ 5153108 h 7431875"/>
              <a:gd name="connsiteX7-735" fmla="*/ 6858000 w 6858003"/>
              <a:gd name="connsiteY7-736" fmla="*/ 7431875 h 7431875"/>
              <a:gd name="connsiteX8-737" fmla="*/ 0 w 6858003"/>
              <a:gd name="connsiteY8-738" fmla="*/ 7431875 h 7431875"/>
              <a:gd name="connsiteX9-739" fmla="*/ 0 w 6858003"/>
              <a:gd name="connsiteY9-740" fmla="*/ 5153108 h 7431875"/>
              <a:gd name="connsiteX10-741" fmla="*/ 0 w 6858003"/>
              <a:gd name="connsiteY10-742" fmla="*/ 5070926 h 7431875"/>
              <a:gd name="connsiteX11-743" fmla="*/ 0 w 6858003"/>
              <a:gd name="connsiteY11-744" fmla="*/ 4926504 h 7431875"/>
              <a:gd name="connsiteX12-745" fmla="*/ 0 w 6858003"/>
              <a:gd name="connsiteY12-746" fmla="*/ 4268382 h 7431875"/>
              <a:gd name="connsiteX13-747" fmla="*/ 0 w 6858003"/>
              <a:gd name="connsiteY13-748" fmla="*/ 552701 h 7431875"/>
              <a:gd name="connsiteX14-749" fmla="*/ 6858003 w 6858003"/>
              <a:gd name="connsiteY14-750" fmla="*/ 0 h 7431875"/>
              <a:gd name="connsiteX0-751" fmla="*/ 6858003 w 6858003"/>
              <a:gd name="connsiteY0-752" fmla="*/ 0 h 7431875"/>
              <a:gd name="connsiteX1-753" fmla="*/ 6858000 w 6858003"/>
              <a:gd name="connsiteY1-754" fmla="*/ 2647737 h 7431875"/>
              <a:gd name="connsiteX2-755" fmla="*/ 6858000 w 6858003"/>
              <a:gd name="connsiteY2-756" fmla="*/ 2792159 h 7431875"/>
              <a:gd name="connsiteX3-757" fmla="*/ 6858000 w 6858003"/>
              <a:gd name="connsiteY3-758" fmla="*/ 3251225 h 7431875"/>
              <a:gd name="connsiteX4-759" fmla="*/ 6858000 w 6858003"/>
              <a:gd name="connsiteY4-760" fmla="*/ 4926504 h 7431875"/>
              <a:gd name="connsiteX5-761" fmla="*/ 6858000 w 6858003"/>
              <a:gd name="connsiteY5-762" fmla="*/ 5070926 h 7431875"/>
              <a:gd name="connsiteX6-763" fmla="*/ 6858000 w 6858003"/>
              <a:gd name="connsiteY6-764" fmla="*/ 5153108 h 7431875"/>
              <a:gd name="connsiteX7-765" fmla="*/ 6858000 w 6858003"/>
              <a:gd name="connsiteY7-766" fmla="*/ 7431875 h 7431875"/>
              <a:gd name="connsiteX8-767" fmla="*/ 0 w 6858003"/>
              <a:gd name="connsiteY8-768" fmla="*/ 7431875 h 7431875"/>
              <a:gd name="connsiteX9-769" fmla="*/ 0 w 6858003"/>
              <a:gd name="connsiteY9-770" fmla="*/ 5153108 h 7431875"/>
              <a:gd name="connsiteX10-771" fmla="*/ 0 w 6858003"/>
              <a:gd name="connsiteY10-772" fmla="*/ 5070926 h 7431875"/>
              <a:gd name="connsiteX11-773" fmla="*/ 0 w 6858003"/>
              <a:gd name="connsiteY11-774" fmla="*/ 4926504 h 7431875"/>
              <a:gd name="connsiteX12-775" fmla="*/ 0 w 6858003"/>
              <a:gd name="connsiteY12-776" fmla="*/ 552701 h 7431875"/>
              <a:gd name="connsiteX13-777" fmla="*/ 6858003 w 6858003"/>
              <a:gd name="connsiteY13-778" fmla="*/ 0 h 7431875"/>
              <a:gd name="connsiteX0-779" fmla="*/ 6858003 w 6858003"/>
              <a:gd name="connsiteY0-780" fmla="*/ 0 h 7431875"/>
              <a:gd name="connsiteX1-781" fmla="*/ 6858000 w 6858003"/>
              <a:gd name="connsiteY1-782" fmla="*/ 2647737 h 7431875"/>
              <a:gd name="connsiteX2-783" fmla="*/ 6858000 w 6858003"/>
              <a:gd name="connsiteY2-784" fmla="*/ 2792159 h 7431875"/>
              <a:gd name="connsiteX3-785" fmla="*/ 6858000 w 6858003"/>
              <a:gd name="connsiteY3-786" fmla="*/ 3251225 h 7431875"/>
              <a:gd name="connsiteX4-787" fmla="*/ 6858000 w 6858003"/>
              <a:gd name="connsiteY4-788" fmla="*/ 4926504 h 7431875"/>
              <a:gd name="connsiteX5-789" fmla="*/ 6858000 w 6858003"/>
              <a:gd name="connsiteY5-790" fmla="*/ 5070926 h 7431875"/>
              <a:gd name="connsiteX6-791" fmla="*/ 6858000 w 6858003"/>
              <a:gd name="connsiteY6-792" fmla="*/ 5153108 h 7431875"/>
              <a:gd name="connsiteX7-793" fmla="*/ 6858000 w 6858003"/>
              <a:gd name="connsiteY7-794" fmla="*/ 7431875 h 7431875"/>
              <a:gd name="connsiteX8-795" fmla="*/ 0 w 6858003"/>
              <a:gd name="connsiteY8-796" fmla="*/ 7431875 h 7431875"/>
              <a:gd name="connsiteX9-797" fmla="*/ 0 w 6858003"/>
              <a:gd name="connsiteY9-798" fmla="*/ 5153108 h 7431875"/>
              <a:gd name="connsiteX10-799" fmla="*/ 0 w 6858003"/>
              <a:gd name="connsiteY10-800" fmla="*/ 5070926 h 7431875"/>
              <a:gd name="connsiteX11-801" fmla="*/ 0 w 6858003"/>
              <a:gd name="connsiteY11-802" fmla="*/ 552701 h 7431875"/>
              <a:gd name="connsiteX12-803" fmla="*/ 6858003 w 6858003"/>
              <a:gd name="connsiteY12-804" fmla="*/ 0 h 7431875"/>
              <a:gd name="connsiteX0-805" fmla="*/ 6858003 w 6858003"/>
              <a:gd name="connsiteY0-806" fmla="*/ 0 h 7431875"/>
              <a:gd name="connsiteX1-807" fmla="*/ 6858000 w 6858003"/>
              <a:gd name="connsiteY1-808" fmla="*/ 2647737 h 7431875"/>
              <a:gd name="connsiteX2-809" fmla="*/ 6858000 w 6858003"/>
              <a:gd name="connsiteY2-810" fmla="*/ 2792159 h 7431875"/>
              <a:gd name="connsiteX3-811" fmla="*/ 6858000 w 6858003"/>
              <a:gd name="connsiteY3-812" fmla="*/ 3251225 h 7431875"/>
              <a:gd name="connsiteX4-813" fmla="*/ 6858000 w 6858003"/>
              <a:gd name="connsiteY4-814" fmla="*/ 4926504 h 7431875"/>
              <a:gd name="connsiteX5-815" fmla="*/ 6858000 w 6858003"/>
              <a:gd name="connsiteY5-816" fmla="*/ 5070926 h 7431875"/>
              <a:gd name="connsiteX6-817" fmla="*/ 6858000 w 6858003"/>
              <a:gd name="connsiteY6-818" fmla="*/ 5153108 h 7431875"/>
              <a:gd name="connsiteX7-819" fmla="*/ 6858000 w 6858003"/>
              <a:gd name="connsiteY7-820" fmla="*/ 7431875 h 7431875"/>
              <a:gd name="connsiteX8-821" fmla="*/ 0 w 6858003"/>
              <a:gd name="connsiteY8-822" fmla="*/ 7431875 h 7431875"/>
              <a:gd name="connsiteX9-823" fmla="*/ 0 w 6858003"/>
              <a:gd name="connsiteY9-824" fmla="*/ 5153108 h 7431875"/>
              <a:gd name="connsiteX10-825" fmla="*/ 0 w 6858003"/>
              <a:gd name="connsiteY10-826" fmla="*/ 552701 h 7431875"/>
              <a:gd name="connsiteX11-827" fmla="*/ 6858003 w 6858003"/>
              <a:gd name="connsiteY11-828" fmla="*/ 0 h 7431875"/>
              <a:gd name="connsiteX0-829" fmla="*/ 6858003 w 6858003"/>
              <a:gd name="connsiteY0-830" fmla="*/ 0 h 7431875"/>
              <a:gd name="connsiteX1-831" fmla="*/ 6858000 w 6858003"/>
              <a:gd name="connsiteY1-832" fmla="*/ 2647737 h 7431875"/>
              <a:gd name="connsiteX2-833" fmla="*/ 6858000 w 6858003"/>
              <a:gd name="connsiteY2-834" fmla="*/ 2792159 h 7431875"/>
              <a:gd name="connsiteX3-835" fmla="*/ 6858000 w 6858003"/>
              <a:gd name="connsiteY3-836" fmla="*/ 3251225 h 7431875"/>
              <a:gd name="connsiteX4-837" fmla="*/ 6858000 w 6858003"/>
              <a:gd name="connsiteY4-838" fmla="*/ 4926504 h 7431875"/>
              <a:gd name="connsiteX5-839" fmla="*/ 6858000 w 6858003"/>
              <a:gd name="connsiteY5-840" fmla="*/ 5070926 h 7431875"/>
              <a:gd name="connsiteX6-841" fmla="*/ 6858000 w 6858003"/>
              <a:gd name="connsiteY6-842" fmla="*/ 5153108 h 7431875"/>
              <a:gd name="connsiteX7-843" fmla="*/ 6858000 w 6858003"/>
              <a:gd name="connsiteY7-844" fmla="*/ 7431875 h 7431875"/>
              <a:gd name="connsiteX8-845" fmla="*/ 0 w 6858003"/>
              <a:gd name="connsiteY8-846" fmla="*/ 7431875 h 7431875"/>
              <a:gd name="connsiteX9-847" fmla="*/ 0 w 6858003"/>
              <a:gd name="connsiteY9-848" fmla="*/ 552701 h 7431875"/>
              <a:gd name="connsiteX10-849" fmla="*/ 6858003 w 6858003"/>
              <a:gd name="connsiteY10-850" fmla="*/ 0 h 7431875"/>
              <a:gd name="connsiteX0-851" fmla="*/ 6858003 w 6858003"/>
              <a:gd name="connsiteY0-852" fmla="*/ 0 h 7431875"/>
              <a:gd name="connsiteX1-853" fmla="*/ 6858000 w 6858003"/>
              <a:gd name="connsiteY1-854" fmla="*/ 2647737 h 7431875"/>
              <a:gd name="connsiteX2-855" fmla="*/ 6858000 w 6858003"/>
              <a:gd name="connsiteY2-856" fmla="*/ 2792159 h 7431875"/>
              <a:gd name="connsiteX3-857" fmla="*/ 6858000 w 6858003"/>
              <a:gd name="connsiteY3-858" fmla="*/ 3251225 h 7431875"/>
              <a:gd name="connsiteX4-859" fmla="*/ 6858000 w 6858003"/>
              <a:gd name="connsiteY4-860" fmla="*/ 4926504 h 7431875"/>
              <a:gd name="connsiteX5-861" fmla="*/ 6858000 w 6858003"/>
              <a:gd name="connsiteY5-862" fmla="*/ 5070926 h 7431875"/>
              <a:gd name="connsiteX6-863" fmla="*/ 6858000 w 6858003"/>
              <a:gd name="connsiteY6-864" fmla="*/ 7431875 h 7431875"/>
              <a:gd name="connsiteX7-865" fmla="*/ 0 w 6858003"/>
              <a:gd name="connsiteY7-866" fmla="*/ 7431875 h 7431875"/>
              <a:gd name="connsiteX8-867" fmla="*/ 0 w 6858003"/>
              <a:gd name="connsiteY8-868" fmla="*/ 552701 h 7431875"/>
              <a:gd name="connsiteX9-869" fmla="*/ 6858003 w 6858003"/>
              <a:gd name="connsiteY9-870" fmla="*/ 0 h 7431875"/>
              <a:gd name="connsiteX0-871" fmla="*/ 6858003 w 6858003"/>
              <a:gd name="connsiteY0-872" fmla="*/ 0 h 7431875"/>
              <a:gd name="connsiteX1-873" fmla="*/ 6858000 w 6858003"/>
              <a:gd name="connsiteY1-874" fmla="*/ 2647737 h 7431875"/>
              <a:gd name="connsiteX2-875" fmla="*/ 6858000 w 6858003"/>
              <a:gd name="connsiteY2-876" fmla="*/ 2792159 h 7431875"/>
              <a:gd name="connsiteX3-877" fmla="*/ 6858000 w 6858003"/>
              <a:gd name="connsiteY3-878" fmla="*/ 3251225 h 7431875"/>
              <a:gd name="connsiteX4-879" fmla="*/ 6858000 w 6858003"/>
              <a:gd name="connsiteY4-880" fmla="*/ 4926504 h 7431875"/>
              <a:gd name="connsiteX5-881" fmla="*/ 6858000 w 6858003"/>
              <a:gd name="connsiteY5-882" fmla="*/ 7431875 h 7431875"/>
              <a:gd name="connsiteX6-883" fmla="*/ 0 w 6858003"/>
              <a:gd name="connsiteY6-884" fmla="*/ 7431875 h 7431875"/>
              <a:gd name="connsiteX7-885" fmla="*/ 0 w 6858003"/>
              <a:gd name="connsiteY7-886" fmla="*/ 552701 h 7431875"/>
              <a:gd name="connsiteX8-887" fmla="*/ 6858003 w 6858003"/>
              <a:gd name="connsiteY8-888" fmla="*/ 0 h 7431875"/>
              <a:gd name="connsiteX0-889" fmla="*/ 6858003 w 6858003"/>
              <a:gd name="connsiteY0-890" fmla="*/ 0 h 7431875"/>
              <a:gd name="connsiteX1-891" fmla="*/ 6858000 w 6858003"/>
              <a:gd name="connsiteY1-892" fmla="*/ 2647737 h 7431875"/>
              <a:gd name="connsiteX2-893" fmla="*/ 6858000 w 6858003"/>
              <a:gd name="connsiteY2-894" fmla="*/ 2792159 h 7431875"/>
              <a:gd name="connsiteX3-895" fmla="*/ 6858000 w 6858003"/>
              <a:gd name="connsiteY3-896" fmla="*/ 3251225 h 7431875"/>
              <a:gd name="connsiteX4-897" fmla="*/ 6858000 w 6858003"/>
              <a:gd name="connsiteY4-898" fmla="*/ 7431875 h 7431875"/>
              <a:gd name="connsiteX5-899" fmla="*/ 0 w 6858003"/>
              <a:gd name="connsiteY5-900" fmla="*/ 7431875 h 7431875"/>
              <a:gd name="connsiteX6-901" fmla="*/ 0 w 6858003"/>
              <a:gd name="connsiteY6-902" fmla="*/ 552701 h 7431875"/>
              <a:gd name="connsiteX7-903" fmla="*/ 6858003 w 6858003"/>
              <a:gd name="connsiteY7-904" fmla="*/ 0 h 7431875"/>
              <a:gd name="connsiteX0-905" fmla="*/ 6858003 w 6858003"/>
              <a:gd name="connsiteY0-906" fmla="*/ 0 h 7431875"/>
              <a:gd name="connsiteX1-907" fmla="*/ 6858000 w 6858003"/>
              <a:gd name="connsiteY1-908" fmla="*/ 2647737 h 7431875"/>
              <a:gd name="connsiteX2-909" fmla="*/ 6858000 w 6858003"/>
              <a:gd name="connsiteY2-910" fmla="*/ 2792159 h 7431875"/>
              <a:gd name="connsiteX3-911" fmla="*/ 6858000 w 6858003"/>
              <a:gd name="connsiteY3-912" fmla="*/ 7431875 h 7431875"/>
              <a:gd name="connsiteX4-913" fmla="*/ 0 w 6858003"/>
              <a:gd name="connsiteY4-914" fmla="*/ 7431875 h 7431875"/>
              <a:gd name="connsiteX5-915" fmla="*/ 0 w 6858003"/>
              <a:gd name="connsiteY5-916" fmla="*/ 552701 h 7431875"/>
              <a:gd name="connsiteX6-917" fmla="*/ 6858003 w 6858003"/>
              <a:gd name="connsiteY6-918" fmla="*/ 0 h 7431875"/>
              <a:gd name="connsiteX0-919" fmla="*/ 6858003 w 6858003"/>
              <a:gd name="connsiteY0-920" fmla="*/ 0 h 7431875"/>
              <a:gd name="connsiteX1-921" fmla="*/ 6858000 w 6858003"/>
              <a:gd name="connsiteY1-922" fmla="*/ 2647737 h 7431875"/>
              <a:gd name="connsiteX2-923" fmla="*/ 6858000 w 6858003"/>
              <a:gd name="connsiteY2-924" fmla="*/ 7431875 h 7431875"/>
              <a:gd name="connsiteX3-925" fmla="*/ 0 w 6858003"/>
              <a:gd name="connsiteY3-926" fmla="*/ 7431875 h 7431875"/>
              <a:gd name="connsiteX4-927" fmla="*/ 0 w 6858003"/>
              <a:gd name="connsiteY4-928" fmla="*/ 552701 h 7431875"/>
              <a:gd name="connsiteX5-929" fmla="*/ 6858003 w 6858003"/>
              <a:gd name="connsiteY5-930" fmla="*/ 0 h 7431875"/>
              <a:gd name="connsiteX0-931" fmla="*/ 6872517 w 6872517"/>
              <a:gd name="connsiteY0-932" fmla="*/ 42385 h 6879174"/>
              <a:gd name="connsiteX1-933" fmla="*/ 6858000 w 6872517"/>
              <a:gd name="connsiteY1-934" fmla="*/ 2095036 h 6879174"/>
              <a:gd name="connsiteX2-935" fmla="*/ 6858000 w 6872517"/>
              <a:gd name="connsiteY2-936" fmla="*/ 6879174 h 6879174"/>
              <a:gd name="connsiteX3-937" fmla="*/ 0 w 6872517"/>
              <a:gd name="connsiteY3-938" fmla="*/ 6879174 h 6879174"/>
              <a:gd name="connsiteX4-939" fmla="*/ 0 w 6872517"/>
              <a:gd name="connsiteY4-940" fmla="*/ 0 h 6879174"/>
              <a:gd name="connsiteX5-941" fmla="*/ 6872517 w 6872517"/>
              <a:gd name="connsiteY5-942" fmla="*/ 42385 h 6879174"/>
              <a:gd name="connsiteX0-943" fmla="*/ 6872520 w 6872520"/>
              <a:gd name="connsiteY0-944" fmla="*/ 0 h 6880332"/>
              <a:gd name="connsiteX1-945" fmla="*/ 6858000 w 6872520"/>
              <a:gd name="connsiteY1-946" fmla="*/ 2096194 h 6880332"/>
              <a:gd name="connsiteX2-947" fmla="*/ 6858000 w 6872520"/>
              <a:gd name="connsiteY2-948" fmla="*/ 6880332 h 6880332"/>
              <a:gd name="connsiteX3-949" fmla="*/ 0 w 6872520"/>
              <a:gd name="connsiteY3-950" fmla="*/ 6880332 h 6880332"/>
              <a:gd name="connsiteX4-951" fmla="*/ 0 w 6872520"/>
              <a:gd name="connsiteY4-952" fmla="*/ 1158 h 6880332"/>
              <a:gd name="connsiteX5-953" fmla="*/ 6872520 w 6872520"/>
              <a:gd name="connsiteY5-954" fmla="*/ 0 h 6880332"/>
              <a:gd name="connsiteX0-955" fmla="*/ 6872520 w 6872520"/>
              <a:gd name="connsiteY0-956" fmla="*/ 0 h 6880332"/>
              <a:gd name="connsiteX1-957" fmla="*/ 6858000 w 6872520"/>
              <a:gd name="connsiteY1-958" fmla="*/ 2096194 h 6880332"/>
              <a:gd name="connsiteX2-959" fmla="*/ 6858000 w 6872520"/>
              <a:gd name="connsiteY2-960" fmla="*/ 6880332 h 6880332"/>
              <a:gd name="connsiteX3-961" fmla="*/ 0 w 6872520"/>
              <a:gd name="connsiteY3-962" fmla="*/ 6880332 h 6880332"/>
              <a:gd name="connsiteX4-963" fmla="*/ 0 w 6872520"/>
              <a:gd name="connsiteY4-964" fmla="*/ 1158 h 6880332"/>
              <a:gd name="connsiteX5-965" fmla="*/ 6872520 w 6872520"/>
              <a:gd name="connsiteY5-966" fmla="*/ 0 h 6880332"/>
              <a:gd name="connsiteX0-967" fmla="*/ 6843491 w 6858000"/>
              <a:gd name="connsiteY0-968" fmla="*/ 202042 h 6879174"/>
              <a:gd name="connsiteX1-969" fmla="*/ 6858000 w 6858000"/>
              <a:gd name="connsiteY1-970" fmla="*/ 2095036 h 6879174"/>
              <a:gd name="connsiteX2-971" fmla="*/ 6858000 w 6858000"/>
              <a:gd name="connsiteY2-972" fmla="*/ 6879174 h 6879174"/>
              <a:gd name="connsiteX3-973" fmla="*/ 0 w 6858000"/>
              <a:gd name="connsiteY3-974" fmla="*/ 6879174 h 6879174"/>
              <a:gd name="connsiteX4-975" fmla="*/ 0 w 6858000"/>
              <a:gd name="connsiteY4-976" fmla="*/ 0 h 6879174"/>
              <a:gd name="connsiteX5-977" fmla="*/ 6843491 w 6858000"/>
              <a:gd name="connsiteY5-978" fmla="*/ 202042 h 6879174"/>
              <a:gd name="connsiteX0-979" fmla="*/ 6843491 w 6858000"/>
              <a:gd name="connsiteY0-980" fmla="*/ 202042 h 6879174"/>
              <a:gd name="connsiteX1-981" fmla="*/ 6858000 w 6858000"/>
              <a:gd name="connsiteY1-982" fmla="*/ 2095036 h 6879174"/>
              <a:gd name="connsiteX2-983" fmla="*/ 6858000 w 6858000"/>
              <a:gd name="connsiteY2-984" fmla="*/ 6879174 h 6879174"/>
              <a:gd name="connsiteX3-985" fmla="*/ 0 w 6858000"/>
              <a:gd name="connsiteY3-986" fmla="*/ 6879174 h 6879174"/>
              <a:gd name="connsiteX4-987" fmla="*/ 0 w 6858000"/>
              <a:gd name="connsiteY4-988" fmla="*/ 0 h 6879174"/>
              <a:gd name="connsiteX5-989" fmla="*/ 6843491 w 6858000"/>
              <a:gd name="connsiteY5-990" fmla="*/ 202042 h 6879174"/>
              <a:gd name="connsiteX0-991" fmla="*/ 6843491 w 6858000"/>
              <a:gd name="connsiteY0-992" fmla="*/ 202042 h 6879174"/>
              <a:gd name="connsiteX1-993" fmla="*/ 6858000 w 6858000"/>
              <a:gd name="connsiteY1-994" fmla="*/ 2095036 h 6879174"/>
              <a:gd name="connsiteX2-995" fmla="*/ 6858000 w 6858000"/>
              <a:gd name="connsiteY2-996" fmla="*/ 6879174 h 6879174"/>
              <a:gd name="connsiteX3-997" fmla="*/ 0 w 6858000"/>
              <a:gd name="connsiteY3-998" fmla="*/ 6879174 h 6879174"/>
              <a:gd name="connsiteX4-999" fmla="*/ 0 w 6858000"/>
              <a:gd name="connsiteY4-1000" fmla="*/ 0 h 6879174"/>
              <a:gd name="connsiteX5-1001" fmla="*/ 6843491 w 6858000"/>
              <a:gd name="connsiteY5-1002" fmla="*/ 202042 h 6879174"/>
              <a:gd name="connsiteX0-1003" fmla="*/ 6856191 w 6858000"/>
              <a:gd name="connsiteY0-1004" fmla="*/ 214742 h 6879174"/>
              <a:gd name="connsiteX1-1005" fmla="*/ 6858000 w 6858000"/>
              <a:gd name="connsiteY1-1006" fmla="*/ 2095036 h 6879174"/>
              <a:gd name="connsiteX2-1007" fmla="*/ 6858000 w 6858000"/>
              <a:gd name="connsiteY2-1008" fmla="*/ 6879174 h 6879174"/>
              <a:gd name="connsiteX3-1009" fmla="*/ 0 w 6858000"/>
              <a:gd name="connsiteY3-1010" fmla="*/ 6879174 h 6879174"/>
              <a:gd name="connsiteX4-1011" fmla="*/ 0 w 6858000"/>
              <a:gd name="connsiteY4-1012" fmla="*/ 0 h 6879174"/>
              <a:gd name="connsiteX5-1013" fmla="*/ 6856191 w 6858000"/>
              <a:gd name="connsiteY5-1014" fmla="*/ 214742 h 6879174"/>
              <a:gd name="connsiteX0-1015" fmla="*/ 6856191 w 6858000"/>
              <a:gd name="connsiteY0-1016" fmla="*/ 209979 h 6879174"/>
              <a:gd name="connsiteX1-1017" fmla="*/ 6858000 w 6858000"/>
              <a:gd name="connsiteY1-1018" fmla="*/ 2095036 h 6879174"/>
              <a:gd name="connsiteX2-1019" fmla="*/ 6858000 w 6858000"/>
              <a:gd name="connsiteY2-1020" fmla="*/ 6879174 h 6879174"/>
              <a:gd name="connsiteX3-1021" fmla="*/ 0 w 6858000"/>
              <a:gd name="connsiteY3-1022" fmla="*/ 6879174 h 6879174"/>
              <a:gd name="connsiteX4-1023" fmla="*/ 0 w 6858000"/>
              <a:gd name="connsiteY4-1024" fmla="*/ 0 h 6879174"/>
              <a:gd name="connsiteX5-1025" fmla="*/ 6856191 w 6858000"/>
              <a:gd name="connsiteY5-1026" fmla="*/ 209979 h 6879174"/>
              <a:gd name="connsiteX0-1027" fmla="*/ 6868891 w 6868891"/>
              <a:gd name="connsiteY0-1028" fmla="*/ 197279 h 6879174"/>
              <a:gd name="connsiteX1-1029" fmla="*/ 6858000 w 6868891"/>
              <a:gd name="connsiteY1-1030" fmla="*/ 2095036 h 6879174"/>
              <a:gd name="connsiteX2-1031" fmla="*/ 6858000 w 6868891"/>
              <a:gd name="connsiteY2-1032" fmla="*/ 6879174 h 6879174"/>
              <a:gd name="connsiteX3-1033" fmla="*/ 0 w 6868891"/>
              <a:gd name="connsiteY3-1034" fmla="*/ 6879174 h 6879174"/>
              <a:gd name="connsiteX4-1035" fmla="*/ 0 w 6868891"/>
              <a:gd name="connsiteY4-1036" fmla="*/ 0 h 6879174"/>
              <a:gd name="connsiteX5-1037" fmla="*/ 6868891 w 6868891"/>
              <a:gd name="connsiteY5-1038" fmla="*/ 197279 h 6879174"/>
              <a:gd name="connsiteX0-1039" fmla="*/ 6868891 w 7721392"/>
              <a:gd name="connsiteY0-1040" fmla="*/ 197279 h 6879174"/>
              <a:gd name="connsiteX1-1041" fmla="*/ 6858000 w 7721392"/>
              <a:gd name="connsiteY1-1042" fmla="*/ 6879174 h 6879174"/>
              <a:gd name="connsiteX2-1043" fmla="*/ 0 w 7721392"/>
              <a:gd name="connsiteY2-1044" fmla="*/ 6879174 h 6879174"/>
              <a:gd name="connsiteX3-1045" fmla="*/ 0 w 7721392"/>
              <a:gd name="connsiteY3-1046" fmla="*/ 0 h 6879174"/>
              <a:gd name="connsiteX4-1047" fmla="*/ 6868891 w 7721392"/>
              <a:gd name="connsiteY4-1048" fmla="*/ 197279 h 6879174"/>
              <a:gd name="connsiteX0-1049" fmla="*/ 6868891 w 7373946"/>
              <a:gd name="connsiteY0-1050" fmla="*/ 197279 h 6879174"/>
              <a:gd name="connsiteX1-1051" fmla="*/ 6858000 w 7373946"/>
              <a:gd name="connsiteY1-1052" fmla="*/ 6879174 h 6879174"/>
              <a:gd name="connsiteX2-1053" fmla="*/ 0 w 7373946"/>
              <a:gd name="connsiteY2-1054" fmla="*/ 6879174 h 6879174"/>
              <a:gd name="connsiteX3-1055" fmla="*/ 0 w 7373946"/>
              <a:gd name="connsiteY3-1056" fmla="*/ 0 h 6879174"/>
              <a:gd name="connsiteX4-1057" fmla="*/ 6868891 w 7373946"/>
              <a:gd name="connsiteY4-1058" fmla="*/ 197279 h 6879174"/>
              <a:gd name="connsiteX0-1059" fmla="*/ 6868891 w 8182025"/>
              <a:gd name="connsiteY0-1060" fmla="*/ 197279 h 6879174"/>
              <a:gd name="connsiteX1-1061" fmla="*/ 6858000 w 8182025"/>
              <a:gd name="connsiteY1-1062" fmla="*/ 6879174 h 6879174"/>
              <a:gd name="connsiteX2-1063" fmla="*/ 0 w 8182025"/>
              <a:gd name="connsiteY2-1064" fmla="*/ 6879174 h 6879174"/>
              <a:gd name="connsiteX3-1065" fmla="*/ 0 w 8182025"/>
              <a:gd name="connsiteY3-1066" fmla="*/ 0 h 6879174"/>
              <a:gd name="connsiteX4-1067" fmla="*/ 6868891 w 8182025"/>
              <a:gd name="connsiteY4-1068" fmla="*/ 197279 h 6879174"/>
              <a:gd name="connsiteX0-1069" fmla="*/ 6868891 w 8182025"/>
              <a:gd name="connsiteY0-1070" fmla="*/ 197279 h 6879174"/>
              <a:gd name="connsiteX1-1071" fmla="*/ 6858000 w 8182025"/>
              <a:gd name="connsiteY1-1072" fmla="*/ 6879174 h 6879174"/>
              <a:gd name="connsiteX2-1073" fmla="*/ 0 w 8182025"/>
              <a:gd name="connsiteY2-1074" fmla="*/ 6879174 h 6879174"/>
              <a:gd name="connsiteX3-1075" fmla="*/ 0 w 8182025"/>
              <a:gd name="connsiteY3-1076" fmla="*/ 0 h 6879174"/>
              <a:gd name="connsiteX4-1077" fmla="*/ 6868891 w 8182025"/>
              <a:gd name="connsiteY4-1078" fmla="*/ 197279 h 6879174"/>
              <a:gd name="connsiteX0-1079" fmla="*/ 6868891 w 8182025"/>
              <a:gd name="connsiteY0-1080" fmla="*/ 197279 h 6879174"/>
              <a:gd name="connsiteX1-1081" fmla="*/ 6858000 w 8182025"/>
              <a:gd name="connsiteY1-1082" fmla="*/ 6879174 h 6879174"/>
              <a:gd name="connsiteX2-1083" fmla="*/ 0 w 8182025"/>
              <a:gd name="connsiteY2-1084" fmla="*/ 6879174 h 6879174"/>
              <a:gd name="connsiteX3-1085" fmla="*/ 0 w 8182025"/>
              <a:gd name="connsiteY3-1086" fmla="*/ 0 h 6879174"/>
              <a:gd name="connsiteX4-1087" fmla="*/ 6868891 w 8182025"/>
              <a:gd name="connsiteY4-1088" fmla="*/ 197279 h 6879174"/>
              <a:gd name="connsiteX0-1089" fmla="*/ 6868891 w 8182025"/>
              <a:gd name="connsiteY0-1090" fmla="*/ 197279 h 6879174"/>
              <a:gd name="connsiteX1-1091" fmla="*/ 6858000 w 8182025"/>
              <a:gd name="connsiteY1-1092" fmla="*/ 6879174 h 6879174"/>
              <a:gd name="connsiteX2-1093" fmla="*/ 0 w 8182025"/>
              <a:gd name="connsiteY2-1094" fmla="*/ 6879174 h 6879174"/>
              <a:gd name="connsiteX3-1095" fmla="*/ 0 w 8182025"/>
              <a:gd name="connsiteY3-1096" fmla="*/ 0 h 6879174"/>
              <a:gd name="connsiteX4-1097" fmla="*/ 6868891 w 8182025"/>
              <a:gd name="connsiteY4-1098" fmla="*/ 197279 h 6879174"/>
              <a:gd name="connsiteX0-1099" fmla="*/ 6868891 w 7374082"/>
              <a:gd name="connsiteY0-1100" fmla="*/ 197279 h 7217839"/>
              <a:gd name="connsiteX1-1101" fmla="*/ 6858000 w 7374082"/>
              <a:gd name="connsiteY1-1102" fmla="*/ 6879174 h 7217839"/>
              <a:gd name="connsiteX2-1103" fmla="*/ 0 w 7374082"/>
              <a:gd name="connsiteY2-1104" fmla="*/ 6879174 h 7217839"/>
              <a:gd name="connsiteX3-1105" fmla="*/ 0 w 7374082"/>
              <a:gd name="connsiteY3-1106" fmla="*/ 0 h 7217839"/>
              <a:gd name="connsiteX4-1107" fmla="*/ 6868891 w 7374082"/>
              <a:gd name="connsiteY4-1108" fmla="*/ 197279 h 7217839"/>
              <a:gd name="connsiteX0-1109" fmla="*/ 6868891 w 7513044"/>
              <a:gd name="connsiteY0-1110" fmla="*/ 197279 h 6879174"/>
              <a:gd name="connsiteX1-1111" fmla="*/ 6858000 w 7513044"/>
              <a:gd name="connsiteY1-1112" fmla="*/ 6879174 h 6879174"/>
              <a:gd name="connsiteX2-1113" fmla="*/ 0 w 7513044"/>
              <a:gd name="connsiteY2-1114" fmla="*/ 6879174 h 6879174"/>
              <a:gd name="connsiteX3-1115" fmla="*/ 0 w 7513044"/>
              <a:gd name="connsiteY3-1116" fmla="*/ 0 h 6879174"/>
              <a:gd name="connsiteX4-1117" fmla="*/ 6868891 w 7513044"/>
              <a:gd name="connsiteY4-1118" fmla="*/ 197279 h 6879174"/>
              <a:gd name="connsiteX0-1119" fmla="*/ 6868891 w 7374082"/>
              <a:gd name="connsiteY0-1120" fmla="*/ 197279 h 6879174"/>
              <a:gd name="connsiteX1-1121" fmla="*/ 6858000 w 7374082"/>
              <a:gd name="connsiteY1-1122" fmla="*/ 6879174 h 6879174"/>
              <a:gd name="connsiteX2-1123" fmla="*/ 0 w 7374082"/>
              <a:gd name="connsiteY2-1124" fmla="*/ 6879174 h 6879174"/>
              <a:gd name="connsiteX3-1125" fmla="*/ 0 w 7374082"/>
              <a:gd name="connsiteY3-1126" fmla="*/ 0 h 6879174"/>
              <a:gd name="connsiteX4-1127" fmla="*/ 6868891 w 7374082"/>
              <a:gd name="connsiteY4-1128" fmla="*/ 197279 h 6879174"/>
              <a:gd name="connsiteX0-1129" fmla="*/ 6868891 w 6868891"/>
              <a:gd name="connsiteY0-1130" fmla="*/ 197279 h 6879174"/>
              <a:gd name="connsiteX1-1131" fmla="*/ 6858000 w 6868891"/>
              <a:gd name="connsiteY1-1132" fmla="*/ 6879174 h 6879174"/>
              <a:gd name="connsiteX2-1133" fmla="*/ 0 w 6868891"/>
              <a:gd name="connsiteY2-1134" fmla="*/ 6879174 h 6879174"/>
              <a:gd name="connsiteX3-1135" fmla="*/ 0 w 6868891"/>
              <a:gd name="connsiteY3-1136" fmla="*/ 0 h 6879174"/>
              <a:gd name="connsiteX4-1137" fmla="*/ 6868891 w 6868891"/>
              <a:gd name="connsiteY4-1138" fmla="*/ 197279 h 68791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68891" h="6879174">
                <a:moveTo>
                  <a:pt x="6868891" y="197279"/>
                </a:moveTo>
                <a:cubicBezTo>
                  <a:pt x="6865263" y="1808265"/>
                  <a:pt x="6858000" y="6879174"/>
                  <a:pt x="6858000" y="6879174"/>
                </a:cubicBezTo>
                <a:lnTo>
                  <a:pt x="0" y="6879174"/>
                </a:lnTo>
                <a:lnTo>
                  <a:pt x="0" y="0"/>
                </a:lnTo>
                <a:cubicBezTo>
                  <a:pt x="2329546" y="1257529"/>
                  <a:pt x="4524837" y="1741029"/>
                  <a:pt x="6868891" y="197279"/>
                </a:cubicBezTo>
                <a:close/>
              </a:path>
            </a:pathLst>
          </a:custGeom>
          <a:gradFill flip="none" rotWithShape="1">
            <a:gsLst>
              <a:gs pos="25000">
                <a:schemeClr val="bg1"/>
              </a:gs>
              <a:gs pos="100000">
                <a:srgbClr val="DFDFDF">
                  <a:lumMod val="52000"/>
                  <a:lumOff val="48000"/>
                </a:srgbClr>
              </a:gs>
            </a:gsLst>
            <a:lin ang="2700000" scaled="1"/>
            <a:tileRect/>
          </a:gradFill>
          <a:ln>
            <a:noFill/>
          </a:ln>
          <a:effectLst>
            <a:outerShdw blurRad="25400" dist="25400" dir="10800000" algn="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ea typeface="微软雅黑" panose="020B0503020204020204" pitchFamily="34" charset="-122"/>
            </a:endParaRPr>
          </a:p>
        </p:txBody>
      </p:sp>
      <p:sp>
        <p:nvSpPr>
          <p:cNvPr id="9" name="矩形 8"/>
          <p:cNvSpPr>
            <a:spLocks noChangeAspect="1"/>
          </p:cNvSpPr>
          <p:nvPr/>
        </p:nvSpPr>
        <p:spPr>
          <a:xfrm>
            <a:off x="4860000" y="3983584"/>
            <a:ext cx="432000" cy="43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latin typeface="微软雅黑" panose="020B0503020204020204" pitchFamily="34" charset="-122"/>
                <a:ea typeface="微软雅黑" panose="020B0503020204020204" pitchFamily="34" charset="-122"/>
              </a:rPr>
              <a:t>1</a:t>
            </a:r>
            <a:endParaRPr lang="zh-CN" altLang="en-US" sz="1400" b="1" dirty="0">
              <a:latin typeface="微软雅黑" panose="020B0503020204020204" pitchFamily="34" charset="-122"/>
              <a:ea typeface="微软雅黑" panose="020B0503020204020204" pitchFamily="34" charset="-122"/>
            </a:endParaRPr>
          </a:p>
        </p:txBody>
      </p:sp>
      <p:sp>
        <p:nvSpPr>
          <p:cNvPr id="10" name="矩形 9"/>
          <p:cNvSpPr/>
          <p:nvPr/>
        </p:nvSpPr>
        <p:spPr>
          <a:xfrm>
            <a:off x="5400000" y="3999529"/>
            <a:ext cx="1723549"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创业担保贷款</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4860000" y="4487584"/>
            <a:ext cx="432000" cy="43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smtClean="0">
                <a:latin typeface="微软雅黑" panose="020B0503020204020204" pitchFamily="34" charset="-122"/>
                <a:ea typeface="微软雅黑" panose="020B0503020204020204" pitchFamily="34" charset="-122"/>
              </a:rPr>
              <a:t>2</a:t>
            </a:r>
            <a:endParaRPr lang="zh-CN" altLang="en-US" sz="1400" b="1" dirty="0">
              <a:latin typeface="微软雅黑" panose="020B0503020204020204" pitchFamily="34" charset="-122"/>
              <a:ea typeface="微软雅黑" panose="020B0503020204020204" pitchFamily="34" charset="-122"/>
            </a:endParaRPr>
          </a:p>
        </p:txBody>
      </p:sp>
      <p:sp>
        <p:nvSpPr>
          <p:cNvPr id="13" name="矩形 12"/>
          <p:cNvSpPr/>
          <p:nvPr/>
        </p:nvSpPr>
        <p:spPr>
          <a:xfrm>
            <a:off x="5400000" y="4487584"/>
            <a:ext cx="223651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创业担保贷款贴息</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矩形 14"/>
          <p:cNvSpPr>
            <a:spLocks noChangeAspect="1"/>
          </p:cNvSpPr>
          <p:nvPr/>
        </p:nvSpPr>
        <p:spPr>
          <a:xfrm>
            <a:off x="4860000" y="4991584"/>
            <a:ext cx="432000" cy="432000"/>
          </a:xfrm>
          <a:prstGeom prst="rect">
            <a:avLst/>
          </a:prstGeom>
          <a:solidFill>
            <a:srgbClr val="019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smtClean="0">
                <a:latin typeface="微软雅黑" panose="020B0503020204020204" pitchFamily="34" charset="-122"/>
                <a:ea typeface="微软雅黑" panose="020B0503020204020204" pitchFamily="34" charset="-122"/>
              </a:rPr>
              <a:t>3</a:t>
            </a:r>
            <a:endParaRPr lang="zh-CN" altLang="en-US" sz="1400" b="1" dirty="0">
              <a:latin typeface="微软雅黑" panose="020B0503020204020204" pitchFamily="34" charset="-122"/>
              <a:ea typeface="微软雅黑" panose="020B0503020204020204" pitchFamily="34" charset="-122"/>
            </a:endParaRPr>
          </a:p>
        </p:txBody>
      </p:sp>
      <p:sp>
        <p:nvSpPr>
          <p:cNvPr id="16" name="矩形 15"/>
          <p:cNvSpPr/>
          <p:nvPr/>
        </p:nvSpPr>
        <p:spPr>
          <a:xfrm>
            <a:off x="5400000" y="4991584"/>
            <a:ext cx="1723549"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zh-CN" altLang="en-US" sz="2000" b="1" dirty="0" smtClean="0">
                <a:solidFill>
                  <a:srgbClr val="01953F"/>
                </a:solidFill>
                <a:latin typeface="微软雅黑" panose="020B0503020204020204" pitchFamily="34" charset="-122"/>
                <a:ea typeface="微软雅黑" panose="020B0503020204020204" pitchFamily="34" charset="-122"/>
              </a:rPr>
              <a:t>初始</a:t>
            </a:r>
            <a:r>
              <a:rPr lang="zh-CN" altLang="en-US" sz="2000" b="1" dirty="0">
                <a:solidFill>
                  <a:srgbClr val="01953F"/>
                </a:solidFill>
                <a:latin typeface="微软雅黑" panose="020B0503020204020204" pitchFamily="34" charset="-122"/>
                <a:ea typeface="微软雅黑" panose="020B0503020204020204" pitchFamily="34" charset="-122"/>
              </a:rPr>
              <a:t>创业</a:t>
            </a:r>
            <a:r>
              <a:rPr lang="zh-CN" altLang="en-US" sz="2000" b="1" dirty="0" smtClean="0">
                <a:solidFill>
                  <a:srgbClr val="01953F"/>
                </a:solidFill>
                <a:latin typeface="微软雅黑" panose="020B0503020204020204" pitchFamily="34" charset="-122"/>
                <a:ea typeface="微软雅黑" panose="020B0503020204020204" pitchFamily="34" charset="-122"/>
              </a:rPr>
              <a:t>补贴</a:t>
            </a:r>
            <a:endParaRPr lang="zh-CN" altLang="en-US" sz="2000" b="1" dirty="0">
              <a:solidFill>
                <a:srgbClr val="01953F"/>
              </a:solidFill>
              <a:latin typeface="微软雅黑" panose="020B0503020204020204" pitchFamily="34" charset="-122"/>
              <a:ea typeface="微软雅黑" panose="020B0503020204020204" pitchFamily="34" charset="-122"/>
            </a:endParaRPr>
          </a:p>
        </p:txBody>
      </p:sp>
      <p:sp>
        <p:nvSpPr>
          <p:cNvPr id="18" name="Text Box 6"/>
          <p:cNvSpPr txBox="1">
            <a:spLocks noChangeArrowheads="1"/>
          </p:cNvSpPr>
          <p:nvPr/>
        </p:nvSpPr>
        <p:spPr bwMode="auto">
          <a:xfrm>
            <a:off x="4860000" y="3240000"/>
            <a:ext cx="2550698" cy="461665"/>
          </a:xfrm>
          <a:prstGeom prst="rect">
            <a:avLst/>
          </a:prstGeom>
          <a:noFill/>
          <a:ln w="9525">
            <a:noFill/>
            <a:miter lim="800000"/>
          </a:ln>
          <a:effectLst/>
        </p:spPr>
        <p:txBody>
          <a:bodyPr wrap="none" lIns="0">
            <a:spAutoFit/>
            <a:scene3d>
              <a:camera prst="orthographicFront"/>
              <a:lightRig rig="soft" dir="tl">
                <a:rot lat="0" lon="0" rev="0"/>
              </a:lightRig>
            </a:scene3d>
            <a:sp3d contourW="25400" prstMaterial="matte">
              <a:contourClr>
                <a:schemeClr val="accent2">
                  <a:tint val="20000"/>
                </a:schemeClr>
              </a:contourClr>
            </a:sp3d>
          </a:bodyPr>
          <a:lstStyle/>
          <a:p>
            <a:r>
              <a:rPr lang="zh-CN" altLang="en-US" spc="67" dirty="0" smtClean="0">
                <a:ln w="11430">
                  <a:noFill/>
                </a:ln>
                <a:solidFill>
                  <a:sysClr val="windowText" lastClr="000000"/>
                </a:solidFill>
                <a:latin typeface="微软雅黑" panose="020B0503020204020204" pitchFamily="34" charset="-122"/>
                <a:ea typeface="微软雅黑" panose="020B0503020204020204" pitchFamily="34" charset="-122"/>
              </a:rPr>
              <a:t>目录 </a:t>
            </a:r>
            <a:r>
              <a:rPr lang="en-US" altLang="zh-CN" spc="67" dirty="0" smtClean="0">
                <a:ln w="11430">
                  <a:noFill/>
                </a:ln>
                <a:solidFill>
                  <a:schemeClr val="bg1">
                    <a:lumMod val="75000"/>
                  </a:schemeClr>
                </a:solidFill>
                <a:latin typeface="微软雅黑" panose="020B0503020204020204" pitchFamily="34" charset="-122"/>
                <a:ea typeface="微软雅黑" panose="020B0503020204020204" pitchFamily="34" charset="-122"/>
              </a:rPr>
              <a:t>| CONTENT</a:t>
            </a:r>
            <a:endParaRPr lang="en-US" altLang="zh-CN" spc="67" dirty="0">
              <a:ln w="11430">
                <a:noFill/>
              </a:ln>
              <a:solidFill>
                <a:schemeClr val="bg1">
                  <a:lumMod val="75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0000" y="810000"/>
            <a:ext cx="4984615" cy="1440000"/>
          </a:xfrm>
          <a:prstGeom prst="rect">
            <a:avLst/>
          </a:prstGeom>
        </p:spPr>
      </p:pic>
      <p:sp>
        <p:nvSpPr>
          <p:cNvPr id="29" name="矩形 28"/>
          <p:cNvSpPr>
            <a:spLocks noChangeAspect="1"/>
          </p:cNvSpPr>
          <p:nvPr/>
        </p:nvSpPr>
        <p:spPr>
          <a:xfrm>
            <a:off x="4860000" y="5495584"/>
            <a:ext cx="432000" cy="43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latin typeface="微软雅黑" panose="020B0503020204020204" pitchFamily="34" charset="-122"/>
                <a:ea typeface="微软雅黑" panose="020B0503020204020204" pitchFamily="34" charset="-122"/>
              </a:rPr>
              <a:t>4</a:t>
            </a:r>
            <a:endParaRPr lang="zh-CN" altLang="en-US" sz="1400" b="1" dirty="0">
              <a:latin typeface="微软雅黑" panose="020B0503020204020204" pitchFamily="34" charset="-122"/>
              <a:ea typeface="微软雅黑" panose="020B0503020204020204" pitchFamily="34" charset="-122"/>
            </a:endParaRPr>
          </a:p>
        </p:txBody>
      </p:sp>
      <p:sp>
        <p:nvSpPr>
          <p:cNvPr id="30" name="矩形 29"/>
          <p:cNvSpPr/>
          <p:nvPr/>
        </p:nvSpPr>
        <p:spPr>
          <a:xfrm>
            <a:off x="5400000" y="5495584"/>
            <a:ext cx="223651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个人</a:t>
            </a:r>
            <a:r>
              <a:rPr lang="zh-CN" altLang="en-US" sz="2000" b="1" dirty="0">
                <a:solidFill>
                  <a:schemeClr val="bg1">
                    <a:lumMod val="50000"/>
                  </a:schemeClr>
                </a:solidFill>
                <a:latin typeface="微软雅黑" panose="020B0503020204020204" pitchFamily="34" charset="-122"/>
                <a:ea typeface="微软雅黑" panose="020B0503020204020204" pitchFamily="34" charset="-122"/>
              </a:rPr>
              <a:t>创业综合补贴</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矩形 30"/>
          <p:cNvSpPr>
            <a:spLocks noChangeAspect="1"/>
          </p:cNvSpPr>
          <p:nvPr/>
        </p:nvSpPr>
        <p:spPr>
          <a:xfrm>
            <a:off x="4860000" y="5999584"/>
            <a:ext cx="432000" cy="43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latin typeface="微软雅黑" panose="020B0503020204020204" pitchFamily="34" charset="-122"/>
                <a:ea typeface="微软雅黑" panose="020B0503020204020204" pitchFamily="34" charset="-122"/>
              </a:rPr>
              <a:t>5</a:t>
            </a:r>
            <a:endParaRPr lang="zh-CN" altLang="en-US" sz="1400" b="1" dirty="0">
              <a:latin typeface="微软雅黑" panose="020B0503020204020204" pitchFamily="34" charset="-122"/>
              <a:ea typeface="微软雅黑" panose="020B0503020204020204" pitchFamily="34" charset="-122"/>
            </a:endParaRPr>
          </a:p>
        </p:txBody>
      </p:sp>
      <p:sp>
        <p:nvSpPr>
          <p:cNvPr id="32" name="矩形 31"/>
          <p:cNvSpPr/>
          <p:nvPr/>
        </p:nvSpPr>
        <p:spPr>
          <a:xfrm>
            <a:off x="5400000" y="5999584"/>
            <a:ext cx="2749471"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创业实体吸纳就业奖励</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初始创业补贴</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a:t>对象</a:t>
            </a:r>
            <a:r>
              <a:rPr lang="zh-CN" altLang="en-US" dirty="0" smtClean="0"/>
              <a:t>、</a:t>
            </a:r>
            <a:r>
              <a:rPr lang="zh-CN" altLang="en-US" dirty="0"/>
              <a:t>条件</a:t>
            </a:r>
            <a:r>
              <a:rPr lang="zh-CN" altLang="en-US" dirty="0" smtClean="0"/>
              <a:t>、标准</a:t>
            </a:r>
            <a:endParaRPr lang="zh-CN" altLang="en-US" dirty="0"/>
          </a:p>
        </p:txBody>
      </p:sp>
      <p:sp>
        <p:nvSpPr>
          <p:cNvPr id="3" name="Rectangle 20"/>
          <p:cNvSpPr/>
          <p:nvPr/>
        </p:nvSpPr>
        <p:spPr>
          <a:xfrm flipH="1">
            <a:off x="492790" y="2394285"/>
            <a:ext cx="2520000" cy="453183"/>
          </a:xfrm>
          <a:prstGeom prst="rect">
            <a:avLst/>
          </a:prstGeom>
          <a:solidFill>
            <a:srgbClr val="2686A7"/>
          </a:solidFill>
          <a:ln>
            <a:noFill/>
          </a:ln>
          <a:effectLst/>
        </p:spPr>
        <p:txBody>
          <a:bodyPr wrap="square" tIns="72000" bIns="7200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对象</a:t>
            </a:r>
            <a:endParaRPr lang="en-US" sz="2000" b="1" dirty="0">
              <a:solidFill>
                <a:schemeClr val="bg1"/>
              </a:solidFill>
              <a:latin typeface="微软雅黑" panose="020B0503020204020204" pitchFamily="34" charset="-122"/>
              <a:ea typeface="微软雅黑" panose="020B0503020204020204" pitchFamily="34" charset="-122"/>
            </a:endParaRPr>
          </a:p>
        </p:txBody>
      </p:sp>
      <p:cxnSp>
        <p:nvCxnSpPr>
          <p:cNvPr id="5" name="Straight Connector 28"/>
          <p:cNvCxnSpPr/>
          <p:nvPr/>
        </p:nvCxnSpPr>
        <p:spPr>
          <a:xfrm>
            <a:off x="494379" y="2394285"/>
            <a:ext cx="0" cy="2883879"/>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33"/>
          <p:cNvSpPr/>
          <p:nvPr/>
        </p:nvSpPr>
        <p:spPr>
          <a:xfrm>
            <a:off x="694734" y="2923673"/>
            <a:ext cx="2448624" cy="2031325"/>
          </a:xfrm>
          <a:prstGeom prst="rect">
            <a:avLst/>
          </a:prstGeom>
        </p:spPr>
        <p:txBody>
          <a:bodyPr wrap="square">
            <a:spAutoFit/>
          </a:bodyPr>
          <a:lstStyle/>
          <a:p>
            <a:pPr fontAlgn="auto">
              <a:lnSpc>
                <a:spcPct val="150000"/>
              </a:lnSpc>
              <a:spcBef>
                <a:spcPts val="0"/>
              </a:spcBef>
              <a:spcAft>
                <a:spcPts val="0"/>
              </a:spcAft>
              <a:defRPr/>
            </a:pPr>
            <a:r>
              <a:rPr lang="en-US" altLang="zh-CN" sz="1400" kern="0" dirty="0">
                <a:solidFill>
                  <a:schemeClr val="tx1">
                    <a:lumMod val="75000"/>
                    <a:lumOff val="25000"/>
                  </a:schemeClr>
                </a:solidFill>
                <a:latin typeface="微软雅黑" panose="020B0503020204020204" pitchFamily="34" charset="-122"/>
                <a:ea typeface="微软雅黑" panose="020B0503020204020204" pitchFamily="34" charset="-122"/>
              </a:rPr>
              <a:t>2009/03/16</a:t>
            </a: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至</a:t>
            </a:r>
            <a:r>
              <a:rPr lang="en-US" altLang="zh-CN"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2016/03/31</a:t>
            </a:r>
            <a:endParaRPr lang="en-US" altLang="zh-CN" sz="1400" kern="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rPr>
              <a:t>不含</a:t>
            </a: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）之间在市区创业的就业困难人员</a:t>
            </a:r>
            <a:endParaRPr lang="en-US" altLang="zh-CN" sz="1400" kern="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r>
              <a:rPr lang="en-US" altLang="zh-CN"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2016/03/31</a:t>
            </a:r>
            <a:r>
              <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rPr>
              <a:t>（不含</a:t>
            </a: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）之后在</a:t>
            </a:r>
            <a:r>
              <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rPr>
              <a:t>市区创业的在校大学生和城乡失业人员</a:t>
            </a:r>
            <a:endPar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Rectangle 20"/>
          <p:cNvSpPr/>
          <p:nvPr/>
        </p:nvSpPr>
        <p:spPr>
          <a:xfrm flipH="1">
            <a:off x="3374354" y="2394285"/>
            <a:ext cx="2427061" cy="453183"/>
          </a:xfrm>
          <a:prstGeom prst="rect">
            <a:avLst/>
          </a:prstGeom>
          <a:solidFill>
            <a:srgbClr val="54BE71"/>
          </a:solidFill>
          <a:ln>
            <a:noFill/>
          </a:ln>
          <a:effectLst/>
        </p:spPr>
        <p:txBody>
          <a:bodyPr wrap="square" tIns="72000" bIns="7200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条件</a:t>
            </a:r>
            <a:endParaRPr lang="en-US" sz="2000" b="1" dirty="0">
              <a:solidFill>
                <a:schemeClr val="bg1"/>
              </a:solidFill>
              <a:latin typeface="微软雅黑" panose="020B0503020204020204" pitchFamily="34" charset="-122"/>
              <a:ea typeface="微软雅黑" panose="020B0503020204020204" pitchFamily="34" charset="-122"/>
            </a:endParaRPr>
          </a:p>
        </p:txBody>
      </p:sp>
      <p:cxnSp>
        <p:nvCxnSpPr>
          <p:cNvPr id="13" name="Straight Connector 28"/>
          <p:cNvCxnSpPr/>
          <p:nvPr/>
        </p:nvCxnSpPr>
        <p:spPr>
          <a:xfrm>
            <a:off x="3375942" y="2394285"/>
            <a:ext cx="0" cy="2883879"/>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Rectangle 33"/>
          <p:cNvSpPr/>
          <p:nvPr/>
        </p:nvSpPr>
        <p:spPr>
          <a:xfrm>
            <a:off x="3599447" y="2923673"/>
            <a:ext cx="2201969" cy="2169825"/>
          </a:xfrm>
          <a:prstGeom prst="rect">
            <a:avLst/>
          </a:prstGeom>
        </p:spPr>
        <p:txBody>
          <a:bodyPr wrap="square">
            <a:spAutoFit/>
          </a:bodyPr>
          <a:lstStyle/>
          <a:p>
            <a:pPr algn="just" fontAlgn="auto">
              <a:lnSpc>
                <a:spcPct val="150000"/>
              </a:lnSpc>
              <a:spcBef>
                <a:spcPts val="0"/>
              </a:spcBef>
              <a:spcAft>
                <a:spcPts val="0"/>
              </a:spcAft>
              <a:defRPr/>
            </a:pPr>
            <a:r>
              <a:rPr lang="zh-CN" altLang="en-US" sz="1800" b="1" kern="0" dirty="0" smtClean="0">
                <a:solidFill>
                  <a:srgbClr val="FF0000"/>
                </a:solidFill>
                <a:latin typeface="微软雅黑" panose="020B0503020204020204" pitchFamily="34" charset="-122"/>
                <a:ea typeface="微软雅黑" panose="020B0503020204020204" pitchFamily="34" charset="-122"/>
              </a:rPr>
              <a:t>初次</a:t>
            </a:r>
            <a:r>
              <a:rPr lang="zh-CN" altLang="en-US" sz="1800" b="1" kern="0" dirty="0">
                <a:solidFill>
                  <a:srgbClr val="FF0000"/>
                </a:solidFill>
                <a:latin typeface="微软雅黑" panose="020B0503020204020204" pitchFamily="34" charset="-122"/>
                <a:ea typeface="微软雅黑" panose="020B0503020204020204" pitchFamily="34" charset="-122"/>
              </a:rPr>
              <a:t>创业</a:t>
            </a:r>
            <a:r>
              <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rPr>
              <a:t>稳定经营</a:t>
            </a:r>
            <a:r>
              <a:rPr lang="en-US" altLang="zh-CN" sz="1800" kern="0" dirty="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rPr>
              <a:t>个</a:t>
            </a:r>
            <a:r>
              <a:rPr lang="zh-CN" altLang="en-US" sz="1800" kern="0" dirty="0" smtClean="0">
                <a:solidFill>
                  <a:schemeClr val="tx1">
                    <a:lumMod val="75000"/>
                    <a:lumOff val="25000"/>
                  </a:schemeClr>
                </a:solidFill>
                <a:latin typeface="微软雅黑" panose="020B0503020204020204" pitchFamily="34" charset="-122"/>
                <a:ea typeface="微软雅黑" panose="020B0503020204020204" pitchFamily="34" charset="-122"/>
              </a:rPr>
              <a:t>月（失业登记同时满足）以上</a:t>
            </a:r>
            <a:r>
              <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rPr>
              <a:t>且正常申报纳税</a:t>
            </a:r>
            <a:endPar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endPar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Rectangle 20"/>
          <p:cNvSpPr/>
          <p:nvPr/>
        </p:nvSpPr>
        <p:spPr>
          <a:xfrm flipH="1">
            <a:off x="6255916" y="2394285"/>
            <a:ext cx="2520000" cy="453183"/>
          </a:xfrm>
          <a:prstGeom prst="rect">
            <a:avLst/>
          </a:prstGeom>
          <a:solidFill>
            <a:srgbClr val="8BC248"/>
          </a:solidFill>
          <a:ln>
            <a:noFill/>
          </a:ln>
          <a:effectLst/>
        </p:spPr>
        <p:txBody>
          <a:bodyPr wrap="square" tIns="72000" bIns="7200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标准</a:t>
            </a:r>
            <a:endParaRPr lang="en-US" sz="2000" b="1" dirty="0">
              <a:solidFill>
                <a:schemeClr val="bg1"/>
              </a:solidFill>
              <a:latin typeface="微软雅黑" panose="020B0503020204020204" pitchFamily="34" charset="-122"/>
              <a:ea typeface="微软雅黑" panose="020B0503020204020204" pitchFamily="34" charset="-122"/>
            </a:endParaRPr>
          </a:p>
        </p:txBody>
      </p:sp>
      <p:cxnSp>
        <p:nvCxnSpPr>
          <p:cNvPr id="16" name="Straight Connector 28"/>
          <p:cNvCxnSpPr/>
          <p:nvPr/>
        </p:nvCxnSpPr>
        <p:spPr>
          <a:xfrm>
            <a:off x="6257505" y="2394285"/>
            <a:ext cx="0" cy="2883879"/>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33"/>
          <p:cNvSpPr/>
          <p:nvPr/>
        </p:nvSpPr>
        <p:spPr>
          <a:xfrm>
            <a:off x="6481010" y="2923673"/>
            <a:ext cx="2362048" cy="2677656"/>
          </a:xfrm>
          <a:prstGeom prst="rect">
            <a:avLst/>
          </a:prstGeom>
        </p:spPr>
        <p:txBody>
          <a:bodyPr wrap="square">
            <a:spAutoFit/>
          </a:bodyPr>
          <a:lstStyle/>
          <a:p>
            <a:pPr algn="just" fontAlgn="auto">
              <a:lnSpc>
                <a:spcPct val="150000"/>
              </a:lnSpc>
              <a:spcBef>
                <a:spcPts val="0"/>
              </a:spcBef>
              <a:spcAft>
                <a:spcPts val="0"/>
              </a:spcAft>
              <a:defRPr/>
            </a:pPr>
            <a:r>
              <a:rPr lang="zh-CN" altLang="en-US" sz="1600" kern="0" dirty="0" smtClean="0">
                <a:solidFill>
                  <a:schemeClr val="tx1">
                    <a:lumMod val="75000"/>
                    <a:lumOff val="25000"/>
                  </a:schemeClr>
                </a:solidFill>
                <a:latin typeface="微软雅黑" panose="020B0503020204020204" pitchFamily="34" charset="-122"/>
                <a:ea typeface="微软雅黑" panose="020B0503020204020204" pitchFamily="34" charset="-122"/>
              </a:rPr>
              <a:t>注册日期在</a:t>
            </a:r>
            <a:r>
              <a:rPr lang="en-US" altLang="zh-CN" sz="1600" kern="0" dirty="0" smtClean="0">
                <a:solidFill>
                  <a:schemeClr val="tx1">
                    <a:lumMod val="75000"/>
                    <a:lumOff val="25000"/>
                  </a:schemeClr>
                </a:solidFill>
                <a:latin typeface="微软雅黑" panose="020B0503020204020204" pitchFamily="34" charset="-122"/>
                <a:ea typeface="微软雅黑" panose="020B0503020204020204" pitchFamily="34" charset="-122"/>
              </a:rPr>
              <a:t>2009/03/16</a:t>
            </a:r>
            <a:r>
              <a:rPr lang="zh-CN" altLang="en-US" sz="1600" kern="0" dirty="0" smtClean="0">
                <a:solidFill>
                  <a:schemeClr val="tx1">
                    <a:lumMod val="75000"/>
                    <a:lumOff val="25000"/>
                  </a:schemeClr>
                </a:solidFill>
                <a:latin typeface="微软雅黑" panose="020B0503020204020204" pitchFamily="34" charset="-122"/>
                <a:ea typeface="微软雅黑" panose="020B0503020204020204" pitchFamily="34" charset="-122"/>
              </a:rPr>
              <a:t>至</a:t>
            </a:r>
            <a:r>
              <a:rPr lang="en-US" altLang="zh-CN" sz="1600" kern="0" dirty="0" smtClean="0">
                <a:solidFill>
                  <a:schemeClr val="tx1">
                    <a:lumMod val="75000"/>
                    <a:lumOff val="25000"/>
                  </a:schemeClr>
                </a:solidFill>
                <a:latin typeface="微软雅黑" panose="020B0503020204020204" pitchFamily="34" charset="-122"/>
                <a:ea typeface="微软雅黑" panose="020B0503020204020204" pitchFamily="34" charset="-122"/>
              </a:rPr>
              <a:t>2016/03/31</a:t>
            </a:r>
            <a:r>
              <a:rPr lang="zh-CN" altLang="en-US" sz="1600" kern="0" dirty="0" smtClean="0">
                <a:solidFill>
                  <a:schemeClr val="tx1">
                    <a:lumMod val="75000"/>
                    <a:lumOff val="25000"/>
                  </a:schemeClr>
                </a:solidFill>
                <a:latin typeface="微软雅黑" panose="020B0503020204020204" pitchFamily="34" charset="-122"/>
                <a:ea typeface="微软雅黑" panose="020B0503020204020204" pitchFamily="34" charset="-122"/>
              </a:rPr>
              <a:t>（不含）之间的，一次性给予</a:t>
            </a:r>
            <a:r>
              <a:rPr lang="en-US" altLang="zh-CN" sz="1600" kern="0" dirty="0" smtClean="0">
                <a:solidFill>
                  <a:schemeClr val="tx1">
                    <a:lumMod val="75000"/>
                    <a:lumOff val="25000"/>
                  </a:schemeClr>
                </a:solidFill>
                <a:latin typeface="微软雅黑" panose="020B0503020204020204" pitchFamily="34" charset="-122"/>
                <a:ea typeface="微软雅黑" panose="020B0503020204020204" pitchFamily="34" charset="-122"/>
              </a:rPr>
              <a:t>3000</a:t>
            </a:r>
            <a:r>
              <a:rPr lang="zh-CN" altLang="en-US" sz="1600" kern="0" dirty="0" smtClean="0">
                <a:solidFill>
                  <a:schemeClr val="tx1">
                    <a:lumMod val="75000"/>
                    <a:lumOff val="25000"/>
                  </a:schemeClr>
                </a:solidFill>
                <a:latin typeface="微软雅黑" panose="020B0503020204020204" pitchFamily="34" charset="-122"/>
                <a:ea typeface="微软雅黑" panose="020B0503020204020204" pitchFamily="34" charset="-122"/>
              </a:rPr>
              <a:t>元初始创业补贴；注册</a:t>
            </a: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日期在</a:t>
            </a:r>
            <a:r>
              <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rPr>
              <a:t>2016/03/31</a:t>
            </a: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之后的，一次性给予</a:t>
            </a:r>
            <a:r>
              <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rPr>
              <a:t>5000</a:t>
            </a: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元初始创业补贴</a:t>
            </a:r>
            <a:endPar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字方塊 23"/>
          <p:cNvSpPr txBox="1"/>
          <p:nvPr/>
        </p:nvSpPr>
        <p:spPr>
          <a:xfrm>
            <a:off x="2153222" y="1818653"/>
            <a:ext cx="1068917" cy="426723"/>
          </a:xfrm>
          <a:prstGeom prst="rect">
            <a:avLst/>
          </a:prstGeom>
          <a:noFill/>
        </p:spPr>
        <p:txBody>
          <a:bodyPr wrap="square" rtlCol="0" anchor="ctr">
            <a:noAutofit/>
          </a:bodyPr>
          <a:lstStyle/>
          <a:p>
            <a:pPr algn="ctr"/>
            <a:r>
              <a:rPr lang="en-US" altLang="zh-TW" sz="4400" dirty="0">
                <a:solidFill>
                  <a:srgbClr val="2083A5"/>
                </a:solidFill>
                <a:cs typeface="+mn-ea"/>
                <a:sym typeface="+mn-lt"/>
              </a:rPr>
              <a:t>01</a:t>
            </a:r>
            <a:endParaRPr lang="zh-TW" altLang="en-US" sz="4400" dirty="0">
              <a:solidFill>
                <a:srgbClr val="2083A5"/>
              </a:solidFill>
              <a:cs typeface="+mn-ea"/>
              <a:sym typeface="+mn-lt"/>
            </a:endParaRPr>
          </a:p>
        </p:txBody>
      </p:sp>
      <p:sp>
        <p:nvSpPr>
          <p:cNvPr id="25" name="矩形 24"/>
          <p:cNvSpPr/>
          <p:nvPr/>
        </p:nvSpPr>
        <p:spPr>
          <a:xfrm>
            <a:off x="3198293" y="1770404"/>
            <a:ext cx="4905583" cy="523220"/>
          </a:xfrm>
          <a:prstGeom prst="rect">
            <a:avLst/>
          </a:prstGeom>
        </p:spPr>
        <p:txBody>
          <a:bodyPr wrap="square">
            <a:spAutoFit/>
          </a:bodyPr>
          <a:lstStyle/>
          <a:p>
            <a:r>
              <a:rPr lang="en-US" altLang="zh-CN" sz="2800" dirty="0" smtClean="0">
                <a:latin typeface="微软雅黑" panose="020B0503020204020204" pitchFamily="34" charset="-122"/>
                <a:ea typeface="微软雅黑" panose="020B0503020204020204" pitchFamily="34" charset="-122"/>
                <a:cs typeface="+mn-ea"/>
                <a:sym typeface="+mn-lt"/>
              </a:rPr>
              <a:t>《</a:t>
            </a:r>
            <a:r>
              <a:rPr lang="zh-CN" altLang="en-US" sz="2800" dirty="0">
                <a:latin typeface="微软雅黑" panose="020B0503020204020204" pitchFamily="34" charset="-122"/>
                <a:ea typeface="微软雅黑" panose="020B0503020204020204" pitchFamily="34" charset="-122"/>
                <a:cs typeface="+mn-ea"/>
                <a:sym typeface="+mn-lt"/>
              </a:rPr>
              <a:t>就业创业证</a:t>
            </a:r>
            <a:r>
              <a:rPr lang="en-US" altLang="zh-CN" sz="2800" dirty="0" smtClean="0">
                <a:latin typeface="微软雅黑" panose="020B0503020204020204" pitchFamily="34" charset="-122"/>
                <a:ea typeface="微软雅黑" panose="020B0503020204020204" pitchFamily="34" charset="-122"/>
                <a:cs typeface="+mn-ea"/>
                <a:sym typeface="+mn-lt"/>
              </a:rPr>
              <a:t>》/《</a:t>
            </a:r>
            <a:r>
              <a:rPr lang="zh-CN" altLang="en-US" sz="2800" dirty="0">
                <a:latin typeface="微软雅黑" panose="020B0503020204020204" pitchFamily="34" charset="-122"/>
                <a:ea typeface="微软雅黑" panose="020B0503020204020204" pitchFamily="34" charset="-122"/>
                <a:cs typeface="+mn-ea"/>
                <a:sym typeface="+mn-lt"/>
              </a:rPr>
              <a:t>学生证</a:t>
            </a:r>
            <a:r>
              <a:rPr lang="en-US" altLang="zh-CN" sz="2800" dirty="0" smtClean="0">
                <a:latin typeface="微软雅黑" panose="020B0503020204020204" pitchFamily="34" charset="-122"/>
                <a:ea typeface="微软雅黑" panose="020B0503020204020204" pitchFamily="34" charset="-122"/>
                <a:cs typeface="+mn-ea"/>
                <a:sym typeface="+mn-lt"/>
              </a:rPr>
              <a:t>》</a:t>
            </a:r>
            <a:endParaRPr lang="zh-TW" altLang="en-US" sz="2800" dirty="0">
              <a:latin typeface="微软雅黑" panose="020B0503020204020204" pitchFamily="34" charset="-122"/>
              <a:ea typeface="微软雅黑" panose="020B0503020204020204" pitchFamily="34" charset="-122"/>
              <a:cs typeface="+mn-ea"/>
              <a:sym typeface="+mn-lt"/>
            </a:endParaRPr>
          </a:p>
        </p:txBody>
      </p:sp>
      <p:sp>
        <p:nvSpPr>
          <p:cNvPr id="26" name="文字方塊 25"/>
          <p:cNvSpPr txBox="1"/>
          <p:nvPr/>
        </p:nvSpPr>
        <p:spPr>
          <a:xfrm>
            <a:off x="2153222" y="2736001"/>
            <a:ext cx="1068917" cy="426723"/>
          </a:xfrm>
          <a:prstGeom prst="rect">
            <a:avLst/>
          </a:prstGeom>
          <a:noFill/>
        </p:spPr>
        <p:txBody>
          <a:bodyPr wrap="square" rtlCol="0" anchor="ctr">
            <a:noAutofit/>
          </a:bodyPr>
          <a:lstStyle/>
          <a:p>
            <a:pPr algn="ctr"/>
            <a:r>
              <a:rPr lang="en-US" altLang="zh-TW" sz="4400" dirty="0">
                <a:solidFill>
                  <a:srgbClr val="50BC6D"/>
                </a:solidFill>
                <a:cs typeface="+mn-ea"/>
                <a:sym typeface="+mn-lt"/>
              </a:rPr>
              <a:t>02</a:t>
            </a:r>
            <a:endParaRPr lang="zh-TW" altLang="en-US" sz="4400" dirty="0">
              <a:solidFill>
                <a:srgbClr val="50BC6D"/>
              </a:solidFill>
              <a:cs typeface="+mn-ea"/>
              <a:sym typeface="+mn-lt"/>
            </a:endParaRPr>
          </a:p>
        </p:txBody>
      </p:sp>
      <p:sp>
        <p:nvSpPr>
          <p:cNvPr id="28" name="文字方塊 27"/>
          <p:cNvSpPr txBox="1"/>
          <p:nvPr/>
        </p:nvSpPr>
        <p:spPr>
          <a:xfrm>
            <a:off x="2153222" y="3676499"/>
            <a:ext cx="1068917" cy="426723"/>
          </a:xfrm>
          <a:prstGeom prst="rect">
            <a:avLst/>
          </a:prstGeom>
          <a:noFill/>
        </p:spPr>
        <p:txBody>
          <a:bodyPr wrap="square" rtlCol="0" anchor="ctr">
            <a:noAutofit/>
          </a:bodyPr>
          <a:lstStyle/>
          <a:p>
            <a:pPr algn="ctr"/>
            <a:r>
              <a:rPr lang="en-US" altLang="zh-TW" sz="4400" dirty="0">
                <a:solidFill>
                  <a:srgbClr val="88C043"/>
                </a:solidFill>
                <a:cs typeface="+mn-ea"/>
                <a:sym typeface="+mn-lt"/>
              </a:rPr>
              <a:t>03</a:t>
            </a:r>
            <a:endParaRPr lang="zh-TW" altLang="en-US" sz="4400" dirty="0">
              <a:solidFill>
                <a:srgbClr val="88C043"/>
              </a:solidFill>
              <a:cs typeface="+mn-ea"/>
              <a:sym typeface="+mn-lt"/>
            </a:endParaRPr>
          </a:p>
        </p:txBody>
      </p:sp>
      <p:sp>
        <p:nvSpPr>
          <p:cNvPr id="33" name="文字方塊 32"/>
          <p:cNvSpPr txBox="1"/>
          <p:nvPr/>
        </p:nvSpPr>
        <p:spPr>
          <a:xfrm>
            <a:off x="2153222" y="4640144"/>
            <a:ext cx="1068917" cy="426723"/>
          </a:xfrm>
          <a:prstGeom prst="rect">
            <a:avLst/>
          </a:prstGeom>
          <a:noFill/>
        </p:spPr>
        <p:txBody>
          <a:bodyPr wrap="square" rtlCol="0" anchor="ctr">
            <a:noAutofit/>
          </a:bodyPr>
          <a:lstStyle/>
          <a:p>
            <a:pPr algn="ctr"/>
            <a:r>
              <a:rPr lang="en-US" altLang="zh-TW" sz="4400" dirty="0">
                <a:solidFill>
                  <a:srgbClr val="EF9526"/>
                </a:solidFill>
                <a:cs typeface="+mn-ea"/>
                <a:sym typeface="+mn-lt"/>
              </a:rPr>
              <a:t>04</a:t>
            </a:r>
            <a:endParaRPr lang="zh-TW" altLang="en-US" sz="4400" dirty="0">
              <a:solidFill>
                <a:srgbClr val="EF9526"/>
              </a:solidFill>
              <a:cs typeface="+mn-ea"/>
              <a:sym typeface="+mn-lt"/>
            </a:endParaRPr>
          </a:p>
        </p:txBody>
      </p:sp>
      <p:sp>
        <p:nvSpPr>
          <p:cNvPr id="42" name="矩形 41"/>
          <p:cNvSpPr/>
          <p:nvPr/>
        </p:nvSpPr>
        <p:spPr>
          <a:xfrm>
            <a:off x="3198292" y="2687752"/>
            <a:ext cx="4905583" cy="646331"/>
          </a:xfrm>
          <a:prstGeom prst="rect">
            <a:avLst/>
          </a:prstGeom>
        </p:spPr>
        <p:txBody>
          <a:bodyPr wrap="square">
            <a:spAutoFit/>
          </a:bodyPr>
          <a:lstStyle/>
          <a:p>
            <a:r>
              <a:rPr lang="zh-CN" altLang="en-US" sz="1800" dirty="0" smtClean="0">
                <a:latin typeface="+mj-ea"/>
                <a:ea typeface="+mj-ea"/>
                <a:cs typeface="+mn-ea"/>
                <a:sym typeface="+mn-lt"/>
              </a:rPr>
              <a:t>工商</a:t>
            </a:r>
            <a:r>
              <a:rPr lang="zh-CN" altLang="en-US" sz="1800" dirty="0">
                <a:latin typeface="+mj-ea"/>
                <a:ea typeface="+mj-ea"/>
                <a:cs typeface="+mn-ea"/>
                <a:sym typeface="+mn-lt"/>
              </a:rPr>
              <a:t>营业执照，有限责任公司额外提供</a:t>
            </a:r>
            <a:r>
              <a:rPr lang="en-US" altLang="zh-CN" sz="1800" dirty="0">
                <a:latin typeface="+mj-ea"/>
                <a:ea typeface="+mj-ea"/>
                <a:cs typeface="+mn-ea"/>
                <a:sym typeface="+mn-lt"/>
              </a:rPr>
              <a:t>《</a:t>
            </a:r>
            <a:r>
              <a:rPr lang="zh-CN" altLang="en-US" sz="1800" dirty="0">
                <a:latin typeface="+mj-ea"/>
                <a:ea typeface="+mj-ea"/>
                <a:cs typeface="+mn-ea"/>
                <a:sym typeface="+mn-lt"/>
              </a:rPr>
              <a:t>验资报告</a:t>
            </a:r>
            <a:r>
              <a:rPr lang="en-US" altLang="zh-CN" sz="1800" dirty="0">
                <a:latin typeface="+mj-ea"/>
                <a:ea typeface="+mj-ea"/>
                <a:cs typeface="+mn-ea"/>
                <a:sym typeface="+mn-lt"/>
              </a:rPr>
              <a:t>》</a:t>
            </a:r>
            <a:r>
              <a:rPr lang="zh-CN" altLang="en-US" sz="1800" dirty="0">
                <a:latin typeface="+mj-ea"/>
                <a:ea typeface="+mj-ea"/>
                <a:cs typeface="+mn-ea"/>
                <a:sym typeface="+mn-lt"/>
              </a:rPr>
              <a:t>或工商部门盖章的</a:t>
            </a:r>
            <a:r>
              <a:rPr lang="en-US" altLang="zh-CN" sz="1800" dirty="0">
                <a:latin typeface="+mj-ea"/>
                <a:ea typeface="+mj-ea"/>
                <a:cs typeface="+mn-ea"/>
                <a:sym typeface="+mn-lt"/>
              </a:rPr>
              <a:t>《</a:t>
            </a:r>
            <a:r>
              <a:rPr lang="zh-CN" altLang="en-US" sz="1800" dirty="0">
                <a:latin typeface="+mj-ea"/>
                <a:ea typeface="+mj-ea"/>
                <a:cs typeface="+mn-ea"/>
                <a:sym typeface="+mn-lt"/>
              </a:rPr>
              <a:t>公司章程</a:t>
            </a:r>
            <a:r>
              <a:rPr lang="en-US" altLang="zh-CN" sz="1800" dirty="0" smtClean="0">
                <a:latin typeface="+mj-ea"/>
                <a:ea typeface="+mj-ea"/>
                <a:cs typeface="+mn-ea"/>
                <a:sym typeface="+mn-lt"/>
              </a:rPr>
              <a:t>》</a:t>
            </a:r>
            <a:endParaRPr lang="zh-TW" altLang="en-US" sz="1800" dirty="0">
              <a:latin typeface="+mj-ea"/>
              <a:ea typeface="+mj-ea"/>
              <a:cs typeface="+mn-ea"/>
              <a:sym typeface="+mn-lt"/>
            </a:endParaRPr>
          </a:p>
        </p:txBody>
      </p:sp>
      <p:sp>
        <p:nvSpPr>
          <p:cNvPr id="43" name="矩形 42"/>
          <p:cNvSpPr/>
          <p:nvPr/>
        </p:nvSpPr>
        <p:spPr>
          <a:xfrm>
            <a:off x="3198291" y="3628250"/>
            <a:ext cx="4905583" cy="461665"/>
          </a:xfrm>
          <a:prstGeom prst="rect">
            <a:avLst/>
          </a:prstGeom>
        </p:spPr>
        <p:txBody>
          <a:bodyPr wrap="square">
            <a:spAutoFit/>
          </a:bodyPr>
          <a:lstStyle/>
          <a:p>
            <a:r>
              <a:rPr lang="zh-CN" altLang="en-US" dirty="0" smtClean="0">
                <a:latin typeface="微软雅黑" panose="020B0503020204020204" pitchFamily="34" charset="-122"/>
                <a:ea typeface="微软雅黑" panose="020B0503020204020204" pitchFamily="34" charset="-122"/>
                <a:cs typeface="+mn-ea"/>
                <a:sym typeface="+mn-lt"/>
              </a:rPr>
              <a:t>最近</a:t>
            </a:r>
            <a:r>
              <a:rPr lang="zh-CN" altLang="en-US" dirty="0">
                <a:latin typeface="微软雅黑" panose="020B0503020204020204" pitchFamily="34" charset="-122"/>
                <a:ea typeface="微软雅黑" panose="020B0503020204020204" pitchFamily="34" charset="-122"/>
                <a:cs typeface="+mn-ea"/>
                <a:sym typeface="+mn-lt"/>
              </a:rPr>
              <a:t>两个季度纳税</a:t>
            </a:r>
            <a:r>
              <a:rPr lang="zh-CN" altLang="en-US" dirty="0" smtClean="0">
                <a:latin typeface="微软雅黑" panose="020B0503020204020204" pitchFamily="34" charset="-122"/>
                <a:ea typeface="微软雅黑" panose="020B0503020204020204" pitchFamily="34" charset="-122"/>
                <a:cs typeface="+mn-ea"/>
                <a:sym typeface="+mn-lt"/>
              </a:rPr>
              <a:t>证明</a:t>
            </a:r>
            <a:endParaRPr lang="zh-TW" altLang="en-US" dirty="0">
              <a:latin typeface="微软雅黑" panose="020B0503020204020204" pitchFamily="34" charset="-122"/>
              <a:ea typeface="微软雅黑" panose="020B0503020204020204" pitchFamily="34" charset="-122"/>
              <a:cs typeface="+mn-ea"/>
              <a:sym typeface="+mn-lt"/>
            </a:endParaRPr>
          </a:p>
        </p:txBody>
      </p:sp>
      <p:sp>
        <p:nvSpPr>
          <p:cNvPr id="44" name="矩形 43"/>
          <p:cNvSpPr/>
          <p:nvPr/>
        </p:nvSpPr>
        <p:spPr>
          <a:xfrm>
            <a:off x="3198294" y="4591895"/>
            <a:ext cx="4905583" cy="461665"/>
          </a:xfrm>
          <a:prstGeom prst="rect">
            <a:avLst/>
          </a:prstGeom>
        </p:spPr>
        <p:txBody>
          <a:bodyPr wrap="square">
            <a:spAutoFit/>
          </a:bodyPr>
          <a:lstStyle/>
          <a:p>
            <a:r>
              <a:rPr lang="zh-CN" altLang="en-US" dirty="0" smtClean="0">
                <a:latin typeface="微软雅黑" panose="020B0503020204020204" pitchFamily="34" charset="-122"/>
                <a:ea typeface="微软雅黑" panose="020B0503020204020204" pitchFamily="34" charset="-122"/>
                <a:cs typeface="+mn-ea"/>
                <a:sym typeface="+mn-lt"/>
              </a:rPr>
              <a:t>社会保障卡</a:t>
            </a:r>
            <a:endParaRPr lang="en-US" altLang="zh-CN" dirty="0">
              <a:latin typeface="微软雅黑" panose="020B0503020204020204" pitchFamily="34" charset="-122"/>
              <a:ea typeface="微软雅黑" panose="020B0503020204020204" pitchFamily="34" charset="-122"/>
              <a:cs typeface="+mn-ea"/>
              <a:sym typeface="+mn-lt"/>
            </a:endParaRPr>
          </a:p>
        </p:txBody>
      </p:sp>
      <p:sp>
        <p:nvSpPr>
          <p:cNvPr id="14" name="标题 13"/>
          <p:cNvSpPr>
            <a:spLocks noGrp="1"/>
          </p:cNvSpPr>
          <p:nvPr>
            <p:ph type="title"/>
          </p:nvPr>
        </p:nvSpPr>
        <p:spPr/>
        <p:txBody>
          <a:bodyPr/>
          <a:lstStyle/>
          <a:p>
            <a:r>
              <a:rPr lang="zh-CN" altLang="en-US" dirty="0"/>
              <a:t>初始创业补贴</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smtClean="0"/>
              <a:t>所需材料</a:t>
            </a:r>
            <a:endParaRPr lang="zh-CN" altLang="en-US" dirty="0"/>
          </a:p>
        </p:txBody>
      </p:sp>
      <p:sp>
        <p:nvSpPr>
          <p:cNvPr id="2" name="菱形 1"/>
          <p:cNvSpPr/>
          <p:nvPr/>
        </p:nvSpPr>
        <p:spPr>
          <a:xfrm>
            <a:off x="1229912" y="1626048"/>
            <a:ext cx="872680" cy="274361"/>
          </a:xfrm>
          <a:prstGeom prst="diamond">
            <a:avLst/>
          </a:prstGeom>
          <a:solidFill>
            <a:srgbClr val="236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 name="菱形 2"/>
          <p:cNvSpPr/>
          <p:nvPr/>
        </p:nvSpPr>
        <p:spPr>
          <a:xfrm>
            <a:off x="1229912" y="3486474"/>
            <a:ext cx="872680" cy="274361"/>
          </a:xfrm>
          <a:prstGeom prst="diamond">
            <a:avLst/>
          </a:prstGeom>
          <a:solidFill>
            <a:srgbClr val="B01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18" name="菱形 17"/>
          <p:cNvSpPr/>
          <p:nvPr/>
        </p:nvSpPr>
        <p:spPr>
          <a:xfrm>
            <a:off x="1254366" y="2544685"/>
            <a:ext cx="872680" cy="274361"/>
          </a:xfrm>
          <a:prstGeom prst="diamond">
            <a:avLst/>
          </a:prstGeom>
          <a:solidFill>
            <a:srgbClr val="8869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0" name="菱形 29"/>
          <p:cNvSpPr/>
          <p:nvPr/>
        </p:nvSpPr>
        <p:spPr>
          <a:xfrm>
            <a:off x="1229912" y="4451407"/>
            <a:ext cx="872680" cy="274361"/>
          </a:xfrm>
          <a:prstGeom prst="diamond">
            <a:avLst/>
          </a:prstGeom>
          <a:solidFill>
            <a:srgbClr val="488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nvGrpSpPr>
          <p:cNvPr id="13" name="群組 12"/>
          <p:cNvGrpSpPr/>
          <p:nvPr/>
        </p:nvGrpSpPr>
        <p:grpSpPr>
          <a:xfrm>
            <a:off x="1400731" y="1449325"/>
            <a:ext cx="533897" cy="4320000"/>
            <a:chOff x="1332001" y="360000"/>
            <a:chExt cx="713014" cy="6138000"/>
          </a:xfrm>
        </p:grpSpPr>
        <p:sp>
          <p:nvSpPr>
            <p:cNvPr id="5" name="梯形 4"/>
            <p:cNvSpPr/>
            <p:nvPr/>
          </p:nvSpPr>
          <p:spPr>
            <a:xfrm rot="5400000">
              <a:off x="-1203985" y="3249000"/>
              <a:ext cx="6138000" cy="360000"/>
            </a:xfrm>
            <a:prstGeom prst="trapezoi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6" name="梯形 5"/>
            <p:cNvSpPr/>
            <p:nvPr/>
          </p:nvSpPr>
          <p:spPr>
            <a:xfrm rot="16200000" flipH="1">
              <a:off x="-1556999" y="3249000"/>
              <a:ext cx="6138000" cy="360000"/>
            </a:xfrm>
            <a:prstGeom prst="trapezoi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sp>
        <p:nvSpPr>
          <p:cNvPr id="7" name="平行四邊形 6"/>
          <p:cNvSpPr/>
          <p:nvPr/>
        </p:nvSpPr>
        <p:spPr>
          <a:xfrm rot="5400000">
            <a:off x="1095096" y="1890903"/>
            <a:ext cx="700963" cy="441349"/>
          </a:xfrm>
          <a:prstGeom prst="parallelogram">
            <a:avLst>
              <a:gd name="adj" fmla="val 31388"/>
            </a:avLst>
          </a:prstGeom>
          <a:solidFill>
            <a:srgbClr val="268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8" name="平行四邊形 7"/>
          <p:cNvSpPr/>
          <p:nvPr/>
        </p:nvSpPr>
        <p:spPr>
          <a:xfrm rot="16200000" flipH="1">
            <a:off x="1536445" y="1890903"/>
            <a:ext cx="700963" cy="441349"/>
          </a:xfrm>
          <a:prstGeom prst="parallelogram">
            <a:avLst>
              <a:gd name="adj" fmla="val 31388"/>
            </a:avLst>
          </a:prstGeom>
          <a:solidFill>
            <a:srgbClr val="39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9" name="平行四邊形 8"/>
          <p:cNvSpPr/>
          <p:nvPr/>
        </p:nvSpPr>
        <p:spPr>
          <a:xfrm rot="5400000">
            <a:off x="1095096" y="3751329"/>
            <a:ext cx="700963" cy="441349"/>
          </a:xfrm>
          <a:prstGeom prst="parallelogram">
            <a:avLst>
              <a:gd name="adj" fmla="val 31388"/>
            </a:avLst>
          </a:prstGeom>
          <a:solidFill>
            <a:srgbClr val="8B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10" name="平行四邊形 9"/>
          <p:cNvSpPr/>
          <p:nvPr/>
        </p:nvSpPr>
        <p:spPr>
          <a:xfrm rot="16200000" flipH="1">
            <a:off x="1536445" y="3751329"/>
            <a:ext cx="700963" cy="441349"/>
          </a:xfrm>
          <a:prstGeom prst="parallelogram">
            <a:avLst>
              <a:gd name="adj" fmla="val 31388"/>
            </a:avLst>
          </a:prstGeom>
          <a:solidFill>
            <a:srgbClr val="F21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19" name="平行四邊形 18"/>
          <p:cNvSpPr/>
          <p:nvPr/>
        </p:nvSpPr>
        <p:spPr>
          <a:xfrm rot="5400000">
            <a:off x="1119549" y="2809540"/>
            <a:ext cx="700963" cy="441349"/>
          </a:xfrm>
          <a:prstGeom prst="parallelogram">
            <a:avLst>
              <a:gd name="adj" fmla="val 31388"/>
            </a:avLst>
          </a:prstGeom>
          <a:solidFill>
            <a:srgbClr val="54B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20" name="平行四邊形 19"/>
          <p:cNvSpPr/>
          <p:nvPr/>
        </p:nvSpPr>
        <p:spPr>
          <a:xfrm rot="16200000" flipH="1">
            <a:off x="1560899" y="2809540"/>
            <a:ext cx="700963" cy="441349"/>
          </a:xfrm>
          <a:prstGeom prst="parallelogram">
            <a:avLst>
              <a:gd name="adj" fmla="val 31388"/>
            </a:avLst>
          </a:prstGeom>
          <a:solidFill>
            <a:srgbClr val="D0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1" name="平行四邊形 30"/>
          <p:cNvSpPr/>
          <p:nvPr/>
        </p:nvSpPr>
        <p:spPr>
          <a:xfrm rot="5400000">
            <a:off x="1095096" y="4716262"/>
            <a:ext cx="700963" cy="441349"/>
          </a:xfrm>
          <a:prstGeom prst="parallelogram">
            <a:avLst>
              <a:gd name="adj" fmla="val 31388"/>
            </a:avLst>
          </a:prstGeom>
          <a:solidFill>
            <a:srgbClr val="EF9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2" name="平行四邊形 31"/>
          <p:cNvSpPr/>
          <p:nvPr/>
        </p:nvSpPr>
        <p:spPr>
          <a:xfrm rot="16200000" flipH="1">
            <a:off x="1536445" y="4716262"/>
            <a:ext cx="700963" cy="441349"/>
          </a:xfrm>
          <a:prstGeom prst="parallelogram">
            <a:avLst>
              <a:gd name="adj" fmla="val 31388"/>
            </a:avLst>
          </a:prstGeom>
          <a:solidFill>
            <a:srgbClr val="6BB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群組 7"/>
          <p:cNvGrpSpPr/>
          <p:nvPr/>
        </p:nvGrpSpPr>
        <p:grpSpPr>
          <a:xfrm>
            <a:off x="180000" y="3898800"/>
            <a:ext cx="2160001" cy="1080000"/>
            <a:chOff x="972000" y="4149000"/>
            <a:chExt cx="2160001" cy="1080000"/>
          </a:xfrm>
          <a:solidFill>
            <a:srgbClr val="2686A7"/>
          </a:solidFill>
        </p:grpSpPr>
        <p:sp>
          <p:nvSpPr>
            <p:cNvPr id="27" name="矩形 26"/>
            <p:cNvSpPr/>
            <p:nvPr/>
          </p:nvSpPr>
          <p:spPr>
            <a:xfrm>
              <a:off x="972000" y="4149000"/>
              <a:ext cx="216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28" name="直角三角形 27"/>
            <p:cNvSpPr/>
            <p:nvPr/>
          </p:nvSpPr>
          <p:spPr>
            <a:xfrm rot="10800000">
              <a:off x="2592001" y="4669950"/>
              <a:ext cx="540000" cy="558800"/>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grpSp>
        <p:nvGrpSpPr>
          <p:cNvPr id="8" name="群組 7"/>
          <p:cNvGrpSpPr/>
          <p:nvPr/>
        </p:nvGrpSpPr>
        <p:grpSpPr>
          <a:xfrm>
            <a:off x="1798910" y="3339984"/>
            <a:ext cx="2160001" cy="1080000"/>
            <a:chOff x="972000" y="4149000"/>
            <a:chExt cx="2160001" cy="1080000"/>
          </a:xfrm>
          <a:solidFill>
            <a:srgbClr val="54BE71"/>
          </a:solidFill>
        </p:grpSpPr>
        <p:sp>
          <p:nvSpPr>
            <p:cNvPr id="2" name="矩形 1"/>
            <p:cNvSpPr/>
            <p:nvPr/>
          </p:nvSpPr>
          <p:spPr>
            <a:xfrm>
              <a:off x="972000" y="4149000"/>
              <a:ext cx="2160000" cy="1080000"/>
            </a:xfrm>
            <a:prstGeom prst="rect">
              <a:avLst/>
            </a:prstGeom>
            <a:solidFill>
              <a:srgbClr val="8B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 name="直角三角形 2"/>
            <p:cNvSpPr/>
            <p:nvPr/>
          </p:nvSpPr>
          <p:spPr>
            <a:xfrm rot="10800000">
              <a:off x="2592001" y="4669950"/>
              <a:ext cx="540000" cy="558800"/>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grpSp>
        <p:nvGrpSpPr>
          <p:cNvPr id="9" name="群組 8"/>
          <p:cNvGrpSpPr/>
          <p:nvPr/>
        </p:nvGrpSpPr>
        <p:grpSpPr>
          <a:xfrm>
            <a:off x="3418903" y="2780935"/>
            <a:ext cx="2160000" cy="1080000"/>
            <a:chOff x="2591999" y="3589950"/>
            <a:chExt cx="2160000" cy="1080000"/>
          </a:xfrm>
          <a:solidFill>
            <a:srgbClr val="8BC248"/>
          </a:solidFill>
        </p:grpSpPr>
        <p:sp>
          <p:nvSpPr>
            <p:cNvPr id="4" name="矩形 3"/>
            <p:cNvSpPr/>
            <p:nvPr/>
          </p:nvSpPr>
          <p:spPr>
            <a:xfrm>
              <a:off x="2591999" y="3589950"/>
              <a:ext cx="2160000" cy="1080000"/>
            </a:xfrm>
            <a:prstGeom prst="rect">
              <a:avLst/>
            </a:prstGeom>
            <a:solidFill>
              <a:srgbClr val="54B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5" name="直角三角形 4"/>
            <p:cNvSpPr/>
            <p:nvPr/>
          </p:nvSpPr>
          <p:spPr>
            <a:xfrm rot="10800000">
              <a:off x="4211999" y="4111150"/>
              <a:ext cx="540000" cy="558800"/>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grpSp>
        <p:nvGrpSpPr>
          <p:cNvPr id="11" name="群組 10"/>
          <p:cNvGrpSpPr/>
          <p:nvPr/>
        </p:nvGrpSpPr>
        <p:grpSpPr>
          <a:xfrm>
            <a:off x="5038903" y="2221884"/>
            <a:ext cx="2160000" cy="1080000"/>
            <a:chOff x="4211998" y="3030900"/>
            <a:chExt cx="2160000" cy="1080000"/>
          </a:xfrm>
          <a:solidFill>
            <a:srgbClr val="EF9527"/>
          </a:solidFill>
        </p:grpSpPr>
        <p:sp>
          <p:nvSpPr>
            <p:cNvPr id="6" name="矩形 5"/>
            <p:cNvSpPr/>
            <p:nvPr/>
          </p:nvSpPr>
          <p:spPr>
            <a:xfrm>
              <a:off x="4211998" y="3030900"/>
              <a:ext cx="2160000" cy="108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7" name="直角三角形 6"/>
            <p:cNvSpPr/>
            <p:nvPr/>
          </p:nvSpPr>
          <p:spPr>
            <a:xfrm rot="10800000">
              <a:off x="5831998" y="3552100"/>
              <a:ext cx="540000" cy="558800"/>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sp>
        <p:nvSpPr>
          <p:cNvPr id="10" name="向右箭號 9"/>
          <p:cNvSpPr/>
          <p:nvPr/>
        </p:nvSpPr>
        <p:spPr>
          <a:xfrm>
            <a:off x="6658901" y="1433086"/>
            <a:ext cx="2160000" cy="1581228"/>
          </a:xfrm>
          <a:prstGeom prst="rightArrow">
            <a:avLst>
              <a:gd name="adj1" fmla="val 67231"/>
              <a:gd name="adj2" fmla="val 50000"/>
            </a:avLst>
          </a:prstGeom>
          <a:solidFill>
            <a:srgbClr val="E9831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TW" altLang="en-US" sz="1800">
              <a:cs typeface="+mn-ea"/>
              <a:sym typeface="+mn-lt"/>
            </a:endParaRPr>
          </a:p>
        </p:txBody>
      </p:sp>
      <p:sp>
        <p:nvSpPr>
          <p:cNvPr id="15" name="文字方塊 14"/>
          <p:cNvSpPr txBox="1"/>
          <p:nvPr/>
        </p:nvSpPr>
        <p:spPr>
          <a:xfrm>
            <a:off x="2074450" y="2635668"/>
            <a:ext cx="1068917" cy="426723"/>
          </a:xfrm>
          <a:prstGeom prst="rect">
            <a:avLst/>
          </a:prstGeom>
          <a:noFill/>
        </p:spPr>
        <p:txBody>
          <a:bodyPr wrap="square" lIns="121917" tIns="60958" rIns="121917" bIns="60958" rtlCol="0" anchor="ctr">
            <a:noAutofit/>
          </a:bodyPr>
          <a:lstStyle/>
          <a:p>
            <a:pPr algn="ctr"/>
            <a:r>
              <a:rPr lang="en-US" altLang="zh-CN" sz="4400" dirty="0" smtClean="0">
                <a:cs typeface="+mn-ea"/>
                <a:sym typeface="+mn-lt"/>
              </a:rPr>
              <a:t>02</a:t>
            </a:r>
            <a:endParaRPr lang="zh-TW" altLang="en-US" sz="4400" dirty="0">
              <a:cs typeface="+mn-ea"/>
              <a:sym typeface="+mn-lt"/>
            </a:endParaRPr>
          </a:p>
        </p:txBody>
      </p:sp>
      <p:sp>
        <p:nvSpPr>
          <p:cNvPr id="16" name="文字方塊 15"/>
          <p:cNvSpPr txBox="1"/>
          <p:nvPr/>
        </p:nvSpPr>
        <p:spPr>
          <a:xfrm>
            <a:off x="3675562" y="2107629"/>
            <a:ext cx="1068917" cy="426723"/>
          </a:xfrm>
          <a:prstGeom prst="rect">
            <a:avLst/>
          </a:prstGeom>
          <a:noFill/>
        </p:spPr>
        <p:txBody>
          <a:bodyPr wrap="square" lIns="121917" tIns="60958" rIns="121917" bIns="60958" rtlCol="0" anchor="ctr">
            <a:noAutofit/>
          </a:bodyPr>
          <a:lstStyle/>
          <a:p>
            <a:pPr algn="ctr"/>
            <a:r>
              <a:rPr lang="en-US" altLang="zh-TW" sz="4400" dirty="0" smtClean="0">
                <a:cs typeface="+mn-ea"/>
                <a:sym typeface="+mn-lt"/>
              </a:rPr>
              <a:t>0</a:t>
            </a:r>
            <a:r>
              <a:rPr lang="en-US" altLang="zh-CN" sz="4400" dirty="0" smtClean="0">
                <a:cs typeface="+mn-ea"/>
                <a:sym typeface="+mn-lt"/>
              </a:rPr>
              <a:t>3</a:t>
            </a:r>
            <a:endParaRPr lang="zh-TW" altLang="en-US" sz="4400" dirty="0">
              <a:cs typeface="+mn-ea"/>
              <a:sym typeface="+mn-lt"/>
            </a:endParaRPr>
          </a:p>
        </p:txBody>
      </p:sp>
      <p:sp>
        <p:nvSpPr>
          <p:cNvPr id="17" name="文字方塊 16"/>
          <p:cNvSpPr txBox="1"/>
          <p:nvPr/>
        </p:nvSpPr>
        <p:spPr>
          <a:xfrm>
            <a:off x="5276674" y="1579589"/>
            <a:ext cx="1068917" cy="426723"/>
          </a:xfrm>
          <a:prstGeom prst="rect">
            <a:avLst/>
          </a:prstGeom>
          <a:noFill/>
        </p:spPr>
        <p:txBody>
          <a:bodyPr wrap="square" lIns="121917" tIns="60958" rIns="121917" bIns="60958" rtlCol="0" anchor="ctr">
            <a:noAutofit/>
          </a:bodyPr>
          <a:lstStyle/>
          <a:p>
            <a:pPr algn="ctr"/>
            <a:r>
              <a:rPr lang="en-US" altLang="zh-TW" sz="4400" dirty="0" smtClean="0">
                <a:cs typeface="+mn-ea"/>
                <a:sym typeface="+mn-lt"/>
              </a:rPr>
              <a:t>0</a:t>
            </a:r>
            <a:r>
              <a:rPr lang="en-US" altLang="zh-CN" sz="4400" dirty="0" smtClean="0">
                <a:cs typeface="+mn-ea"/>
                <a:sym typeface="+mn-lt"/>
              </a:rPr>
              <a:t>4</a:t>
            </a:r>
            <a:endParaRPr lang="zh-TW" altLang="en-US" sz="4400" dirty="0">
              <a:cs typeface="+mn-ea"/>
              <a:sym typeface="+mn-lt"/>
            </a:endParaRPr>
          </a:p>
        </p:txBody>
      </p:sp>
      <p:sp>
        <p:nvSpPr>
          <p:cNvPr id="18" name="文字方塊 17"/>
          <p:cNvSpPr txBox="1"/>
          <p:nvPr/>
        </p:nvSpPr>
        <p:spPr>
          <a:xfrm>
            <a:off x="6877786" y="1051551"/>
            <a:ext cx="1068917" cy="426723"/>
          </a:xfrm>
          <a:prstGeom prst="rect">
            <a:avLst/>
          </a:prstGeom>
          <a:noFill/>
        </p:spPr>
        <p:txBody>
          <a:bodyPr wrap="square" lIns="121917" tIns="60958" rIns="121917" bIns="60958" rtlCol="0" anchor="ctr">
            <a:noAutofit/>
          </a:bodyPr>
          <a:lstStyle/>
          <a:p>
            <a:pPr algn="ctr"/>
            <a:r>
              <a:rPr lang="en-US" altLang="zh-TW" sz="4400" dirty="0" smtClean="0">
                <a:cs typeface="+mn-ea"/>
                <a:sym typeface="+mn-lt"/>
              </a:rPr>
              <a:t>0</a:t>
            </a:r>
            <a:r>
              <a:rPr lang="en-US" altLang="zh-CN" sz="4400" dirty="0" smtClean="0">
                <a:cs typeface="+mn-ea"/>
                <a:sym typeface="+mn-lt"/>
              </a:rPr>
              <a:t>5</a:t>
            </a:r>
            <a:endParaRPr lang="zh-TW" altLang="en-US" sz="4400" dirty="0">
              <a:cs typeface="+mn-ea"/>
              <a:sym typeface="+mn-lt"/>
            </a:endParaRPr>
          </a:p>
        </p:txBody>
      </p:sp>
      <p:sp>
        <p:nvSpPr>
          <p:cNvPr id="19" name="矩形 18"/>
          <p:cNvSpPr/>
          <p:nvPr/>
        </p:nvSpPr>
        <p:spPr>
          <a:xfrm>
            <a:off x="1875641" y="3491386"/>
            <a:ext cx="1543264" cy="769437"/>
          </a:xfrm>
          <a:prstGeom prst="rect">
            <a:avLst/>
          </a:prstGeom>
        </p:spPr>
        <p:txBody>
          <a:bodyPr wrap="square" lIns="121917" tIns="60958" rIns="121917" bIns="60958">
            <a:spAutoFit/>
          </a:bodyPr>
          <a:lstStyle/>
          <a:p>
            <a:r>
              <a:rPr lang="zh-CN" altLang="en-US" sz="1400" dirty="0">
                <a:solidFill>
                  <a:schemeClr val="bg1"/>
                </a:solidFill>
                <a:latin typeface="+mj-ea"/>
                <a:ea typeface="+mj-ea"/>
                <a:cs typeface="+mn-ea"/>
                <a:sym typeface="+mn-lt"/>
              </a:rPr>
              <a:t>所在街道（乡镇）劳动保障服务所</a:t>
            </a:r>
            <a:r>
              <a:rPr lang="zh-CN" altLang="en-US" sz="1400" dirty="0" smtClean="0">
                <a:solidFill>
                  <a:schemeClr val="bg1"/>
                </a:solidFill>
                <a:latin typeface="+mj-ea"/>
                <a:ea typeface="+mj-ea"/>
                <a:cs typeface="+mn-ea"/>
                <a:sym typeface="+mn-lt"/>
              </a:rPr>
              <a:t>复核</a:t>
            </a:r>
            <a:endParaRPr lang="zh-TW" altLang="en-US" sz="1400" dirty="0">
              <a:solidFill>
                <a:schemeClr val="bg1"/>
              </a:solidFill>
              <a:cs typeface="+mn-ea"/>
              <a:sym typeface="+mn-lt"/>
            </a:endParaRPr>
          </a:p>
        </p:txBody>
      </p:sp>
      <p:sp>
        <p:nvSpPr>
          <p:cNvPr id="20" name="矩形 19"/>
          <p:cNvSpPr/>
          <p:nvPr/>
        </p:nvSpPr>
        <p:spPr>
          <a:xfrm>
            <a:off x="3514525" y="2932554"/>
            <a:ext cx="1543264" cy="769437"/>
          </a:xfrm>
          <a:prstGeom prst="rect">
            <a:avLst/>
          </a:prstGeom>
        </p:spPr>
        <p:txBody>
          <a:bodyPr wrap="square" lIns="121917" tIns="60958" rIns="121917" bIns="60958">
            <a:spAutoFit/>
          </a:bodyPr>
          <a:lstStyle/>
          <a:p>
            <a:r>
              <a:rPr lang="zh-CN" altLang="en-US" sz="1400" dirty="0">
                <a:solidFill>
                  <a:schemeClr val="bg1"/>
                </a:solidFill>
                <a:latin typeface="+mj-ea"/>
                <a:ea typeface="+mj-ea"/>
                <a:cs typeface="+mn-ea"/>
                <a:sym typeface="+mn-lt"/>
              </a:rPr>
              <a:t>区</a:t>
            </a:r>
            <a:r>
              <a:rPr lang="zh-CN" altLang="en-US" sz="1400" dirty="0" smtClean="0">
                <a:solidFill>
                  <a:schemeClr val="bg1"/>
                </a:solidFill>
                <a:latin typeface="+mj-ea"/>
                <a:ea typeface="+mj-ea"/>
                <a:cs typeface="+mn-ea"/>
                <a:sym typeface="+mn-lt"/>
              </a:rPr>
              <a:t>劳动</a:t>
            </a:r>
            <a:r>
              <a:rPr lang="zh-CN" altLang="en-US" sz="1400" dirty="0">
                <a:solidFill>
                  <a:schemeClr val="bg1"/>
                </a:solidFill>
                <a:latin typeface="+mj-ea"/>
                <a:ea typeface="+mj-ea"/>
                <a:cs typeface="+mn-ea"/>
                <a:sym typeface="+mn-lt"/>
              </a:rPr>
              <a:t>就业管理机构</a:t>
            </a:r>
            <a:r>
              <a:rPr lang="zh-CN" altLang="en-US" sz="1400" dirty="0" smtClean="0">
                <a:solidFill>
                  <a:schemeClr val="bg1"/>
                </a:solidFill>
                <a:latin typeface="+mj-ea"/>
                <a:ea typeface="+mj-ea"/>
                <a:cs typeface="+mn-ea"/>
                <a:sym typeface="+mn-lt"/>
              </a:rPr>
              <a:t>审核汇总</a:t>
            </a:r>
            <a:endParaRPr lang="zh-CN" altLang="en-US" sz="1400" dirty="0">
              <a:solidFill>
                <a:schemeClr val="bg1"/>
              </a:solidFill>
              <a:latin typeface="+mj-ea"/>
              <a:ea typeface="+mj-ea"/>
              <a:cs typeface="+mn-ea"/>
              <a:sym typeface="+mn-lt"/>
            </a:endParaRPr>
          </a:p>
          <a:p>
            <a:endParaRPr lang="zh-TW" altLang="en-US" sz="1400" dirty="0">
              <a:solidFill>
                <a:schemeClr val="bg1"/>
              </a:solidFill>
              <a:cs typeface="+mn-ea"/>
              <a:sym typeface="+mn-lt"/>
            </a:endParaRPr>
          </a:p>
        </p:txBody>
      </p:sp>
      <p:sp>
        <p:nvSpPr>
          <p:cNvPr id="21" name="矩形 20"/>
          <p:cNvSpPr/>
          <p:nvPr/>
        </p:nvSpPr>
        <p:spPr>
          <a:xfrm>
            <a:off x="5153409" y="2373723"/>
            <a:ext cx="1543264" cy="553994"/>
          </a:xfrm>
          <a:prstGeom prst="rect">
            <a:avLst/>
          </a:prstGeom>
        </p:spPr>
        <p:txBody>
          <a:bodyPr wrap="square" lIns="121917" tIns="60958" rIns="121917" bIns="60958">
            <a:spAutoFit/>
          </a:bodyPr>
          <a:lstStyle/>
          <a:p>
            <a:r>
              <a:rPr lang="zh-CN" altLang="en-US" sz="1400" dirty="0" smtClean="0">
                <a:solidFill>
                  <a:schemeClr val="bg1"/>
                </a:solidFill>
                <a:latin typeface="+mj-ea"/>
                <a:ea typeface="+mj-ea"/>
                <a:cs typeface="+mn-ea"/>
                <a:sym typeface="+mn-lt"/>
              </a:rPr>
              <a:t>市劳动就业管理机构审批</a:t>
            </a:r>
            <a:endParaRPr lang="zh-CN" altLang="en-US" sz="1400" dirty="0">
              <a:solidFill>
                <a:schemeClr val="bg1"/>
              </a:solidFill>
              <a:latin typeface="+mj-ea"/>
              <a:ea typeface="+mj-ea"/>
              <a:cs typeface="+mn-ea"/>
              <a:sym typeface="+mn-lt"/>
            </a:endParaRPr>
          </a:p>
        </p:txBody>
      </p:sp>
      <p:sp>
        <p:nvSpPr>
          <p:cNvPr id="22" name="矩形 21"/>
          <p:cNvSpPr/>
          <p:nvPr/>
        </p:nvSpPr>
        <p:spPr>
          <a:xfrm>
            <a:off x="6792293" y="1814893"/>
            <a:ext cx="1543264" cy="553994"/>
          </a:xfrm>
          <a:prstGeom prst="rect">
            <a:avLst/>
          </a:prstGeom>
        </p:spPr>
        <p:txBody>
          <a:bodyPr wrap="square" lIns="121917" tIns="60958" rIns="121917" bIns="60958">
            <a:spAutoFit/>
          </a:bodyPr>
          <a:lstStyle/>
          <a:p>
            <a:r>
              <a:rPr lang="zh-CN" altLang="en-US" sz="1400" dirty="0" smtClean="0">
                <a:solidFill>
                  <a:schemeClr val="bg1"/>
                </a:solidFill>
                <a:latin typeface="+mj-ea"/>
                <a:ea typeface="+mj-ea"/>
                <a:cs typeface="+mn-ea"/>
                <a:sym typeface="+mn-lt"/>
              </a:rPr>
              <a:t>在南通就业网公示七天，发放</a:t>
            </a:r>
            <a:endParaRPr lang="zh-CN" altLang="en-US" sz="1400" dirty="0">
              <a:solidFill>
                <a:schemeClr val="bg1"/>
              </a:solidFill>
              <a:latin typeface="+mj-ea"/>
              <a:ea typeface="+mj-ea"/>
              <a:cs typeface="+mn-ea"/>
              <a:sym typeface="+mn-lt"/>
            </a:endParaRPr>
          </a:p>
        </p:txBody>
      </p:sp>
      <p:sp>
        <p:nvSpPr>
          <p:cNvPr id="23" name="矩形 22"/>
          <p:cNvSpPr/>
          <p:nvPr/>
        </p:nvSpPr>
        <p:spPr>
          <a:xfrm>
            <a:off x="2404801" y="4489387"/>
            <a:ext cx="1554110" cy="369328"/>
          </a:xfrm>
          <a:prstGeom prst="rect">
            <a:avLst/>
          </a:prstGeom>
        </p:spPr>
        <p:txBody>
          <a:bodyPr wrap="square" lIns="121917" tIns="60958" rIns="121917" bIns="60958">
            <a:spAutoFit/>
          </a:bodyPr>
          <a:lstStyle/>
          <a:p>
            <a:r>
              <a:rPr lang="zh-CN" altLang="en-US" sz="1600" dirty="0" smtClean="0">
                <a:latin typeface="+mj-ea"/>
                <a:ea typeface="+mj-ea"/>
                <a:cs typeface="+mn-ea"/>
                <a:sym typeface="+mn-lt"/>
              </a:rPr>
              <a:t>每月</a:t>
            </a:r>
            <a:r>
              <a:rPr lang="en-US" altLang="zh-CN" sz="1600" dirty="0" smtClean="0">
                <a:latin typeface="+mj-ea"/>
                <a:ea typeface="+mj-ea"/>
                <a:cs typeface="+mn-ea"/>
                <a:sym typeface="+mn-lt"/>
              </a:rPr>
              <a:t>20</a:t>
            </a:r>
            <a:r>
              <a:rPr lang="zh-CN" altLang="en-US" sz="1600" dirty="0" smtClean="0">
                <a:latin typeface="+mj-ea"/>
                <a:ea typeface="+mj-ea"/>
                <a:cs typeface="+mn-ea"/>
                <a:sym typeface="+mn-lt"/>
              </a:rPr>
              <a:t>日之前</a:t>
            </a:r>
            <a:endParaRPr lang="zh-TW" altLang="en-US" sz="1600" dirty="0">
              <a:latin typeface="+mj-ea"/>
              <a:ea typeface="+mj-ea"/>
              <a:cs typeface="+mn-ea"/>
              <a:sym typeface="+mn-lt"/>
            </a:endParaRPr>
          </a:p>
        </p:txBody>
      </p:sp>
      <p:sp>
        <p:nvSpPr>
          <p:cNvPr id="24" name="矩形 23"/>
          <p:cNvSpPr/>
          <p:nvPr/>
        </p:nvSpPr>
        <p:spPr>
          <a:xfrm>
            <a:off x="4025556" y="3937379"/>
            <a:ext cx="1567591" cy="369328"/>
          </a:xfrm>
          <a:prstGeom prst="rect">
            <a:avLst/>
          </a:prstGeom>
        </p:spPr>
        <p:txBody>
          <a:bodyPr wrap="square" lIns="121917" tIns="60958" rIns="121917" bIns="60958">
            <a:spAutoFit/>
          </a:bodyPr>
          <a:lstStyle/>
          <a:p>
            <a:r>
              <a:rPr lang="zh-CN" altLang="en-US" sz="1600" dirty="0" smtClean="0">
                <a:latin typeface="+mj-ea"/>
                <a:ea typeface="+mj-ea"/>
                <a:cs typeface="+mn-ea"/>
              </a:rPr>
              <a:t>每月</a:t>
            </a:r>
            <a:r>
              <a:rPr lang="en-US" altLang="zh-CN" sz="1600" dirty="0" smtClean="0">
                <a:latin typeface="+mj-ea"/>
                <a:ea typeface="+mj-ea"/>
                <a:cs typeface="+mn-ea"/>
              </a:rPr>
              <a:t>21</a:t>
            </a:r>
            <a:r>
              <a:rPr lang="zh-CN" altLang="en-US" sz="1600" dirty="0" smtClean="0">
                <a:latin typeface="+mj-ea"/>
                <a:ea typeface="+mj-ea"/>
                <a:cs typeface="+mn-ea"/>
              </a:rPr>
              <a:t>日之前</a:t>
            </a:r>
            <a:endParaRPr lang="zh-CN" altLang="en-US" sz="1600" dirty="0">
              <a:latin typeface="+mj-ea"/>
              <a:ea typeface="+mj-ea"/>
              <a:cs typeface="+mn-ea"/>
            </a:endParaRPr>
          </a:p>
        </p:txBody>
      </p:sp>
      <p:sp>
        <p:nvSpPr>
          <p:cNvPr id="12" name="标题 11"/>
          <p:cNvSpPr>
            <a:spLocks noGrp="1"/>
          </p:cNvSpPr>
          <p:nvPr>
            <p:ph type="title"/>
          </p:nvPr>
        </p:nvSpPr>
        <p:spPr/>
        <p:txBody>
          <a:bodyPr/>
          <a:lstStyle/>
          <a:p>
            <a:r>
              <a:rPr lang="zh-CN" altLang="en-US" dirty="0"/>
              <a:t>初始创业补贴</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a:t>办理</a:t>
            </a:r>
            <a:r>
              <a:rPr lang="zh-CN" altLang="en-US" dirty="0" smtClean="0"/>
              <a:t>流程与期限</a:t>
            </a:r>
            <a:endParaRPr lang="zh-CN" altLang="en-US" dirty="0"/>
          </a:p>
        </p:txBody>
      </p:sp>
      <p:sp>
        <p:nvSpPr>
          <p:cNvPr id="29" name="文字方塊 14"/>
          <p:cNvSpPr txBox="1"/>
          <p:nvPr/>
        </p:nvSpPr>
        <p:spPr>
          <a:xfrm>
            <a:off x="453600" y="3160800"/>
            <a:ext cx="1068917" cy="426723"/>
          </a:xfrm>
          <a:prstGeom prst="rect">
            <a:avLst/>
          </a:prstGeom>
          <a:noFill/>
        </p:spPr>
        <p:txBody>
          <a:bodyPr wrap="square" lIns="121917" tIns="60958" rIns="121917" bIns="60958" rtlCol="0" anchor="ctr">
            <a:noAutofit/>
          </a:bodyPr>
          <a:lstStyle/>
          <a:p>
            <a:pPr algn="ctr"/>
            <a:r>
              <a:rPr lang="en-US" altLang="zh-TW" sz="4400" dirty="0">
                <a:cs typeface="+mn-ea"/>
                <a:sym typeface="+mn-lt"/>
              </a:rPr>
              <a:t>01</a:t>
            </a:r>
            <a:endParaRPr lang="zh-TW" altLang="en-US" sz="4400" dirty="0">
              <a:cs typeface="+mn-ea"/>
              <a:sym typeface="+mn-lt"/>
            </a:endParaRPr>
          </a:p>
        </p:txBody>
      </p:sp>
      <p:sp>
        <p:nvSpPr>
          <p:cNvPr id="30" name="矩形 29"/>
          <p:cNvSpPr/>
          <p:nvPr/>
        </p:nvSpPr>
        <p:spPr>
          <a:xfrm>
            <a:off x="239066" y="4057238"/>
            <a:ext cx="1543264" cy="769437"/>
          </a:xfrm>
          <a:prstGeom prst="rect">
            <a:avLst/>
          </a:prstGeom>
        </p:spPr>
        <p:txBody>
          <a:bodyPr wrap="square" lIns="121917" tIns="60958" rIns="121917" bIns="60958">
            <a:spAutoFit/>
          </a:bodyPr>
          <a:lstStyle/>
          <a:p>
            <a:r>
              <a:rPr lang="zh-CN" altLang="en-US" sz="1400" dirty="0" smtClean="0">
                <a:solidFill>
                  <a:schemeClr val="bg1"/>
                </a:solidFill>
                <a:latin typeface="+mj-ea"/>
                <a:ea typeface="+mj-ea"/>
                <a:cs typeface="+mn-ea"/>
                <a:sym typeface="+mn-lt"/>
              </a:rPr>
              <a:t>经营地所在社区（村）劳动保障服务站受理初审</a:t>
            </a:r>
            <a:endParaRPr lang="zh-TW" altLang="en-US" sz="1400" dirty="0">
              <a:solidFill>
                <a:schemeClr val="bg1"/>
              </a:solidFill>
              <a:latin typeface="+mj-ea"/>
              <a:ea typeface="+mj-ea"/>
              <a:cs typeface="+mn-ea"/>
              <a:sym typeface="+mn-lt"/>
            </a:endParaRPr>
          </a:p>
        </p:txBody>
      </p:sp>
      <p:sp>
        <p:nvSpPr>
          <p:cNvPr id="31" name="矩形 30"/>
          <p:cNvSpPr/>
          <p:nvPr/>
        </p:nvSpPr>
        <p:spPr>
          <a:xfrm>
            <a:off x="101352" y="5055239"/>
            <a:ext cx="2207061" cy="369328"/>
          </a:xfrm>
          <a:prstGeom prst="rect">
            <a:avLst/>
          </a:prstGeom>
        </p:spPr>
        <p:txBody>
          <a:bodyPr wrap="square" lIns="121917" tIns="60958" rIns="121917" bIns="60958">
            <a:spAutoFit/>
          </a:bodyPr>
          <a:lstStyle/>
          <a:p>
            <a:r>
              <a:rPr lang="zh-CN" altLang="en-US" sz="1600" dirty="0" smtClean="0">
                <a:latin typeface="+mj-ea"/>
                <a:ea typeface="+mj-ea"/>
                <a:cs typeface="+mn-ea"/>
                <a:sym typeface="+mn-lt"/>
              </a:rPr>
              <a:t>每月</a:t>
            </a:r>
            <a:r>
              <a:rPr lang="en-US" altLang="zh-CN" sz="1600" dirty="0" smtClean="0">
                <a:latin typeface="+mj-ea"/>
                <a:ea typeface="+mj-ea"/>
                <a:cs typeface="+mn-ea"/>
                <a:sym typeface="+mn-lt"/>
              </a:rPr>
              <a:t>15</a:t>
            </a:r>
            <a:r>
              <a:rPr lang="zh-CN" altLang="en-US" sz="1600" dirty="0" smtClean="0">
                <a:latin typeface="+mj-ea"/>
                <a:ea typeface="+mj-ea"/>
                <a:cs typeface="+mn-ea"/>
                <a:sym typeface="+mn-lt"/>
              </a:rPr>
              <a:t>日之前</a:t>
            </a:r>
            <a:endParaRPr lang="zh-TW" altLang="en-US" sz="1600" dirty="0">
              <a:latin typeface="+mj-ea"/>
              <a:ea typeface="+mj-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1"/>
          <p:cNvSpPr>
            <a:spLocks noGrp="1"/>
          </p:cNvSpPr>
          <p:nvPr>
            <p:ph type="title"/>
          </p:nvPr>
        </p:nvSpPr>
        <p:spPr/>
        <p:txBody>
          <a:bodyPr/>
          <a:lstStyle/>
          <a:p>
            <a:r>
              <a:rPr lang="zh-CN" altLang="en-US" dirty="0"/>
              <a:t>初始创业补贴</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smtClean="0"/>
              <a:t>一般审核程序</a:t>
            </a:r>
            <a:endParaRPr lang="zh-CN" altLang="en-US" dirty="0"/>
          </a:p>
        </p:txBody>
      </p:sp>
      <p:pic>
        <p:nvPicPr>
          <p:cNvPr id="3" name="图片 2"/>
          <p:cNvPicPr/>
          <p:nvPr/>
        </p:nvPicPr>
        <p:blipFill>
          <a:blip r:embed="rId1">
            <a:extLst>
              <a:ext uri="{28A0092B-C50C-407E-A947-70E740481C1C}">
                <a14:useLocalDpi xmlns:a14="http://schemas.microsoft.com/office/drawing/2010/main" val="0"/>
              </a:ext>
            </a:extLst>
          </a:blip>
          <a:stretch>
            <a:fillRect/>
          </a:stretch>
        </p:blipFill>
        <p:spPr>
          <a:xfrm>
            <a:off x="381960" y="1018572"/>
            <a:ext cx="8391647" cy="53012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初始创业补贴</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a:t>审核要点（一）</a:t>
            </a:r>
            <a:endParaRPr lang="zh-CN" altLang="en-US" dirty="0"/>
          </a:p>
        </p:txBody>
      </p:sp>
      <p:grpSp>
        <p:nvGrpSpPr>
          <p:cNvPr id="59" name="组合 58"/>
          <p:cNvGrpSpPr/>
          <p:nvPr/>
        </p:nvGrpSpPr>
        <p:grpSpPr>
          <a:xfrm>
            <a:off x="1637156" y="1418283"/>
            <a:ext cx="5924794" cy="2201498"/>
            <a:chOff x="3635896" y="2042898"/>
            <a:chExt cx="4896917" cy="1546666"/>
          </a:xfrm>
        </p:grpSpPr>
        <p:sp>
          <p:nvSpPr>
            <p:cNvPr id="60" name="内容占位符 2"/>
            <p:cNvSpPr txBox="1"/>
            <p:nvPr/>
          </p:nvSpPr>
          <p:spPr bwMode="auto">
            <a:xfrm>
              <a:off x="3767279" y="2042898"/>
              <a:ext cx="4748071"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92500"/>
            </a:bodyPr>
            <a:lstStyle>
              <a:lvl1pPr marL="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1pPr>
              <a:lvl2pPr marL="4572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2pPr>
              <a:lvl3pPr marL="9144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3pPr>
              <a:lvl4pPr marL="13716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4pPr>
              <a:lvl5pPr marL="18288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Bef>
                  <a:spcPts val="0"/>
                </a:spcBef>
              </a:pPr>
              <a:r>
                <a:rPr lang="zh-CN" altLang="en-US" sz="2400" b="1" dirty="0" smtClean="0">
                  <a:solidFill>
                    <a:srgbClr val="0070C0"/>
                  </a:solidFill>
                </a:rPr>
                <a:t>连续</a:t>
              </a:r>
              <a:r>
                <a:rPr lang="zh-CN" altLang="en-US" sz="2400" b="1" dirty="0">
                  <a:solidFill>
                    <a:srgbClr val="0070C0"/>
                  </a:solidFill>
                </a:rPr>
                <a:t>六个月的纳税</a:t>
              </a:r>
              <a:r>
                <a:rPr lang="zh-CN" altLang="en-US" sz="2400" b="1" dirty="0" smtClean="0">
                  <a:solidFill>
                    <a:srgbClr val="0070C0"/>
                  </a:solidFill>
                </a:rPr>
                <a:t>证明</a:t>
              </a:r>
              <a:br>
                <a:rPr kumimoji="0" lang="en-US" altLang="zh-CN" sz="2400" b="0" i="0" u="none" strike="noStrike" kern="120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rPr>
              </a:br>
              <a:r>
                <a:rPr lang="zh-CN" altLang="en-US" dirty="0">
                  <a:solidFill>
                    <a:schemeClr val="tx1">
                      <a:lumMod val="75000"/>
                      <a:lumOff val="25000"/>
                    </a:schemeClr>
                  </a:solidFill>
                </a:rPr>
                <a:t>　　</a:t>
              </a:r>
              <a:r>
                <a:rPr lang="zh-CN" altLang="en-US" dirty="0" smtClean="0">
                  <a:solidFill>
                    <a:schemeClr val="tx1">
                      <a:lumMod val="75000"/>
                      <a:lumOff val="25000"/>
                    </a:schemeClr>
                  </a:solidFill>
                </a:rPr>
                <a:t>原则上</a:t>
              </a:r>
              <a:r>
                <a:rPr lang="zh-CN" altLang="en-US" dirty="0">
                  <a:solidFill>
                    <a:schemeClr val="tx1">
                      <a:lumMod val="75000"/>
                      <a:lumOff val="25000"/>
                    </a:schemeClr>
                  </a:solidFill>
                </a:rPr>
                <a:t>，初始创业补贴的申请人应提供到提出申请月份的前一个月为止的连续六个月的纳税证明（如九月份提出申请，应提供三月份至八月份的纳税证明）。在实际操作中</a:t>
              </a:r>
              <a:r>
                <a:rPr lang="en-US" altLang="zh-CN" dirty="0">
                  <a:solidFill>
                    <a:schemeClr val="tx1">
                      <a:lumMod val="75000"/>
                      <a:lumOff val="25000"/>
                    </a:schemeClr>
                  </a:solidFill>
                </a:rPr>
                <a:t>,</a:t>
              </a:r>
              <a:r>
                <a:rPr lang="zh-CN" altLang="en-US" dirty="0">
                  <a:solidFill>
                    <a:schemeClr val="tx1">
                      <a:lumMod val="75000"/>
                      <a:lumOff val="25000"/>
                    </a:schemeClr>
                  </a:solidFill>
                </a:rPr>
                <a:t>由于存在企业按季度申报纳税的情况</a:t>
              </a:r>
              <a:r>
                <a:rPr lang="en-US" altLang="zh-CN" dirty="0">
                  <a:solidFill>
                    <a:schemeClr val="tx1">
                      <a:lumMod val="75000"/>
                      <a:lumOff val="25000"/>
                    </a:schemeClr>
                  </a:solidFill>
                </a:rPr>
                <a:t>,</a:t>
              </a:r>
              <a:r>
                <a:rPr lang="zh-CN" altLang="en-US" dirty="0">
                  <a:solidFill>
                    <a:schemeClr val="tx1">
                      <a:lumMod val="75000"/>
                      <a:lumOff val="25000"/>
                    </a:schemeClr>
                  </a:solidFill>
                </a:rPr>
                <a:t>基于方便这部分创业者提出申请的出发点</a:t>
              </a:r>
              <a:r>
                <a:rPr lang="en-US" altLang="zh-CN" dirty="0">
                  <a:solidFill>
                    <a:schemeClr val="tx1">
                      <a:lumMod val="75000"/>
                      <a:lumOff val="25000"/>
                    </a:schemeClr>
                  </a:solidFill>
                </a:rPr>
                <a:t>,</a:t>
              </a:r>
              <a:r>
                <a:rPr lang="zh-CN" altLang="en-US" dirty="0">
                  <a:solidFill>
                    <a:schemeClr val="tx1">
                      <a:lumMod val="75000"/>
                      <a:lumOff val="25000"/>
                    </a:schemeClr>
                  </a:solidFill>
                </a:rPr>
                <a:t>可将标准放宽至距离提出申请月份最近两个季度（连续六个月）的纳税证明（如在三季度提出申请，则提供一月份至六月份的纳税证明）</a:t>
              </a:r>
              <a:endParaRPr lang="zh-CN" altLang="zh-CN" dirty="0">
                <a:solidFill>
                  <a:schemeClr val="tx1">
                    <a:lumMod val="75000"/>
                    <a:lumOff val="25000"/>
                  </a:schemeClr>
                </a:solidFill>
              </a:endParaRPr>
            </a:p>
          </p:txBody>
        </p:sp>
        <p:sp>
          <p:nvSpPr>
            <p:cNvPr id="61" name="任意多边形 60"/>
            <p:cNvSpPr/>
            <p:nvPr/>
          </p:nvSpPr>
          <p:spPr>
            <a:xfrm>
              <a:off x="3635896" y="2216724"/>
              <a:ext cx="4896917" cy="1372840"/>
            </a:xfrm>
            <a:custGeom>
              <a:avLst/>
              <a:gdLst>
                <a:gd name="connsiteX0" fmla="*/ 0 w 4896917"/>
                <a:gd name="connsiteY0" fmla="*/ 0 h 1368152"/>
                <a:gd name="connsiteX1" fmla="*/ 144016 w 4896917"/>
                <a:gd name="connsiteY1" fmla="*/ 0 h 1368152"/>
                <a:gd name="connsiteX2" fmla="*/ 144016 w 4896917"/>
                <a:gd name="connsiteY2" fmla="*/ 271483 h 1368152"/>
                <a:gd name="connsiteX3" fmla="*/ 1440160 w 4896917"/>
                <a:gd name="connsiteY3" fmla="*/ 271483 h 1368152"/>
                <a:gd name="connsiteX4" fmla="*/ 1440160 w 4896917"/>
                <a:gd name="connsiteY4" fmla="*/ 0 h 1368152"/>
                <a:gd name="connsiteX5" fmla="*/ 4896917 w 4896917"/>
                <a:gd name="connsiteY5" fmla="*/ 0 h 1368152"/>
                <a:gd name="connsiteX6" fmla="*/ 4896917 w 4896917"/>
                <a:gd name="connsiteY6" fmla="*/ 1368152 h 1368152"/>
                <a:gd name="connsiteX7" fmla="*/ 0 w 4896917"/>
                <a:gd name="connsiteY7" fmla="*/ 1368152 h 1368152"/>
                <a:gd name="connsiteX8" fmla="*/ 0 w 4896917"/>
                <a:gd name="connsiteY8" fmla="*/ 0 h 1368152"/>
                <a:gd name="connsiteX0-1" fmla="*/ 0 w 4896917"/>
                <a:gd name="connsiteY0-2" fmla="*/ 0 h 1368152"/>
                <a:gd name="connsiteX1-3" fmla="*/ 144016 w 4896917"/>
                <a:gd name="connsiteY1-4" fmla="*/ 0 h 1368152"/>
                <a:gd name="connsiteX2-5" fmla="*/ 144016 w 4896917"/>
                <a:gd name="connsiteY2-6" fmla="*/ 271483 h 1368152"/>
                <a:gd name="connsiteX3-7" fmla="*/ 1440160 w 4896917"/>
                <a:gd name="connsiteY3-8" fmla="*/ 0 h 1368152"/>
                <a:gd name="connsiteX4-9" fmla="*/ 4896917 w 4896917"/>
                <a:gd name="connsiteY4-10" fmla="*/ 0 h 1368152"/>
                <a:gd name="connsiteX5-11" fmla="*/ 4896917 w 4896917"/>
                <a:gd name="connsiteY5-12" fmla="*/ 1368152 h 1368152"/>
                <a:gd name="connsiteX6-13" fmla="*/ 0 w 4896917"/>
                <a:gd name="connsiteY6-14" fmla="*/ 1368152 h 1368152"/>
                <a:gd name="connsiteX7-15" fmla="*/ 0 w 4896917"/>
                <a:gd name="connsiteY7-16" fmla="*/ 0 h 1368152"/>
                <a:gd name="connsiteX0-17" fmla="*/ 144016 w 4896917"/>
                <a:gd name="connsiteY0-18" fmla="*/ 271483 h 1368152"/>
                <a:gd name="connsiteX1-19" fmla="*/ 1440160 w 4896917"/>
                <a:gd name="connsiteY1-20" fmla="*/ 0 h 1368152"/>
                <a:gd name="connsiteX2-21" fmla="*/ 4896917 w 4896917"/>
                <a:gd name="connsiteY2-22" fmla="*/ 0 h 1368152"/>
                <a:gd name="connsiteX3-23" fmla="*/ 4896917 w 4896917"/>
                <a:gd name="connsiteY3-24" fmla="*/ 1368152 h 1368152"/>
                <a:gd name="connsiteX4-25" fmla="*/ 0 w 4896917"/>
                <a:gd name="connsiteY4-26" fmla="*/ 1368152 h 1368152"/>
                <a:gd name="connsiteX5-27" fmla="*/ 0 w 4896917"/>
                <a:gd name="connsiteY5-28" fmla="*/ 0 h 1368152"/>
                <a:gd name="connsiteX6-29" fmla="*/ 144016 w 4896917"/>
                <a:gd name="connsiteY6-30" fmla="*/ 0 h 1368152"/>
                <a:gd name="connsiteX7-31" fmla="*/ 235456 w 4896917"/>
                <a:gd name="connsiteY7-32" fmla="*/ 362923 h 1368152"/>
                <a:gd name="connsiteX0-33" fmla="*/ 144016 w 4896917"/>
                <a:gd name="connsiteY0-34" fmla="*/ 271483 h 1368152"/>
                <a:gd name="connsiteX1-35" fmla="*/ 1440160 w 4896917"/>
                <a:gd name="connsiteY1-36" fmla="*/ 0 h 1368152"/>
                <a:gd name="connsiteX2-37" fmla="*/ 4896917 w 4896917"/>
                <a:gd name="connsiteY2-38" fmla="*/ 0 h 1368152"/>
                <a:gd name="connsiteX3-39" fmla="*/ 4896917 w 4896917"/>
                <a:gd name="connsiteY3-40" fmla="*/ 1368152 h 1368152"/>
                <a:gd name="connsiteX4-41" fmla="*/ 0 w 4896917"/>
                <a:gd name="connsiteY4-42" fmla="*/ 1368152 h 1368152"/>
                <a:gd name="connsiteX5-43" fmla="*/ 0 w 4896917"/>
                <a:gd name="connsiteY5-44" fmla="*/ 0 h 1368152"/>
                <a:gd name="connsiteX6-45" fmla="*/ 144016 w 4896917"/>
                <a:gd name="connsiteY6-46" fmla="*/ 0 h 1368152"/>
                <a:gd name="connsiteX0-47" fmla="*/ 1440160 w 4896917"/>
                <a:gd name="connsiteY0-48" fmla="*/ 0 h 1368152"/>
                <a:gd name="connsiteX1-49" fmla="*/ 4896917 w 4896917"/>
                <a:gd name="connsiteY1-50" fmla="*/ 0 h 1368152"/>
                <a:gd name="connsiteX2-51" fmla="*/ 4896917 w 4896917"/>
                <a:gd name="connsiteY2-52" fmla="*/ 1368152 h 1368152"/>
                <a:gd name="connsiteX3-53" fmla="*/ 0 w 4896917"/>
                <a:gd name="connsiteY3-54" fmla="*/ 1368152 h 1368152"/>
                <a:gd name="connsiteX4-55" fmla="*/ 0 w 4896917"/>
                <a:gd name="connsiteY4-56" fmla="*/ 0 h 1368152"/>
                <a:gd name="connsiteX5-57" fmla="*/ 144016 w 4896917"/>
                <a:gd name="connsiteY5-58" fmla="*/ 0 h 1368152"/>
                <a:gd name="connsiteX0-59" fmla="*/ 1440160 w 4896917"/>
                <a:gd name="connsiteY0-60" fmla="*/ 0 h 1368152"/>
                <a:gd name="connsiteX1-61" fmla="*/ 4896917 w 4896917"/>
                <a:gd name="connsiteY1-62" fmla="*/ 0 h 1368152"/>
                <a:gd name="connsiteX2-63" fmla="*/ 4896917 w 4896917"/>
                <a:gd name="connsiteY2-64" fmla="*/ 1368152 h 1368152"/>
                <a:gd name="connsiteX3-65" fmla="*/ 0 w 4896917"/>
                <a:gd name="connsiteY3-66" fmla="*/ 1368152 h 1368152"/>
                <a:gd name="connsiteX4-67" fmla="*/ 0 w 4896917"/>
                <a:gd name="connsiteY4-68" fmla="*/ 0 h 1368152"/>
                <a:gd name="connsiteX5-69" fmla="*/ 144016 w 4896917"/>
                <a:gd name="connsiteY5-70" fmla="*/ 0 h 1368152"/>
                <a:gd name="connsiteX0-71" fmla="*/ 2481881 w 4896917"/>
                <a:gd name="connsiteY0-72" fmla="*/ 0 h 1368152"/>
                <a:gd name="connsiteX1-73" fmla="*/ 4896917 w 4896917"/>
                <a:gd name="connsiteY1-74" fmla="*/ 0 h 1368152"/>
                <a:gd name="connsiteX2-75" fmla="*/ 4896917 w 4896917"/>
                <a:gd name="connsiteY2-76" fmla="*/ 1368152 h 1368152"/>
                <a:gd name="connsiteX3-77" fmla="*/ 0 w 4896917"/>
                <a:gd name="connsiteY3-78" fmla="*/ 1368152 h 1368152"/>
                <a:gd name="connsiteX4-79" fmla="*/ 0 w 4896917"/>
                <a:gd name="connsiteY4-80" fmla="*/ 0 h 1368152"/>
                <a:gd name="connsiteX5-81" fmla="*/ 144016 w 4896917"/>
                <a:gd name="connsiteY5-82" fmla="*/ 0 h 1368152"/>
                <a:gd name="connsiteX0-83" fmla="*/ 2481881 w 4896917"/>
                <a:gd name="connsiteY0-84" fmla="*/ 0 h 1368152"/>
                <a:gd name="connsiteX1-85" fmla="*/ 4896917 w 4896917"/>
                <a:gd name="connsiteY1-86" fmla="*/ 0 h 1368152"/>
                <a:gd name="connsiteX2-87" fmla="*/ 4896917 w 4896917"/>
                <a:gd name="connsiteY2-88" fmla="*/ 1368152 h 1368152"/>
                <a:gd name="connsiteX3-89" fmla="*/ 0 w 4896917"/>
                <a:gd name="connsiteY3-90" fmla="*/ 1368152 h 1368152"/>
                <a:gd name="connsiteX4-91" fmla="*/ 0 w 4896917"/>
                <a:gd name="connsiteY4-92" fmla="*/ 0 h 1368152"/>
                <a:gd name="connsiteX5-93" fmla="*/ 144016 w 4896917"/>
                <a:gd name="connsiteY5-94" fmla="*/ 0 h 1368152"/>
                <a:gd name="connsiteX0-95" fmla="*/ 2678651 w 4896917"/>
                <a:gd name="connsiteY0-96" fmla="*/ 0 h 1368152"/>
                <a:gd name="connsiteX1-97" fmla="*/ 4896917 w 4896917"/>
                <a:gd name="connsiteY1-98" fmla="*/ 0 h 1368152"/>
                <a:gd name="connsiteX2-99" fmla="*/ 4896917 w 4896917"/>
                <a:gd name="connsiteY2-100" fmla="*/ 1368152 h 1368152"/>
                <a:gd name="connsiteX3-101" fmla="*/ 0 w 4896917"/>
                <a:gd name="connsiteY3-102" fmla="*/ 1368152 h 1368152"/>
                <a:gd name="connsiteX4-103" fmla="*/ 0 w 4896917"/>
                <a:gd name="connsiteY4-104" fmla="*/ 0 h 1368152"/>
                <a:gd name="connsiteX5-105" fmla="*/ 144016 w 4896917"/>
                <a:gd name="connsiteY5-106" fmla="*/ 0 h 1368152"/>
                <a:gd name="connsiteX0-107" fmla="*/ 3245811 w 4896917"/>
                <a:gd name="connsiteY0-108" fmla="*/ 11575 h 1368152"/>
                <a:gd name="connsiteX1-109" fmla="*/ 4896917 w 4896917"/>
                <a:gd name="connsiteY1-110" fmla="*/ 0 h 1368152"/>
                <a:gd name="connsiteX2-111" fmla="*/ 4896917 w 4896917"/>
                <a:gd name="connsiteY2-112" fmla="*/ 1368152 h 1368152"/>
                <a:gd name="connsiteX3-113" fmla="*/ 0 w 4896917"/>
                <a:gd name="connsiteY3-114" fmla="*/ 1368152 h 1368152"/>
                <a:gd name="connsiteX4-115" fmla="*/ 0 w 4896917"/>
                <a:gd name="connsiteY4-116" fmla="*/ 0 h 1368152"/>
                <a:gd name="connsiteX5-117" fmla="*/ 144016 w 4896917"/>
                <a:gd name="connsiteY5-118" fmla="*/ 0 h 1368152"/>
                <a:gd name="connsiteX0-119" fmla="*/ 2844013 w 4896917"/>
                <a:gd name="connsiteY0-120" fmla="*/ 0 h 1372840"/>
                <a:gd name="connsiteX1-121" fmla="*/ 4896917 w 4896917"/>
                <a:gd name="connsiteY1-122" fmla="*/ 4688 h 1372840"/>
                <a:gd name="connsiteX2-123" fmla="*/ 4896917 w 4896917"/>
                <a:gd name="connsiteY2-124" fmla="*/ 1372840 h 1372840"/>
                <a:gd name="connsiteX3-125" fmla="*/ 0 w 4896917"/>
                <a:gd name="connsiteY3-126" fmla="*/ 1372840 h 1372840"/>
                <a:gd name="connsiteX4-127" fmla="*/ 0 w 4896917"/>
                <a:gd name="connsiteY4-128" fmla="*/ 4688 h 1372840"/>
                <a:gd name="connsiteX5-129" fmla="*/ 144016 w 4896917"/>
                <a:gd name="connsiteY5-130" fmla="*/ 4688 h 1372840"/>
                <a:gd name="connsiteX0-131" fmla="*/ 2767480 w 4896917"/>
                <a:gd name="connsiteY0-132" fmla="*/ 0 h 1372840"/>
                <a:gd name="connsiteX1-133" fmla="*/ 4896917 w 4896917"/>
                <a:gd name="connsiteY1-134" fmla="*/ 4688 h 1372840"/>
                <a:gd name="connsiteX2-135" fmla="*/ 4896917 w 4896917"/>
                <a:gd name="connsiteY2-136" fmla="*/ 1372840 h 1372840"/>
                <a:gd name="connsiteX3-137" fmla="*/ 0 w 4896917"/>
                <a:gd name="connsiteY3-138" fmla="*/ 1372840 h 1372840"/>
                <a:gd name="connsiteX4-139" fmla="*/ 0 w 4896917"/>
                <a:gd name="connsiteY4-140" fmla="*/ 4688 h 1372840"/>
                <a:gd name="connsiteX5-141" fmla="*/ 144016 w 4896917"/>
                <a:gd name="connsiteY5-142" fmla="*/ 4688 h 13728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896917" h="1372840">
                  <a:moveTo>
                    <a:pt x="2767480" y="0"/>
                  </a:moveTo>
                  <a:lnTo>
                    <a:pt x="4896917" y="4688"/>
                  </a:lnTo>
                  <a:lnTo>
                    <a:pt x="4896917" y="1372840"/>
                  </a:lnTo>
                  <a:lnTo>
                    <a:pt x="0" y="1372840"/>
                  </a:lnTo>
                  <a:lnTo>
                    <a:pt x="0" y="4688"/>
                  </a:lnTo>
                  <a:lnTo>
                    <a:pt x="144016" y="4688"/>
                  </a:lnTo>
                </a:path>
              </a:pathLst>
            </a:custGeom>
            <a:noFill/>
            <a:ln w="12700" cap="flat" cmpd="sng" algn="ctr">
              <a:solidFill>
                <a:schemeClr val="tx1">
                  <a:lumMod val="50000"/>
                  <a:lumOff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3" name="组合 2"/>
          <p:cNvGrpSpPr/>
          <p:nvPr/>
        </p:nvGrpSpPr>
        <p:grpSpPr>
          <a:xfrm>
            <a:off x="1637156" y="4186160"/>
            <a:ext cx="5924794" cy="1797951"/>
            <a:chOff x="3635896" y="4022975"/>
            <a:chExt cx="4896917" cy="1580441"/>
          </a:xfrm>
        </p:grpSpPr>
        <p:sp>
          <p:nvSpPr>
            <p:cNvPr id="64" name="内容占位符 2"/>
            <p:cNvSpPr txBox="1"/>
            <p:nvPr/>
          </p:nvSpPr>
          <p:spPr bwMode="auto">
            <a:xfrm>
              <a:off x="3767279" y="4022975"/>
              <a:ext cx="4748071"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1pPr>
              <a:lvl2pPr marL="4572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2pPr>
              <a:lvl3pPr marL="9144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3pPr>
              <a:lvl4pPr marL="13716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4pPr>
              <a:lvl5pPr marL="18288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zh-CN" altLang="en-US" sz="2400" b="1" dirty="0" smtClean="0">
                  <a:solidFill>
                    <a:srgbClr val="0070C0"/>
                  </a:solidFill>
                </a:rPr>
                <a:t>验</a:t>
              </a:r>
              <a:r>
                <a:rPr lang="zh-CN" altLang="en-US" sz="2400" b="1" dirty="0">
                  <a:solidFill>
                    <a:srgbClr val="0070C0"/>
                  </a:solidFill>
                </a:rPr>
                <a:t>资报告或由工商部门盖章的公司章程</a:t>
              </a:r>
              <a:endParaRPr lang="zh-CN" altLang="en-US" sz="2400" b="1" dirty="0">
                <a:solidFill>
                  <a:srgbClr val="0070C0"/>
                </a:solidFill>
              </a:endParaRPr>
            </a:p>
            <a:p>
              <a:pPr>
                <a:spcBef>
                  <a:spcPts val="0"/>
                </a:spcBef>
              </a:pPr>
              <a:r>
                <a:rPr lang="zh-CN" altLang="en-US" sz="1800" dirty="0">
                  <a:solidFill>
                    <a:schemeClr val="tx1">
                      <a:lumMod val="75000"/>
                      <a:lumOff val="25000"/>
                    </a:schemeClr>
                  </a:solidFill>
                </a:rPr>
                <a:t>　　</a:t>
              </a:r>
              <a:r>
                <a:rPr lang="zh-CN" altLang="en-US" sz="1800" dirty="0" smtClean="0">
                  <a:solidFill>
                    <a:schemeClr val="tx1">
                      <a:lumMod val="75000"/>
                      <a:lumOff val="25000"/>
                    </a:schemeClr>
                  </a:solidFill>
                </a:rPr>
                <a:t>当</a:t>
              </a:r>
              <a:r>
                <a:rPr lang="zh-CN" altLang="en-US" sz="1800" dirty="0">
                  <a:solidFill>
                    <a:schemeClr val="tx1">
                      <a:lumMod val="75000"/>
                      <a:lumOff val="25000"/>
                    </a:schemeClr>
                  </a:solidFill>
                </a:rPr>
                <a:t>申请人以企业法定代表人的身份申领初始创业补贴时，必须核查企业的</a:t>
              </a:r>
              <a:r>
                <a:rPr lang="en-US" altLang="zh-CN" sz="1800" dirty="0">
                  <a:solidFill>
                    <a:schemeClr val="tx1">
                      <a:lumMod val="75000"/>
                      <a:lumOff val="25000"/>
                    </a:schemeClr>
                  </a:solidFill>
                </a:rPr>
                <a:t>《</a:t>
              </a:r>
              <a:r>
                <a:rPr lang="zh-CN" altLang="en-US" sz="1800" dirty="0">
                  <a:solidFill>
                    <a:schemeClr val="tx1">
                      <a:lumMod val="75000"/>
                      <a:lumOff val="25000"/>
                    </a:schemeClr>
                  </a:solidFill>
                </a:rPr>
                <a:t>验资报告</a:t>
              </a:r>
              <a:r>
                <a:rPr lang="en-US" altLang="zh-CN" sz="1800" dirty="0">
                  <a:solidFill>
                    <a:schemeClr val="tx1">
                      <a:lumMod val="75000"/>
                      <a:lumOff val="25000"/>
                    </a:schemeClr>
                  </a:solidFill>
                </a:rPr>
                <a:t>》</a:t>
              </a:r>
              <a:r>
                <a:rPr lang="zh-CN" altLang="en-US" sz="1800" dirty="0">
                  <a:solidFill>
                    <a:schemeClr val="tx1">
                      <a:lumMod val="75000"/>
                      <a:lumOff val="25000"/>
                    </a:schemeClr>
                  </a:solidFill>
                </a:rPr>
                <a:t>或由工商部门盖章的</a:t>
              </a:r>
              <a:r>
                <a:rPr lang="en-US" altLang="zh-CN" sz="1800" dirty="0">
                  <a:solidFill>
                    <a:schemeClr val="tx1">
                      <a:lumMod val="75000"/>
                      <a:lumOff val="25000"/>
                    </a:schemeClr>
                  </a:solidFill>
                </a:rPr>
                <a:t>《</a:t>
              </a:r>
              <a:r>
                <a:rPr lang="zh-CN" altLang="en-US" sz="1800" dirty="0">
                  <a:solidFill>
                    <a:schemeClr val="tx1">
                      <a:lumMod val="75000"/>
                      <a:lumOff val="25000"/>
                    </a:schemeClr>
                  </a:solidFill>
                </a:rPr>
                <a:t>公司章程</a:t>
              </a:r>
              <a:r>
                <a:rPr lang="en-US" altLang="zh-CN" sz="1800" dirty="0">
                  <a:solidFill>
                    <a:schemeClr val="tx1">
                      <a:lumMod val="75000"/>
                      <a:lumOff val="25000"/>
                    </a:schemeClr>
                  </a:solidFill>
                </a:rPr>
                <a:t>》</a:t>
              </a:r>
              <a:r>
                <a:rPr lang="zh-CN" altLang="en-US" sz="1800" dirty="0">
                  <a:solidFill>
                    <a:schemeClr val="tx1">
                      <a:lumMod val="75000"/>
                      <a:lumOff val="25000"/>
                    </a:schemeClr>
                  </a:solidFill>
                </a:rPr>
                <a:t>，以确定申请人为</a:t>
              </a:r>
              <a:r>
                <a:rPr lang="zh-CN" altLang="en-US" sz="1800" dirty="0" smtClean="0">
                  <a:solidFill>
                    <a:schemeClr val="tx1">
                      <a:lumMod val="75000"/>
                      <a:lumOff val="25000"/>
                    </a:schemeClr>
                  </a:solidFill>
                </a:rPr>
                <a:t>实际出资</a:t>
              </a:r>
              <a:r>
                <a:rPr lang="zh-CN" altLang="en-US" sz="1800" dirty="0">
                  <a:solidFill>
                    <a:schemeClr val="tx1">
                      <a:lumMod val="75000"/>
                      <a:lumOff val="25000"/>
                    </a:schemeClr>
                  </a:solidFill>
                </a:rPr>
                <a:t>人</a:t>
              </a:r>
              <a:endParaRPr lang="zh-CN" altLang="en-US" sz="1800" dirty="0">
                <a:solidFill>
                  <a:schemeClr val="tx1">
                    <a:lumMod val="75000"/>
                    <a:lumOff val="25000"/>
                  </a:schemeClr>
                </a:solidFill>
              </a:endParaRPr>
            </a:p>
            <a:p>
              <a:pPr>
                <a:spcBef>
                  <a:spcPts val="0"/>
                </a:spcBef>
              </a:pPr>
              <a:endParaRPr lang="zh-CN" altLang="zh-CN" sz="1700" dirty="0">
                <a:solidFill>
                  <a:schemeClr val="tx1">
                    <a:lumMod val="75000"/>
                    <a:lumOff val="25000"/>
                  </a:schemeClr>
                </a:solidFill>
              </a:endParaRPr>
            </a:p>
          </p:txBody>
        </p:sp>
        <p:sp>
          <p:nvSpPr>
            <p:cNvPr id="65" name="任意多边形 64"/>
            <p:cNvSpPr/>
            <p:nvPr/>
          </p:nvSpPr>
          <p:spPr>
            <a:xfrm>
              <a:off x="3635896" y="4235264"/>
              <a:ext cx="4896917" cy="1368152"/>
            </a:xfrm>
            <a:custGeom>
              <a:avLst/>
              <a:gdLst>
                <a:gd name="connsiteX0" fmla="*/ 0 w 4896917"/>
                <a:gd name="connsiteY0" fmla="*/ 0 h 1368152"/>
                <a:gd name="connsiteX1" fmla="*/ 144016 w 4896917"/>
                <a:gd name="connsiteY1" fmla="*/ 0 h 1368152"/>
                <a:gd name="connsiteX2" fmla="*/ 144016 w 4896917"/>
                <a:gd name="connsiteY2" fmla="*/ 271483 h 1368152"/>
                <a:gd name="connsiteX3" fmla="*/ 1440160 w 4896917"/>
                <a:gd name="connsiteY3" fmla="*/ 271483 h 1368152"/>
                <a:gd name="connsiteX4" fmla="*/ 1440160 w 4896917"/>
                <a:gd name="connsiteY4" fmla="*/ 0 h 1368152"/>
                <a:gd name="connsiteX5" fmla="*/ 4896917 w 4896917"/>
                <a:gd name="connsiteY5" fmla="*/ 0 h 1368152"/>
                <a:gd name="connsiteX6" fmla="*/ 4896917 w 4896917"/>
                <a:gd name="connsiteY6" fmla="*/ 1368152 h 1368152"/>
                <a:gd name="connsiteX7" fmla="*/ 0 w 4896917"/>
                <a:gd name="connsiteY7" fmla="*/ 1368152 h 1368152"/>
                <a:gd name="connsiteX8" fmla="*/ 0 w 4896917"/>
                <a:gd name="connsiteY8" fmla="*/ 0 h 1368152"/>
                <a:gd name="connsiteX0-1" fmla="*/ 0 w 4896917"/>
                <a:gd name="connsiteY0-2" fmla="*/ 0 h 1368152"/>
                <a:gd name="connsiteX1-3" fmla="*/ 144016 w 4896917"/>
                <a:gd name="connsiteY1-4" fmla="*/ 0 h 1368152"/>
                <a:gd name="connsiteX2-5" fmla="*/ 144016 w 4896917"/>
                <a:gd name="connsiteY2-6" fmla="*/ 271483 h 1368152"/>
                <a:gd name="connsiteX3-7" fmla="*/ 1440160 w 4896917"/>
                <a:gd name="connsiteY3-8" fmla="*/ 0 h 1368152"/>
                <a:gd name="connsiteX4-9" fmla="*/ 4896917 w 4896917"/>
                <a:gd name="connsiteY4-10" fmla="*/ 0 h 1368152"/>
                <a:gd name="connsiteX5-11" fmla="*/ 4896917 w 4896917"/>
                <a:gd name="connsiteY5-12" fmla="*/ 1368152 h 1368152"/>
                <a:gd name="connsiteX6-13" fmla="*/ 0 w 4896917"/>
                <a:gd name="connsiteY6-14" fmla="*/ 1368152 h 1368152"/>
                <a:gd name="connsiteX7-15" fmla="*/ 0 w 4896917"/>
                <a:gd name="connsiteY7-16" fmla="*/ 0 h 1368152"/>
                <a:gd name="connsiteX0-17" fmla="*/ 144016 w 4896917"/>
                <a:gd name="connsiteY0-18" fmla="*/ 271483 h 1368152"/>
                <a:gd name="connsiteX1-19" fmla="*/ 1440160 w 4896917"/>
                <a:gd name="connsiteY1-20" fmla="*/ 0 h 1368152"/>
                <a:gd name="connsiteX2-21" fmla="*/ 4896917 w 4896917"/>
                <a:gd name="connsiteY2-22" fmla="*/ 0 h 1368152"/>
                <a:gd name="connsiteX3-23" fmla="*/ 4896917 w 4896917"/>
                <a:gd name="connsiteY3-24" fmla="*/ 1368152 h 1368152"/>
                <a:gd name="connsiteX4-25" fmla="*/ 0 w 4896917"/>
                <a:gd name="connsiteY4-26" fmla="*/ 1368152 h 1368152"/>
                <a:gd name="connsiteX5-27" fmla="*/ 0 w 4896917"/>
                <a:gd name="connsiteY5-28" fmla="*/ 0 h 1368152"/>
                <a:gd name="connsiteX6-29" fmla="*/ 144016 w 4896917"/>
                <a:gd name="connsiteY6-30" fmla="*/ 0 h 1368152"/>
                <a:gd name="connsiteX7-31" fmla="*/ 235456 w 4896917"/>
                <a:gd name="connsiteY7-32" fmla="*/ 362923 h 1368152"/>
                <a:gd name="connsiteX0-33" fmla="*/ 144016 w 4896917"/>
                <a:gd name="connsiteY0-34" fmla="*/ 271483 h 1368152"/>
                <a:gd name="connsiteX1-35" fmla="*/ 1440160 w 4896917"/>
                <a:gd name="connsiteY1-36" fmla="*/ 0 h 1368152"/>
                <a:gd name="connsiteX2-37" fmla="*/ 4896917 w 4896917"/>
                <a:gd name="connsiteY2-38" fmla="*/ 0 h 1368152"/>
                <a:gd name="connsiteX3-39" fmla="*/ 4896917 w 4896917"/>
                <a:gd name="connsiteY3-40" fmla="*/ 1368152 h 1368152"/>
                <a:gd name="connsiteX4-41" fmla="*/ 0 w 4896917"/>
                <a:gd name="connsiteY4-42" fmla="*/ 1368152 h 1368152"/>
                <a:gd name="connsiteX5-43" fmla="*/ 0 w 4896917"/>
                <a:gd name="connsiteY5-44" fmla="*/ 0 h 1368152"/>
                <a:gd name="connsiteX6-45" fmla="*/ 144016 w 4896917"/>
                <a:gd name="connsiteY6-46" fmla="*/ 0 h 1368152"/>
                <a:gd name="connsiteX0-47" fmla="*/ 1440160 w 4896917"/>
                <a:gd name="connsiteY0-48" fmla="*/ 0 h 1368152"/>
                <a:gd name="connsiteX1-49" fmla="*/ 4896917 w 4896917"/>
                <a:gd name="connsiteY1-50" fmla="*/ 0 h 1368152"/>
                <a:gd name="connsiteX2-51" fmla="*/ 4896917 w 4896917"/>
                <a:gd name="connsiteY2-52" fmla="*/ 1368152 h 1368152"/>
                <a:gd name="connsiteX3-53" fmla="*/ 0 w 4896917"/>
                <a:gd name="connsiteY3-54" fmla="*/ 1368152 h 1368152"/>
                <a:gd name="connsiteX4-55" fmla="*/ 0 w 4896917"/>
                <a:gd name="connsiteY4-56" fmla="*/ 0 h 1368152"/>
                <a:gd name="connsiteX5-57" fmla="*/ 144016 w 4896917"/>
                <a:gd name="connsiteY5-58" fmla="*/ 0 h 1368152"/>
                <a:gd name="connsiteX0-59" fmla="*/ 4472780 w 4896917"/>
                <a:gd name="connsiteY0-60" fmla="*/ 0 h 1368152"/>
                <a:gd name="connsiteX1-61" fmla="*/ 4896917 w 4896917"/>
                <a:gd name="connsiteY1-62" fmla="*/ 0 h 1368152"/>
                <a:gd name="connsiteX2-63" fmla="*/ 4896917 w 4896917"/>
                <a:gd name="connsiteY2-64" fmla="*/ 1368152 h 1368152"/>
                <a:gd name="connsiteX3-65" fmla="*/ 0 w 4896917"/>
                <a:gd name="connsiteY3-66" fmla="*/ 1368152 h 1368152"/>
                <a:gd name="connsiteX4-67" fmla="*/ 0 w 4896917"/>
                <a:gd name="connsiteY4-68" fmla="*/ 0 h 1368152"/>
                <a:gd name="connsiteX5-69" fmla="*/ 144016 w 4896917"/>
                <a:gd name="connsiteY5-70" fmla="*/ 0 h 13681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896917" h="1368152">
                  <a:moveTo>
                    <a:pt x="4472780" y="0"/>
                  </a:moveTo>
                  <a:lnTo>
                    <a:pt x="4896917" y="0"/>
                  </a:lnTo>
                  <a:lnTo>
                    <a:pt x="4896917" y="1368152"/>
                  </a:lnTo>
                  <a:lnTo>
                    <a:pt x="0" y="1368152"/>
                  </a:lnTo>
                  <a:lnTo>
                    <a:pt x="0" y="0"/>
                  </a:lnTo>
                  <a:lnTo>
                    <a:pt x="144016" y="0"/>
                  </a:lnTo>
                </a:path>
              </a:pathLst>
            </a:custGeom>
            <a:noFill/>
            <a:ln w="12700" cap="flat" cmpd="sng" algn="ctr">
              <a:solidFill>
                <a:schemeClr val="tx1">
                  <a:lumMod val="50000"/>
                  <a:lumOff val="50000"/>
                </a:schemeClr>
              </a:solidFill>
              <a:prstDash val="solid"/>
            </a:ln>
            <a:effectLst/>
          </p:spPr>
          <p:txBody>
            <a:bodyPr rtlCol="0" anchor="ctr"/>
            <a:lstStyle/>
            <a:p>
              <a:pPr algn="ctr" fontAlgn="auto">
                <a:spcBef>
                  <a:spcPts val="0"/>
                </a:spcBef>
                <a:spcAft>
                  <a:spcPts val="0"/>
                </a:spcAft>
              </a:pPr>
              <a:endParaRPr lang="zh-CN" altLang="en-US" sz="1800" kern="0">
                <a:solidFill>
                  <a:prstClr val="white"/>
                </a:solidFill>
                <a:latin typeface="Calibri" panose="020F0502020204030204"/>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初始创业补贴</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a:t>审核要点</a:t>
            </a:r>
            <a:r>
              <a:rPr lang="zh-CN" altLang="en-US" dirty="0" smtClean="0"/>
              <a:t>（二）</a:t>
            </a:r>
            <a:endParaRPr lang="zh-CN" altLang="en-US" dirty="0"/>
          </a:p>
        </p:txBody>
      </p:sp>
      <p:grpSp>
        <p:nvGrpSpPr>
          <p:cNvPr id="59" name="组合 58"/>
          <p:cNvGrpSpPr/>
          <p:nvPr/>
        </p:nvGrpSpPr>
        <p:grpSpPr>
          <a:xfrm>
            <a:off x="1637156" y="1418282"/>
            <a:ext cx="5924794" cy="2201499"/>
            <a:chOff x="3635896" y="2042898"/>
            <a:chExt cx="4896917" cy="1546667"/>
          </a:xfrm>
        </p:grpSpPr>
        <p:sp>
          <p:nvSpPr>
            <p:cNvPr id="60" name="内容占位符 2"/>
            <p:cNvSpPr txBox="1"/>
            <p:nvPr/>
          </p:nvSpPr>
          <p:spPr bwMode="auto">
            <a:xfrm>
              <a:off x="3767279" y="2042898"/>
              <a:ext cx="4748071"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1pPr>
              <a:lvl2pPr marL="4572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2pPr>
              <a:lvl3pPr marL="9144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3pPr>
              <a:lvl4pPr marL="13716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4pPr>
              <a:lvl5pPr marL="18288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Bef>
                  <a:spcPts val="0"/>
                </a:spcBef>
              </a:pPr>
              <a:r>
                <a:rPr lang="zh-CN" altLang="en-US" sz="2400" b="1" dirty="0" smtClean="0">
                  <a:solidFill>
                    <a:srgbClr val="0070C0"/>
                  </a:solidFill>
                </a:rPr>
                <a:t>认定</a:t>
              </a:r>
              <a:r>
                <a:rPr lang="zh-CN" altLang="en-US" sz="2400" b="1" dirty="0">
                  <a:solidFill>
                    <a:srgbClr val="0070C0"/>
                  </a:solidFill>
                </a:rPr>
                <a:t>初次创业</a:t>
              </a:r>
              <a:endParaRPr lang="zh-CN" altLang="en-US" sz="2400" b="1" dirty="0">
                <a:solidFill>
                  <a:srgbClr val="0070C0"/>
                </a:solidFill>
              </a:endParaRPr>
            </a:p>
            <a:p>
              <a:pPr>
                <a:lnSpc>
                  <a:spcPct val="110000"/>
                </a:lnSpc>
                <a:spcBef>
                  <a:spcPts val="0"/>
                </a:spcBef>
              </a:pPr>
              <a:r>
                <a:rPr lang="zh-CN" altLang="en-US" sz="1800" dirty="0">
                  <a:solidFill>
                    <a:schemeClr val="tx1">
                      <a:lumMod val="75000"/>
                      <a:lumOff val="25000"/>
                    </a:schemeClr>
                  </a:solidFill>
                </a:rPr>
                <a:t>　　</a:t>
              </a:r>
              <a:r>
                <a:rPr lang="zh-CN" altLang="en-US" sz="1800" dirty="0" smtClean="0">
                  <a:solidFill>
                    <a:schemeClr val="tx1">
                      <a:lumMod val="75000"/>
                      <a:lumOff val="25000"/>
                    </a:schemeClr>
                  </a:solidFill>
                </a:rPr>
                <a:t>在</a:t>
              </a:r>
              <a:r>
                <a:rPr lang="zh-CN" altLang="en-US" sz="1800" dirty="0">
                  <a:solidFill>
                    <a:schemeClr val="tx1">
                      <a:lumMod val="75000"/>
                      <a:lumOff val="25000"/>
                    </a:schemeClr>
                  </a:solidFill>
                </a:rPr>
                <a:t>就业管理系统中，通过</a:t>
              </a:r>
              <a:r>
                <a:rPr lang="zh-CN" altLang="en-US" sz="1800" dirty="0" smtClean="0">
                  <a:solidFill>
                    <a:schemeClr val="tx1">
                      <a:lumMod val="75000"/>
                      <a:lumOff val="25000"/>
                    </a:schemeClr>
                  </a:solidFill>
                </a:rPr>
                <a:t>身份证</a:t>
              </a:r>
              <a:r>
                <a:rPr lang="zh-CN" altLang="en-US" sz="1800" dirty="0">
                  <a:solidFill>
                    <a:schemeClr val="tx1">
                      <a:lumMod val="75000"/>
                      <a:lumOff val="25000"/>
                    </a:schemeClr>
                  </a:solidFill>
                </a:rPr>
                <a:t>号码查询该申请者的创业</a:t>
              </a:r>
              <a:r>
                <a:rPr lang="zh-CN" altLang="en-US" sz="1800" dirty="0" smtClean="0">
                  <a:solidFill>
                    <a:schemeClr val="tx1">
                      <a:lumMod val="75000"/>
                      <a:lumOff val="25000"/>
                    </a:schemeClr>
                  </a:solidFill>
                </a:rPr>
                <a:t>担保</a:t>
              </a:r>
              <a:r>
                <a:rPr lang="zh-CN" altLang="en-US" sz="1800" dirty="0">
                  <a:solidFill>
                    <a:schemeClr val="tx1">
                      <a:lumMod val="75000"/>
                      <a:lumOff val="25000"/>
                    </a:schemeClr>
                  </a:solidFill>
                </a:rPr>
                <a:t>贷款、个人创业综合补贴和创业实体吸纳</a:t>
              </a:r>
              <a:r>
                <a:rPr lang="zh-CN" altLang="en-US" sz="1800" dirty="0" smtClean="0">
                  <a:solidFill>
                    <a:schemeClr val="tx1">
                      <a:lumMod val="75000"/>
                      <a:lumOff val="25000"/>
                    </a:schemeClr>
                  </a:solidFill>
                </a:rPr>
                <a:t>就业</a:t>
              </a:r>
              <a:r>
                <a:rPr lang="zh-CN" altLang="en-US" sz="1800" dirty="0">
                  <a:solidFill>
                    <a:schemeClr val="tx1">
                      <a:lumMod val="75000"/>
                      <a:lumOff val="25000"/>
                    </a:schemeClr>
                  </a:solidFill>
                </a:rPr>
                <a:t>奖励办理（不必成功）记录，当不存在</a:t>
              </a:r>
              <a:r>
                <a:rPr lang="zh-CN" altLang="en-US" sz="1800" dirty="0" smtClean="0">
                  <a:solidFill>
                    <a:schemeClr val="tx1">
                      <a:lumMod val="75000"/>
                      <a:lumOff val="25000"/>
                    </a:schemeClr>
                  </a:solidFill>
                </a:rPr>
                <a:t>办理记录</a:t>
              </a:r>
              <a:r>
                <a:rPr lang="zh-CN" altLang="en-US" sz="1800" dirty="0">
                  <a:solidFill>
                    <a:schemeClr val="tx1">
                      <a:lumMod val="75000"/>
                      <a:lumOff val="25000"/>
                    </a:schemeClr>
                  </a:solidFill>
                </a:rPr>
                <a:t>，或办理记录记载的经营实体名称与本</a:t>
              </a:r>
              <a:r>
                <a:rPr lang="zh-CN" altLang="en-US" sz="1800" dirty="0" smtClean="0">
                  <a:solidFill>
                    <a:schemeClr val="tx1">
                      <a:lumMod val="75000"/>
                      <a:lumOff val="25000"/>
                    </a:schemeClr>
                  </a:solidFill>
                </a:rPr>
                <a:t>次申请</a:t>
              </a:r>
              <a:r>
                <a:rPr lang="zh-CN" altLang="en-US" sz="1800" dirty="0">
                  <a:solidFill>
                    <a:schemeClr val="tx1">
                      <a:lumMod val="75000"/>
                      <a:lumOff val="25000"/>
                    </a:schemeClr>
                  </a:solidFill>
                </a:rPr>
                <a:t>提供的经营实体名称一致时，则认定为初次</a:t>
              </a:r>
              <a:r>
                <a:rPr lang="zh-CN" altLang="en-US" sz="1800" dirty="0" smtClean="0">
                  <a:solidFill>
                    <a:schemeClr val="tx1">
                      <a:lumMod val="75000"/>
                      <a:lumOff val="25000"/>
                    </a:schemeClr>
                  </a:solidFill>
                </a:rPr>
                <a:t>创业</a:t>
              </a:r>
              <a:endParaRPr lang="zh-CN" altLang="zh-CN" sz="1800" dirty="0">
                <a:solidFill>
                  <a:schemeClr val="tx1">
                    <a:lumMod val="75000"/>
                    <a:lumOff val="25000"/>
                  </a:schemeClr>
                </a:solidFill>
              </a:endParaRPr>
            </a:p>
          </p:txBody>
        </p:sp>
        <p:sp>
          <p:nvSpPr>
            <p:cNvPr id="61" name="任意多边形 60"/>
            <p:cNvSpPr/>
            <p:nvPr/>
          </p:nvSpPr>
          <p:spPr>
            <a:xfrm>
              <a:off x="3635896" y="2221413"/>
              <a:ext cx="4896917" cy="1368152"/>
            </a:xfrm>
            <a:custGeom>
              <a:avLst/>
              <a:gdLst>
                <a:gd name="connsiteX0" fmla="*/ 0 w 4896917"/>
                <a:gd name="connsiteY0" fmla="*/ 0 h 1368152"/>
                <a:gd name="connsiteX1" fmla="*/ 144016 w 4896917"/>
                <a:gd name="connsiteY1" fmla="*/ 0 h 1368152"/>
                <a:gd name="connsiteX2" fmla="*/ 144016 w 4896917"/>
                <a:gd name="connsiteY2" fmla="*/ 271483 h 1368152"/>
                <a:gd name="connsiteX3" fmla="*/ 1440160 w 4896917"/>
                <a:gd name="connsiteY3" fmla="*/ 271483 h 1368152"/>
                <a:gd name="connsiteX4" fmla="*/ 1440160 w 4896917"/>
                <a:gd name="connsiteY4" fmla="*/ 0 h 1368152"/>
                <a:gd name="connsiteX5" fmla="*/ 4896917 w 4896917"/>
                <a:gd name="connsiteY5" fmla="*/ 0 h 1368152"/>
                <a:gd name="connsiteX6" fmla="*/ 4896917 w 4896917"/>
                <a:gd name="connsiteY6" fmla="*/ 1368152 h 1368152"/>
                <a:gd name="connsiteX7" fmla="*/ 0 w 4896917"/>
                <a:gd name="connsiteY7" fmla="*/ 1368152 h 1368152"/>
                <a:gd name="connsiteX8" fmla="*/ 0 w 4896917"/>
                <a:gd name="connsiteY8" fmla="*/ 0 h 1368152"/>
                <a:gd name="connsiteX0-1" fmla="*/ 0 w 4896917"/>
                <a:gd name="connsiteY0-2" fmla="*/ 0 h 1368152"/>
                <a:gd name="connsiteX1-3" fmla="*/ 144016 w 4896917"/>
                <a:gd name="connsiteY1-4" fmla="*/ 0 h 1368152"/>
                <a:gd name="connsiteX2-5" fmla="*/ 144016 w 4896917"/>
                <a:gd name="connsiteY2-6" fmla="*/ 271483 h 1368152"/>
                <a:gd name="connsiteX3-7" fmla="*/ 1440160 w 4896917"/>
                <a:gd name="connsiteY3-8" fmla="*/ 0 h 1368152"/>
                <a:gd name="connsiteX4-9" fmla="*/ 4896917 w 4896917"/>
                <a:gd name="connsiteY4-10" fmla="*/ 0 h 1368152"/>
                <a:gd name="connsiteX5-11" fmla="*/ 4896917 w 4896917"/>
                <a:gd name="connsiteY5-12" fmla="*/ 1368152 h 1368152"/>
                <a:gd name="connsiteX6-13" fmla="*/ 0 w 4896917"/>
                <a:gd name="connsiteY6-14" fmla="*/ 1368152 h 1368152"/>
                <a:gd name="connsiteX7-15" fmla="*/ 0 w 4896917"/>
                <a:gd name="connsiteY7-16" fmla="*/ 0 h 1368152"/>
                <a:gd name="connsiteX0-17" fmla="*/ 144016 w 4896917"/>
                <a:gd name="connsiteY0-18" fmla="*/ 271483 h 1368152"/>
                <a:gd name="connsiteX1-19" fmla="*/ 1440160 w 4896917"/>
                <a:gd name="connsiteY1-20" fmla="*/ 0 h 1368152"/>
                <a:gd name="connsiteX2-21" fmla="*/ 4896917 w 4896917"/>
                <a:gd name="connsiteY2-22" fmla="*/ 0 h 1368152"/>
                <a:gd name="connsiteX3-23" fmla="*/ 4896917 w 4896917"/>
                <a:gd name="connsiteY3-24" fmla="*/ 1368152 h 1368152"/>
                <a:gd name="connsiteX4-25" fmla="*/ 0 w 4896917"/>
                <a:gd name="connsiteY4-26" fmla="*/ 1368152 h 1368152"/>
                <a:gd name="connsiteX5-27" fmla="*/ 0 w 4896917"/>
                <a:gd name="connsiteY5-28" fmla="*/ 0 h 1368152"/>
                <a:gd name="connsiteX6-29" fmla="*/ 144016 w 4896917"/>
                <a:gd name="connsiteY6-30" fmla="*/ 0 h 1368152"/>
                <a:gd name="connsiteX7-31" fmla="*/ 235456 w 4896917"/>
                <a:gd name="connsiteY7-32" fmla="*/ 362923 h 1368152"/>
                <a:gd name="connsiteX0-33" fmla="*/ 144016 w 4896917"/>
                <a:gd name="connsiteY0-34" fmla="*/ 271483 h 1368152"/>
                <a:gd name="connsiteX1-35" fmla="*/ 1440160 w 4896917"/>
                <a:gd name="connsiteY1-36" fmla="*/ 0 h 1368152"/>
                <a:gd name="connsiteX2-37" fmla="*/ 4896917 w 4896917"/>
                <a:gd name="connsiteY2-38" fmla="*/ 0 h 1368152"/>
                <a:gd name="connsiteX3-39" fmla="*/ 4896917 w 4896917"/>
                <a:gd name="connsiteY3-40" fmla="*/ 1368152 h 1368152"/>
                <a:gd name="connsiteX4-41" fmla="*/ 0 w 4896917"/>
                <a:gd name="connsiteY4-42" fmla="*/ 1368152 h 1368152"/>
                <a:gd name="connsiteX5-43" fmla="*/ 0 w 4896917"/>
                <a:gd name="connsiteY5-44" fmla="*/ 0 h 1368152"/>
                <a:gd name="connsiteX6-45" fmla="*/ 144016 w 4896917"/>
                <a:gd name="connsiteY6-46" fmla="*/ 0 h 1368152"/>
                <a:gd name="connsiteX0-47" fmla="*/ 1440160 w 4896917"/>
                <a:gd name="connsiteY0-48" fmla="*/ 0 h 1368152"/>
                <a:gd name="connsiteX1-49" fmla="*/ 4896917 w 4896917"/>
                <a:gd name="connsiteY1-50" fmla="*/ 0 h 1368152"/>
                <a:gd name="connsiteX2-51" fmla="*/ 4896917 w 4896917"/>
                <a:gd name="connsiteY2-52" fmla="*/ 1368152 h 1368152"/>
                <a:gd name="connsiteX3-53" fmla="*/ 0 w 4896917"/>
                <a:gd name="connsiteY3-54" fmla="*/ 1368152 h 1368152"/>
                <a:gd name="connsiteX4-55" fmla="*/ 0 w 4896917"/>
                <a:gd name="connsiteY4-56" fmla="*/ 0 h 1368152"/>
                <a:gd name="connsiteX5-57" fmla="*/ 144016 w 4896917"/>
                <a:gd name="connsiteY5-58" fmla="*/ 0 h 1368152"/>
                <a:gd name="connsiteX0-59" fmla="*/ 1440160 w 4896917"/>
                <a:gd name="connsiteY0-60" fmla="*/ 0 h 1368152"/>
                <a:gd name="connsiteX1-61" fmla="*/ 4896917 w 4896917"/>
                <a:gd name="connsiteY1-62" fmla="*/ 0 h 1368152"/>
                <a:gd name="connsiteX2-63" fmla="*/ 4896917 w 4896917"/>
                <a:gd name="connsiteY2-64" fmla="*/ 1368152 h 1368152"/>
                <a:gd name="connsiteX3-65" fmla="*/ 0 w 4896917"/>
                <a:gd name="connsiteY3-66" fmla="*/ 1368152 h 1368152"/>
                <a:gd name="connsiteX4-67" fmla="*/ 0 w 4896917"/>
                <a:gd name="connsiteY4-68" fmla="*/ 0 h 1368152"/>
                <a:gd name="connsiteX5-69" fmla="*/ 144016 w 4896917"/>
                <a:gd name="connsiteY5-70" fmla="*/ 0 h 1368152"/>
                <a:gd name="connsiteX0-71" fmla="*/ 2481881 w 4896917"/>
                <a:gd name="connsiteY0-72" fmla="*/ 0 h 1368152"/>
                <a:gd name="connsiteX1-73" fmla="*/ 4896917 w 4896917"/>
                <a:gd name="connsiteY1-74" fmla="*/ 0 h 1368152"/>
                <a:gd name="connsiteX2-75" fmla="*/ 4896917 w 4896917"/>
                <a:gd name="connsiteY2-76" fmla="*/ 1368152 h 1368152"/>
                <a:gd name="connsiteX3-77" fmla="*/ 0 w 4896917"/>
                <a:gd name="connsiteY3-78" fmla="*/ 1368152 h 1368152"/>
                <a:gd name="connsiteX4-79" fmla="*/ 0 w 4896917"/>
                <a:gd name="connsiteY4-80" fmla="*/ 0 h 1368152"/>
                <a:gd name="connsiteX5-81" fmla="*/ 144016 w 4896917"/>
                <a:gd name="connsiteY5-82" fmla="*/ 0 h 1368152"/>
                <a:gd name="connsiteX0-83" fmla="*/ 2481881 w 4896917"/>
                <a:gd name="connsiteY0-84" fmla="*/ 0 h 1368152"/>
                <a:gd name="connsiteX1-85" fmla="*/ 4896917 w 4896917"/>
                <a:gd name="connsiteY1-86" fmla="*/ 0 h 1368152"/>
                <a:gd name="connsiteX2-87" fmla="*/ 4896917 w 4896917"/>
                <a:gd name="connsiteY2-88" fmla="*/ 1368152 h 1368152"/>
                <a:gd name="connsiteX3-89" fmla="*/ 0 w 4896917"/>
                <a:gd name="connsiteY3-90" fmla="*/ 1368152 h 1368152"/>
                <a:gd name="connsiteX4-91" fmla="*/ 0 w 4896917"/>
                <a:gd name="connsiteY4-92" fmla="*/ 0 h 1368152"/>
                <a:gd name="connsiteX5-93" fmla="*/ 144016 w 4896917"/>
                <a:gd name="connsiteY5-94" fmla="*/ 0 h 1368152"/>
                <a:gd name="connsiteX0-95" fmla="*/ 2678651 w 4896917"/>
                <a:gd name="connsiteY0-96" fmla="*/ 0 h 1368152"/>
                <a:gd name="connsiteX1-97" fmla="*/ 4896917 w 4896917"/>
                <a:gd name="connsiteY1-98" fmla="*/ 0 h 1368152"/>
                <a:gd name="connsiteX2-99" fmla="*/ 4896917 w 4896917"/>
                <a:gd name="connsiteY2-100" fmla="*/ 1368152 h 1368152"/>
                <a:gd name="connsiteX3-101" fmla="*/ 0 w 4896917"/>
                <a:gd name="connsiteY3-102" fmla="*/ 1368152 h 1368152"/>
                <a:gd name="connsiteX4-103" fmla="*/ 0 w 4896917"/>
                <a:gd name="connsiteY4-104" fmla="*/ 0 h 1368152"/>
                <a:gd name="connsiteX5-105" fmla="*/ 144016 w 4896917"/>
                <a:gd name="connsiteY5-106" fmla="*/ 0 h 1368152"/>
                <a:gd name="connsiteX0-107" fmla="*/ 3245811 w 4896917"/>
                <a:gd name="connsiteY0-108" fmla="*/ 11575 h 1368152"/>
                <a:gd name="connsiteX1-109" fmla="*/ 4896917 w 4896917"/>
                <a:gd name="connsiteY1-110" fmla="*/ 0 h 1368152"/>
                <a:gd name="connsiteX2-111" fmla="*/ 4896917 w 4896917"/>
                <a:gd name="connsiteY2-112" fmla="*/ 1368152 h 1368152"/>
                <a:gd name="connsiteX3-113" fmla="*/ 0 w 4896917"/>
                <a:gd name="connsiteY3-114" fmla="*/ 1368152 h 1368152"/>
                <a:gd name="connsiteX4-115" fmla="*/ 0 w 4896917"/>
                <a:gd name="connsiteY4-116" fmla="*/ 0 h 1368152"/>
                <a:gd name="connsiteX5-117" fmla="*/ 144016 w 4896917"/>
                <a:gd name="connsiteY5-118" fmla="*/ 0 h 1368152"/>
                <a:gd name="connsiteX0-119" fmla="*/ 2844013 w 4896917"/>
                <a:gd name="connsiteY0-120" fmla="*/ 0 h 1372840"/>
                <a:gd name="connsiteX1-121" fmla="*/ 4896917 w 4896917"/>
                <a:gd name="connsiteY1-122" fmla="*/ 4688 h 1372840"/>
                <a:gd name="connsiteX2-123" fmla="*/ 4896917 w 4896917"/>
                <a:gd name="connsiteY2-124" fmla="*/ 1372840 h 1372840"/>
                <a:gd name="connsiteX3-125" fmla="*/ 0 w 4896917"/>
                <a:gd name="connsiteY3-126" fmla="*/ 1372840 h 1372840"/>
                <a:gd name="connsiteX4-127" fmla="*/ 0 w 4896917"/>
                <a:gd name="connsiteY4-128" fmla="*/ 4688 h 1372840"/>
                <a:gd name="connsiteX5-129" fmla="*/ 144016 w 4896917"/>
                <a:gd name="connsiteY5-130" fmla="*/ 4688 h 1372840"/>
                <a:gd name="connsiteX0-131" fmla="*/ 2767480 w 4896917"/>
                <a:gd name="connsiteY0-132" fmla="*/ 0 h 1372840"/>
                <a:gd name="connsiteX1-133" fmla="*/ 4896917 w 4896917"/>
                <a:gd name="connsiteY1-134" fmla="*/ 4688 h 1372840"/>
                <a:gd name="connsiteX2-135" fmla="*/ 4896917 w 4896917"/>
                <a:gd name="connsiteY2-136" fmla="*/ 1372840 h 1372840"/>
                <a:gd name="connsiteX3-137" fmla="*/ 0 w 4896917"/>
                <a:gd name="connsiteY3-138" fmla="*/ 1372840 h 1372840"/>
                <a:gd name="connsiteX4-139" fmla="*/ 0 w 4896917"/>
                <a:gd name="connsiteY4-140" fmla="*/ 4688 h 1372840"/>
                <a:gd name="connsiteX5-141" fmla="*/ 144016 w 4896917"/>
                <a:gd name="connsiteY5-142" fmla="*/ 4688 h 1372840"/>
                <a:gd name="connsiteX0-143" fmla="*/ 1629051 w 4896917"/>
                <a:gd name="connsiteY0-144" fmla="*/ 3444 h 1368152"/>
                <a:gd name="connsiteX1-145" fmla="*/ 4896917 w 4896917"/>
                <a:gd name="connsiteY1-146" fmla="*/ 0 h 1368152"/>
                <a:gd name="connsiteX2-147" fmla="*/ 4896917 w 4896917"/>
                <a:gd name="connsiteY2-148" fmla="*/ 1368152 h 1368152"/>
                <a:gd name="connsiteX3-149" fmla="*/ 0 w 4896917"/>
                <a:gd name="connsiteY3-150" fmla="*/ 1368152 h 1368152"/>
                <a:gd name="connsiteX4-151" fmla="*/ 0 w 4896917"/>
                <a:gd name="connsiteY4-152" fmla="*/ 0 h 1368152"/>
                <a:gd name="connsiteX5-153" fmla="*/ 144016 w 4896917"/>
                <a:gd name="connsiteY5-154" fmla="*/ 0 h 13681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896917" h="1368152">
                  <a:moveTo>
                    <a:pt x="1629051" y="3444"/>
                  </a:moveTo>
                  <a:lnTo>
                    <a:pt x="4896917" y="0"/>
                  </a:lnTo>
                  <a:lnTo>
                    <a:pt x="4896917" y="1368152"/>
                  </a:lnTo>
                  <a:lnTo>
                    <a:pt x="0" y="1368152"/>
                  </a:lnTo>
                  <a:lnTo>
                    <a:pt x="0" y="0"/>
                  </a:lnTo>
                  <a:lnTo>
                    <a:pt x="144016" y="0"/>
                  </a:lnTo>
                </a:path>
              </a:pathLst>
            </a:custGeom>
            <a:noFill/>
            <a:ln w="12700" cap="flat" cmpd="sng" algn="ctr">
              <a:solidFill>
                <a:schemeClr val="tx1">
                  <a:lumMod val="50000"/>
                  <a:lumOff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3" name="组合 2"/>
          <p:cNvGrpSpPr/>
          <p:nvPr/>
        </p:nvGrpSpPr>
        <p:grpSpPr>
          <a:xfrm>
            <a:off x="1637156" y="4186160"/>
            <a:ext cx="5924794" cy="1797951"/>
            <a:chOff x="3635896" y="4022975"/>
            <a:chExt cx="4896917" cy="1580441"/>
          </a:xfrm>
        </p:grpSpPr>
        <p:sp>
          <p:nvSpPr>
            <p:cNvPr id="64" name="内容占位符 2"/>
            <p:cNvSpPr txBox="1"/>
            <p:nvPr/>
          </p:nvSpPr>
          <p:spPr bwMode="auto">
            <a:xfrm>
              <a:off x="3767279" y="4022975"/>
              <a:ext cx="4748071"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1pPr>
              <a:lvl2pPr marL="4572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2pPr>
              <a:lvl3pPr marL="9144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3pPr>
              <a:lvl4pPr marL="13716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4pPr>
              <a:lvl5pPr marL="18288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zh-CN" altLang="en-US" sz="2400" b="1" dirty="0" smtClean="0">
                  <a:solidFill>
                    <a:srgbClr val="0070C0"/>
                  </a:solidFill>
                </a:rPr>
                <a:t>认定</a:t>
              </a:r>
              <a:r>
                <a:rPr lang="zh-CN" altLang="en-US" sz="2400" b="1" dirty="0">
                  <a:solidFill>
                    <a:srgbClr val="0070C0"/>
                  </a:solidFill>
                </a:rPr>
                <a:t>注册日期</a:t>
              </a:r>
              <a:endParaRPr lang="zh-CN" altLang="en-US" sz="2400" b="1" dirty="0">
                <a:solidFill>
                  <a:srgbClr val="0070C0"/>
                </a:solidFill>
              </a:endParaRPr>
            </a:p>
            <a:p>
              <a:pPr>
                <a:spcBef>
                  <a:spcPts val="0"/>
                </a:spcBef>
              </a:pPr>
              <a:r>
                <a:rPr lang="zh-CN" altLang="en-US" sz="1800" dirty="0">
                  <a:solidFill>
                    <a:schemeClr val="tx1">
                      <a:lumMod val="75000"/>
                      <a:lumOff val="25000"/>
                    </a:schemeClr>
                  </a:solidFill>
                </a:rPr>
                <a:t>　　</a:t>
              </a:r>
              <a:r>
                <a:rPr lang="zh-CN" altLang="en-US" sz="1800" dirty="0" smtClean="0">
                  <a:solidFill>
                    <a:schemeClr val="tx1">
                      <a:lumMod val="75000"/>
                      <a:lumOff val="25000"/>
                    </a:schemeClr>
                  </a:solidFill>
                </a:rPr>
                <a:t>接上</a:t>
              </a:r>
              <a:r>
                <a:rPr lang="zh-CN" altLang="en-US" sz="1800" dirty="0">
                  <a:solidFill>
                    <a:schemeClr val="tx1">
                      <a:lumMod val="75000"/>
                      <a:lumOff val="25000"/>
                    </a:schemeClr>
                  </a:solidFill>
                </a:rPr>
                <a:t>一条。当该申请者在就业管理系统中存在某项业务办理记录，且该记录记载的经营</a:t>
              </a:r>
              <a:r>
                <a:rPr lang="zh-CN" altLang="en-US" sz="1800" dirty="0" smtClean="0">
                  <a:solidFill>
                    <a:schemeClr val="tx1">
                      <a:lumMod val="75000"/>
                      <a:lumOff val="25000"/>
                    </a:schemeClr>
                  </a:solidFill>
                </a:rPr>
                <a:t>实体（同一家）注册</a:t>
              </a:r>
              <a:r>
                <a:rPr lang="zh-CN" altLang="en-US" sz="1800" dirty="0">
                  <a:solidFill>
                    <a:schemeClr val="tx1">
                      <a:lumMod val="75000"/>
                      <a:lumOff val="25000"/>
                    </a:schemeClr>
                  </a:solidFill>
                </a:rPr>
                <a:t>日期与本次申请提供的经营实体注册日期不一致时，以最早的日期为准。</a:t>
              </a:r>
              <a:endParaRPr lang="zh-CN" altLang="en-US" sz="1800" dirty="0">
                <a:solidFill>
                  <a:schemeClr val="tx1">
                    <a:lumMod val="75000"/>
                    <a:lumOff val="25000"/>
                  </a:schemeClr>
                </a:solidFill>
              </a:endParaRPr>
            </a:p>
            <a:p>
              <a:pPr>
                <a:spcBef>
                  <a:spcPts val="0"/>
                </a:spcBef>
              </a:pPr>
              <a:endParaRPr lang="zh-CN" altLang="en-US" sz="1800" dirty="0">
                <a:solidFill>
                  <a:schemeClr val="tx1">
                    <a:lumMod val="75000"/>
                    <a:lumOff val="25000"/>
                  </a:schemeClr>
                </a:solidFill>
              </a:endParaRPr>
            </a:p>
            <a:p>
              <a:pPr>
                <a:spcBef>
                  <a:spcPts val="0"/>
                </a:spcBef>
              </a:pPr>
              <a:endParaRPr lang="zh-CN" altLang="zh-CN" sz="1700" dirty="0">
                <a:solidFill>
                  <a:schemeClr val="tx1">
                    <a:lumMod val="75000"/>
                    <a:lumOff val="25000"/>
                  </a:schemeClr>
                </a:solidFill>
              </a:endParaRPr>
            </a:p>
          </p:txBody>
        </p:sp>
        <p:sp>
          <p:nvSpPr>
            <p:cNvPr id="65" name="任意多边形 64"/>
            <p:cNvSpPr/>
            <p:nvPr/>
          </p:nvSpPr>
          <p:spPr>
            <a:xfrm>
              <a:off x="3635896" y="4235264"/>
              <a:ext cx="4896917" cy="1368152"/>
            </a:xfrm>
            <a:custGeom>
              <a:avLst/>
              <a:gdLst>
                <a:gd name="connsiteX0" fmla="*/ 0 w 4896917"/>
                <a:gd name="connsiteY0" fmla="*/ 0 h 1368152"/>
                <a:gd name="connsiteX1" fmla="*/ 144016 w 4896917"/>
                <a:gd name="connsiteY1" fmla="*/ 0 h 1368152"/>
                <a:gd name="connsiteX2" fmla="*/ 144016 w 4896917"/>
                <a:gd name="connsiteY2" fmla="*/ 271483 h 1368152"/>
                <a:gd name="connsiteX3" fmla="*/ 1440160 w 4896917"/>
                <a:gd name="connsiteY3" fmla="*/ 271483 h 1368152"/>
                <a:gd name="connsiteX4" fmla="*/ 1440160 w 4896917"/>
                <a:gd name="connsiteY4" fmla="*/ 0 h 1368152"/>
                <a:gd name="connsiteX5" fmla="*/ 4896917 w 4896917"/>
                <a:gd name="connsiteY5" fmla="*/ 0 h 1368152"/>
                <a:gd name="connsiteX6" fmla="*/ 4896917 w 4896917"/>
                <a:gd name="connsiteY6" fmla="*/ 1368152 h 1368152"/>
                <a:gd name="connsiteX7" fmla="*/ 0 w 4896917"/>
                <a:gd name="connsiteY7" fmla="*/ 1368152 h 1368152"/>
                <a:gd name="connsiteX8" fmla="*/ 0 w 4896917"/>
                <a:gd name="connsiteY8" fmla="*/ 0 h 1368152"/>
                <a:gd name="connsiteX0-1" fmla="*/ 0 w 4896917"/>
                <a:gd name="connsiteY0-2" fmla="*/ 0 h 1368152"/>
                <a:gd name="connsiteX1-3" fmla="*/ 144016 w 4896917"/>
                <a:gd name="connsiteY1-4" fmla="*/ 0 h 1368152"/>
                <a:gd name="connsiteX2-5" fmla="*/ 144016 w 4896917"/>
                <a:gd name="connsiteY2-6" fmla="*/ 271483 h 1368152"/>
                <a:gd name="connsiteX3-7" fmla="*/ 1440160 w 4896917"/>
                <a:gd name="connsiteY3-8" fmla="*/ 0 h 1368152"/>
                <a:gd name="connsiteX4-9" fmla="*/ 4896917 w 4896917"/>
                <a:gd name="connsiteY4-10" fmla="*/ 0 h 1368152"/>
                <a:gd name="connsiteX5-11" fmla="*/ 4896917 w 4896917"/>
                <a:gd name="connsiteY5-12" fmla="*/ 1368152 h 1368152"/>
                <a:gd name="connsiteX6-13" fmla="*/ 0 w 4896917"/>
                <a:gd name="connsiteY6-14" fmla="*/ 1368152 h 1368152"/>
                <a:gd name="connsiteX7-15" fmla="*/ 0 w 4896917"/>
                <a:gd name="connsiteY7-16" fmla="*/ 0 h 1368152"/>
                <a:gd name="connsiteX0-17" fmla="*/ 144016 w 4896917"/>
                <a:gd name="connsiteY0-18" fmla="*/ 271483 h 1368152"/>
                <a:gd name="connsiteX1-19" fmla="*/ 1440160 w 4896917"/>
                <a:gd name="connsiteY1-20" fmla="*/ 0 h 1368152"/>
                <a:gd name="connsiteX2-21" fmla="*/ 4896917 w 4896917"/>
                <a:gd name="connsiteY2-22" fmla="*/ 0 h 1368152"/>
                <a:gd name="connsiteX3-23" fmla="*/ 4896917 w 4896917"/>
                <a:gd name="connsiteY3-24" fmla="*/ 1368152 h 1368152"/>
                <a:gd name="connsiteX4-25" fmla="*/ 0 w 4896917"/>
                <a:gd name="connsiteY4-26" fmla="*/ 1368152 h 1368152"/>
                <a:gd name="connsiteX5-27" fmla="*/ 0 w 4896917"/>
                <a:gd name="connsiteY5-28" fmla="*/ 0 h 1368152"/>
                <a:gd name="connsiteX6-29" fmla="*/ 144016 w 4896917"/>
                <a:gd name="connsiteY6-30" fmla="*/ 0 h 1368152"/>
                <a:gd name="connsiteX7-31" fmla="*/ 235456 w 4896917"/>
                <a:gd name="connsiteY7-32" fmla="*/ 362923 h 1368152"/>
                <a:gd name="connsiteX0-33" fmla="*/ 144016 w 4896917"/>
                <a:gd name="connsiteY0-34" fmla="*/ 271483 h 1368152"/>
                <a:gd name="connsiteX1-35" fmla="*/ 1440160 w 4896917"/>
                <a:gd name="connsiteY1-36" fmla="*/ 0 h 1368152"/>
                <a:gd name="connsiteX2-37" fmla="*/ 4896917 w 4896917"/>
                <a:gd name="connsiteY2-38" fmla="*/ 0 h 1368152"/>
                <a:gd name="connsiteX3-39" fmla="*/ 4896917 w 4896917"/>
                <a:gd name="connsiteY3-40" fmla="*/ 1368152 h 1368152"/>
                <a:gd name="connsiteX4-41" fmla="*/ 0 w 4896917"/>
                <a:gd name="connsiteY4-42" fmla="*/ 1368152 h 1368152"/>
                <a:gd name="connsiteX5-43" fmla="*/ 0 w 4896917"/>
                <a:gd name="connsiteY5-44" fmla="*/ 0 h 1368152"/>
                <a:gd name="connsiteX6-45" fmla="*/ 144016 w 4896917"/>
                <a:gd name="connsiteY6-46" fmla="*/ 0 h 1368152"/>
                <a:gd name="connsiteX0-47" fmla="*/ 1440160 w 4896917"/>
                <a:gd name="connsiteY0-48" fmla="*/ 0 h 1368152"/>
                <a:gd name="connsiteX1-49" fmla="*/ 4896917 w 4896917"/>
                <a:gd name="connsiteY1-50" fmla="*/ 0 h 1368152"/>
                <a:gd name="connsiteX2-51" fmla="*/ 4896917 w 4896917"/>
                <a:gd name="connsiteY2-52" fmla="*/ 1368152 h 1368152"/>
                <a:gd name="connsiteX3-53" fmla="*/ 0 w 4896917"/>
                <a:gd name="connsiteY3-54" fmla="*/ 1368152 h 1368152"/>
                <a:gd name="connsiteX4-55" fmla="*/ 0 w 4896917"/>
                <a:gd name="connsiteY4-56" fmla="*/ 0 h 1368152"/>
                <a:gd name="connsiteX5-57" fmla="*/ 144016 w 4896917"/>
                <a:gd name="connsiteY5-58" fmla="*/ 0 h 1368152"/>
                <a:gd name="connsiteX0-59" fmla="*/ 4472780 w 4896917"/>
                <a:gd name="connsiteY0-60" fmla="*/ 0 h 1368152"/>
                <a:gd name="connsiteX1-61" fmla="*/ 4896917 w 4896917"/>
                <a:gd name="connsiteY1-62" fmla="*/ 0 h 1368152"/>
                <a:gd name="connsiteX2-63" fmla="*/ 4896917 w 4896917"/>
                <a:gd name="connsiteY2-64" fmla="*/ 1368152 h 1368152"/>
                <a:gd name="connsiteX3-65" fmla="*/ 0 w 4896917"/>
                <a:gd name="connsiteY3-66" fmla="*/ 1368152 h 1368152"/>
                <a:gd name="connsiteX4-67" fmla="*/ 0 w 4896917"/>
                <a:gd name="connsiteY4-68" fmla="*/ 0 h 1368152"/>
                <a:gd name="connsiteX5-69" fmla="*/ 144016 w 4896917"/>
                <a:gd name="connsiteY5-70" fmla="*/ 0 h 13681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896917" h="1368152">
                  <a:moveTo>
                    <a:pt x="4472780" y="0"/>
                  </a:moveTo>
                  <a:lnTo>
                    <a:pt x="4896917" y="0"/>
                  </a:lnTo>
                  <a:lnTo>
                    <a:pt x="4896917" y="1368152"/>
                  </a:lnTo>
                  <a:lnTo>
                    <a:pt x="0" y="1368152"/>
                  </a:lnTo>
                  <a:lnTo>
                    <a:pt x="0" y="0"/>
                  </a:lnTo>
                  <a:lnTo>
                    <a:pt x="144016" y="0"/>
                  </a:lnTo>
                </a:path>
              </a:pathLst>
            </a:custGeom>
            <a:noFill/>
            <a:ln w="12700" cap="flat" cmpd="sng" algn="ctr">
              <a:solidFill>
                <a:schemeClr val="tx1">
                  <a:lumMod val="50000"/>
                  <a:lumOff val="50000"/>
                </a:schemeClr>
              </a:solidFill>
              <a:prstDash val="solid"/>
            </a:ln>
            <a:effectLst/>
          </p:spPr>
          <p:txBody>
            <a:bodyPr rtlCol="0" anchor="ctr"/>
            <a:lstStyle/>
            <a:p>
              <a:pPr algn="ctr" fontAlgn="auto">
                <a:spcBef>
                  <a:spcPts val="0"/>
                </a:spcBef>
                <a:spcAft>
                  <a:spcPts val="0"/>
                </a:spcAft>
              </a:pPr>
              <a:endParaRPr lang="zh-CN" altLang="en-US" sz="1800" kern="0">
                <a:solidFill>
                  <a:prstClr val="white"/>
                </a:solidFill>
                <a:latin typeface="Calibri" panose="020F0502020204030204"/>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bwMode="auto">
          <a:xfrm>
            <a:off x="-1" y="0"/>
            <a:ext cx="4368801" cy="6858000"/>
          </a:xfrm>
          <a:prstGeom prst="rect">
            <a:avLst/>
          </a:prstGeom>
          <a:gradFill>
            <a:gsLst>
              <a:gs pos="0">
                <a:srgbClr val="B7D701"/>
              </a:gs>
              <a:gs pos="100000">
                <a:srgbClr val="009B3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47" name="矩形 46"/>
          <p:cNvSpPr/>
          <p:nvPr/>
        </p:nvSpPr>
        <p:spPr bwMode="auto">
          <a:xfrm rot="5400000" flipV="1">
            <a:off x="1270707" y="-1270708"/>
            <a:ext cx="1827382" cy="4368800"/>
          </a:xfrm>
          <a:prstGeom prst="rect">
            <a:avLst/>
          </a:prstGeom>
          <a:gradFill>
            <a:gsLst>
              <a:gs pos="0">
                <a:srgbClr val="49B5E8"/>
              </a:gs>
              <a:gs pos="100000">
                <a:srgbClr val="0085C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38" name="矩形 37"/>
          <p:cNvSpPr/>
          <p:nvPr/>
        </p:nvSpPr>
        <p:spPr bwMode="auto">
          <a:xfrm rot="5400000">
            <a:off x="1371901" y="3861106"/>
            <a:ext cx="1624987" cy="4368801"/>
          </a:xfrm>
          <a:prstGeom prst="rect">
            <a:avLst/>
          </a:prstGeom>
          <a:gradFill>
            <a:gsLst>
              <a:gs pos="0">
                <a:srgbClr val="0084C8"/>
              </a:gs>
              <a:gs pos="100000">
                <a:srgbClr val="3A6A9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nvGrpSpPr>
          <p:cNvPr id="53" name="组合 52"/>
          <p:cNvGrpSpPr/>
          <p:nvPr/>
        </p:nvGrpSpPr>
        <p:grpSpPr>
          <a:xfrm>
            <a:off x="0" y="1070223"/>
            <a:ext cx="2754050" cy="4646991"/>
            <a:chOff x="0" y="1111187"/>
            <a:chExt cx="2754050" cy="4646991"/>
          </a:xfrm>
        </p:grpSpPr>
        <p:sp>
          <p:nvSpPr>
            <p:cNvPr id="48" name="椭圆 47"/>
            <p:cNvSpPr/>
            <p:nvPr/>
          </p:nvSpPr>
          <p:spPr>
            <a:xfrm>
              <a:off x="2450246" y="4863799"/>
              <a:ext cx="200570" cy="200570"/>
            </a:xfrm>
            <a:prstGeom prst="ellipse">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0" y="1111187"/>
              <a:ext cx="312134" cy="312134"/>
            </a:xfrm>
            <a:prstGeom prst="ellipse">
              <a:avLst/>
            </a:prstGeom>
            <a:solidFill>
              <a:schemeClr val="bg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1114320" y="1611397"/>
              <a:ext cx="904679" cy="904679"/>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854236" y="5460064"/>
              <a:ext cx="298114" cy="298114"/>
            </a:xfrm>
            <a:prstGeom prst="ellipse">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椭圆 51"/>
            <p:cNvSpPr/>
            <p:nvPr/>
          </p:nvSpPr>
          <p:spPr>
            <a:xfrm>
              <a:off x="2313236" y="1194804"/>
              <a:ext cx="440814" cy="44081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74" y="1993744"/>
            <a:ext cx="5937302" cy="3093487"/>
          </a:xfrm>
          <a:prstGeom prst="rect">
            <a:avLst/>
          </a:prstGeom>
        </p:spPr>
      </p:pic>
      <p:sp>
        <p:nvSpPr>
          <p:cNvPr id="39" name="任意多边形 38"/>
          <p:cNvSpPr/>
          <p:nvPr/>
        </p:nvSpPr>
        <p:spPr>
          <a:xfrm rot="16200000">
            <a:off x="67870" y="1470438"/>
            <a:ext cx="6858003" cy="3917120"/>
          </a:xfrm>
          <a:custGeom>
            <a:avLst/>
            <a:gdLst>
              <a:gd name="connsiteX0" fmla="*/ 9143999 w 9143999"/>
              <a:gd name="connsiteY0" fmla="*/ 0 h 2051818"/>
              <a:gd name="connsiteX1" fmla="*/ 9143999 w 9143999"/>
              <a:gd name="connsiteY1" fmla="*/ 2051818 h 2051818"/>
              <a:gd name="connsiteX2" fmla="*/ 0 w 9143999"/>
              <a:gd name="connsiteY2" fmla="*/ 2051818 h 2051818"/>
              <a:gd name="connsiteX3" fmla="*/ 0 w 9143999"/>
              <a:gd name="connsiteY3" fmla="*/ 1204077 h 2051818"/>
              <a:gd name="connsiteX4" fmla="*/ 6027 w 9143999"/>
              <a:gd name="connsiteY4" fmla="*/ 1207403 h 2051818"/>
              <a:gd name="connsiteX5" fmla="*/ 7674511 w 9143999"/>
              <a:gd name="connsiteY5" fmla="*/ 718908 h 2051818"/>
              <a:gd name="connsiteX6" fmla="*/ 9044856 w 9143999"/>
              <a:gd name="connsiteY6" fmla="*/ 57555 h 2051818"/>
              <a:gd name="connsiteX7" fmla="*/ 9143999 w 9143999"/>
              <a:gd name="connsiteY7" fmla="*/ 0 h 2051818"/>
              <a:gd name="connsiteX0-1" fmla="*/ 9143999 w 9143999"/>
              <a:gd name="connsiteY0-2" fmla="*/ 0 h 2051818"/>
              <a:gd name="connsiteX1-3" fmla="*/ 9143999 w 9143999"/>
              <a:gd name="connsiteY1-4" fmla="*/ 2051818 h 2051818"/>
              <a:gd name="connsiteX2-5" fmla="*/ 0 w 9143999"/>
              <a:gd name="connsiteY2-6" fmla="*/ 2051818 h 2051818"/>
              <a:gd name="connsiteX3-7" fmla="*/ 0 w 9143999"/>
              <a:gd name="connsiteY3-8" fmla="*/ 1204077 h 2051818"/>
              <a:gd name="connsiteX4-9" fmla="*/ 6027 w 9143999"/>
              <a:gd name="connsiteY4-10" fmla="*/ 1207403 h 2051818"/>
              <a:gd name="connsiteX5-11" fmla="*/ 9044856 w 9143999"/>
              <a:gd name="connsiteY5-12" fmla="*/ 57555 h 2051818"/>
              <a:gd name="connsiteX6-13" fmla="*/ 9143999 w 9143999"/>
              <a:gd name="connsiteY6-14" fmla="*/ 0 h 2051818"/>
              <a:gd name="connsiteX0-15" fmla="*/ 9143999 w 9143999"/>
              <a:gd name="connsiteY0-16" fmla="*/ 0 h 2051818"/>
              <a:gd name="connsiteX1-17" fmla="*/ 9143999 w 9143999"/>
              <a:gd name="connsiteY1-18" fmla="*/ 2051818 h 2051818"/>
              <a:gd name="connsiteX2-19" fmla="*/ 0 w 9143999"/>
              <a:gd name="connsiteY2-20" fmla="*/ 2051818 h 2051818"/>
              <a:gd name="connsiteX3-21" fmla="*/ 0 w 9143999"/>
              <a:gd name="connsiteY3-22" fmla="*/ 1204077 h 2051818"/>
              <a:gd name="connsiteX4-23" fmla="*/ 6027 w 9143999"/>
              <a:gd name="connsiteY4-24" fmla="*/ 1207403 h 2051818"/>
              <a:gd name="connsiteX5-25" fmla="*/ 9143999 w 9143999"/>
              <a:gd name="connsiteY5-26" fmla="*/ 0 h 2051818"/>
              <a:gd name="connsiteX0-27" fmla="*/ 9143999 w 9143999"/>
              <a:gd name="connsiteY0-28" fmla="*/ 0 h 2051818"/>
              <a:gd name="connsiteX1-29" fmla="*/ 9143999 w 9143999"/>
              <a:gd name="connsiteY1-30" fmla="*/ 2051818 h 2051818"/>
              <a:gd name="connsiteX2-31" fmla="*/ 0 w 9143999"/>
              <a:gd name="connsiteY2-32" fmla="*/ 2051818 h 2051818"/>
              <a:gd name="connsiteX3-33" fmla="*/ 0 w 9143999"/>
              <a:gd name="connsiteY3-34" fmla="*/ 1204077 h 2051818"/>
              <a:gd name="connsiteX4-35" fmla="*/ 6027 w 9143999"/>
              <a:gd name="connsiteY4-36" fmla="*/ 1207403 h 2051818"/>
              <a:gd name="connsiteX5-37" fmla="*/ 9143999 w 9143999"/>
              <a:gd name="connsiteY5-38" fmla="*/ 0 h 2051818"/>
              <a:gd name="connsiteX0-39" fmla="*/ 9143999 w 9143999"/>
              <a:gd name="connsiteY0-40" fmla="*/ 0 h 2051818"/>
              <a:gd name="connsiteX1-41" fmla="*/ 9143999 w 9143999"/>
              <a:gd name="connsiteY1-42" fmla="*/ 2051818 h 2051818"/>
              <a:gd name="connsiteX2-43" fmla="*/ 0 w 9143999"/>
              <a:gd name="connsiteY2-44" fmla="*/ 2051818 h 2051818"/>
              <a:gd name="connsiteX3-45" fmla="*/ 0 w 9143999"/>
              <a:gd name="connsiteY3-46" fmla="*/ 1204077 h 2051818"/>
              <a:gd name="connsiteX4-47" fmla="*/ 6027 w 9143999"/>
              <a:gd name="connsiteY4-48" fmla="*/ 1207403 h 2051818"/>
              <a:gd name="connsiteX5-49" fmla="*/ 9143999 w 9143999"/>
              <a:gd name="connsiteY5-50" fmla="*/ 0 h 2051818"/>
              <a:gd name="connsiteX0-51" fmla="*/ 9143999 w 9143999"/>
              <a:gd name="connsiteY0-52" fmla="*/ 0 h 2051818"/>
              <a:gd name="connsiteX1-53" fmla="*/ 9143999 w 9143999"/>
              <a:gd name="connsiteY1-54" fmla="*/ 2051818 h 2051818"/>
              <a:gd name="connsiteX2-55" fmla="*/ 0 w 9143999"/>
              <a:gd name="connsiteY2-56" fmla="*/ 2051818 h 2051818"/>
              <a:gd name="connsiteX3-57" fmla="*/ 0 w 9143999"/>
              <a:gd name="connsiteY3-58" fmla="*/ 1204077 h 2051818"/>
              <a:gd name="connsiteX4-59" fmla="*/ 6027 w 9143999"/>
              <a:gd name="connsiteY4-60" fmla="*/ 1207403 h 2051818"/>
              <a:gd name="connsiteX5-61" fmla="*/ 9143999 w 9143999"/>
              <a:gd name="connsiteY5-62" fmla="*/ 0 h 2051818"/>
              <a:gd name="connsiteX0-63" fmla="*/ 9143999 w 9143999"/>
              <a:gd name="connsiteY0-64" fmla="*/ 130228 h 2182046"/>
              <a:gd name="connsiteX1-65" fmla="*/ 9143999 w 9143999"/>
              <a:gd name="connsiteY1-66" fmla="*/ 2182046 h 2182046"/>
              <a:gd name="connsiteX2-67" fmla="*/ 0 w 9143999"/>
              <a:gd name="connsiteY2-68" fmla="*/ 2182046 h 2182046"/>
              <a:gd name="connsiteX3-69" fmla="*/ 0 w 9143999"/>
              <a:gd name="connsiteY3-70" fmla="*/ 1334305 h 2182046"/>
              <a:gd name="connsiteX4-71" fmla="*/ 6027 w 9143999"/>
              <a:gd name="connsiteY4-72" fmla="*/ 0 h 2182046"/>
              <a:gd name="connsiteX5-73" fmla="*/ 9143999 w 9143999"/>
              <a:gd name="connsiteY5-74" fmla="*/ 130228 h 2182046"/>
              <a:gd name="connsiteX0-75" fmla="*/ 9143999 w 9143999"/>
              <a:gd name="connsiteY0-76" fmla="*/ 0 h 2051818"/>
              <a:gd name="connsiteX1-77" fmla="*/ 9143999 w 9143999"/>
              <a:gd name="connsiteY1-78" fmla="*/ 2051818 h 2051818"/>
              <a:gd name="connsiteX2-79" fmla="*/ 0 w 9143999"/>
              <a:gd name="connsiteY2-80" fmla="*/ 2051818 h 2051818"/>
              <a:gd name="connsiteX3-81" fmla="*/ 0 w 9143999"/>
              <a:gd name="connsiteY3-82" fmla="*/ 1204077 h 2051818"/>
              <a:gd name="connsiteX4-83" fmla="*/ 25380 w 9143999"/>
              <a:gd name="connsiteY4-84" fmla="*/ 54648 h 2051818"/>
              <a:gd name="connsiteX5-85" fmla="*/ 9143999 w 9143999"/>
              <a:gd name="connsiteY5-86" fmla="*/ 0 h 2051818"/>
              <a:gd name="connsiteX0-87" fmla="*/ 9143999 w 9143999"/>
              <a:gd name="connsiteY0-88" fmla="*/ 0 h 2051818"/>
              <a:gd name="connsiteX1-89" fmla="*/ 9143999 w 9143999"/>
              <a:gd name="connsiteY1-90" fmla="*/ 2051818 h 2051818"/>
              <a:gd name="connsiteX2-91" fmla="*/ 0 w 9143999"/>
              <a:gd name="connsiteY2-92" fmla="*/ 2051818 h 2051818"/>
              <a:gd name="connsiteX3-93" fmla="*/ 0 w 9143999"/>
              <a:gd name="connsiteY3-94" fmla="*/ 1204077 h 2051818"/>
              <a:gd name="connsiteX4-95" fmla="*/ 25380 w 9143999"/>
              <a:gd name="connsiteY4-96" fmla="*/ 54648 h 2051818"/>
              <a:gd name="connsiteX5-97" fmla="*/ 9143999 w 9143999"/>
              <a:gd name="connsiteY5-98" fmla="*/ 0 h 2051818"/>
              <a:gd name="connsiteX0-99" fmla="*/ 9143999 w 9143999"/>
              <a:gd name="connsiteY0-100" fmla="*/ 0 h 2051818"/>
              <a:gd name="connsiteX1-101" fmla="*/ 9143999 w 9143999"/>
              <a:gd name="connsiteY1-102" fmla="*/ 2051818 h 2051818"/>
              <a:gd name="connsiteX2-103" fmla="*/ 0 w 9143999"/>
              <a:gd name="connsiteY2-104" fmla="*/ 2051818 h 2051818"/>
              <a:gd name="connsiteX3-105" fmla="*/ 0 w 9143999"/>
              <a:gd name="connsiteY3-106" fmla="*/ 1204077 h 2051818"/>
              <a:gd name="connsiteX4-107" fmla="*/ 25380 w 9143999"/>
              <a:gd name="connsiteY4-108" fmla="*/ 54648 h 2051818"/>
              <a:gd name="connsiteX5-109" fmla="*/ 9143999 w 9143999"/>
              <a:gd name="connsiteY5-110" fmla="*/ 0 h 2051818"/>
              <a:gd name="connsiteX0-111" fmla="*/ 9143999 w 9143999"/>
              <a:gd name="connsiteY0-112" fmla="*/ 0 h 2051818"/>
              <a:gd name="connsiteX1-113" fmla="*/ 9143999 w 9143999"/>
              <a:gd name="connsiteY1-114" fmla="*/ 2051818 h 2051818"/>
              <a:gd name="connsiteX2-115" fmla="*/ 0 w 9143999"/>
              <a:gd name="connsiteY2-116" fmla="*/ 2051818 h 2051818"/>
              <a:gd name="connsiteX3-117" fmla="*/ 0 w 9143999"/>
              <a:gd name="connsiteY3-118" fmla="*/ 1204077 h 2051818"/>
              <a:gd name="connsiteX4-119" fmla="*/ 25380 w 9143999"/>
              <a:gd name="connsiteY4-120" fmla="*/ 54648 h 2051818"/>
              <a:gd name="connsiteX5-121" fmla="*/ 9143999 w 9143999"/>
              <a:gd name="connsiteY5-122" fmla="*/ 0 h 2051818"/>
              <a:gd name="connsiteX0-123" fmla="*/ 9124647 w 9143999"/>
              <a:gd name="connsiteY0-124" fmla="*/ 0 h 2127943"/>
              <a:gd name="connsiteX1-125" fmla="*/ 9143999 w 9143999"/>
              <a:gd name="connsiteY1-126" fmla="*/ 2127943 h 2127943"/>
              <a:gd name="connsiteX2-127" fmla="*/ 0 w 9143999"/>
              <a:gd name="connsiteY2-128" fmla="*/ 2127943 h 2127943"/>
              <a:gd name="connsiteX3-129" fmla="*/ 0 w 9143999"/>
              <a:gd name="connsiteY3-130" fmla="*/ 1280202 h 2127943"/>
              <a:gd name="connsiteX4-131" fmla="*/ 25380 w 9143999"/>
              <a:gd name="connsiteY4-132" fmla="*/ 130773 h 2127943"/>
              <a:gd name="connsiteX5-133" fmla="*/ 9124647 w 9143999"/>
              <a:gd name="connsiteY5-134" fmla="*/ 0 h 2127943"/>
              <a:gd name="connsiteX0-135" fmla="*/ 9124647 w 9143999"/>
              <a:gd name="connsiteY0-136" fmla="*/ 0 h 2127943"/>
              <a:gd name="connsiteX1-137" fmla="*/ 9143999 w 9143999"/>
              <a:gd name="connsiteY1-138" fmla="*/ 2127943 h 2127943"/>
              <a:gd name="connsiteX2-139" fmla="*/ 0 w 9143999"/>
              <a:gd name="connsiteY2-140" fmla="*/ 2127943 h 2127943"/>
              <a:gd name="connsiteX3-141" fmla="*/ 0 w 9143999"/>
              <a:gd name="connsiteY3-142" fmla="*/ 1280202 h 2127943"/>
              <a:gd name="connsiteX4-143" fmla="*/ 25380 w 9143999"/>
              <a:gd name="connsiteY4-144" fmla="*/ 130773 h 2127943"/>
              <a:gd name="connsiteX5-145" fmla="*/ 9124647 w 9143999"/>
              <a:gd name="connsiteY5-146" fmla="*/ 0 h 2127943"/>
              <a:gd name="connsiteX0-147" fmla="*/ 9124647 w 9143999"/>
              <a:gd name="connsiteY0-148" fmla="*/ 0 h 2127943"/>
              <a:gd name="connsiteX1-149" fmla="*/ 9143999 w 9143999"/>
              <a:gd name="connsiteY1-150" fmla="*/ 2127943 h 2127943"/>
              <a:gd name="connsiteX2-151" fmla="*/ 0 w 9143999"/>
              <a:gd name="connsiteY2-152" fmla="*/ 2127943 h 2127943"/>
              <a:gd name="connsiteX3-153" fmla="*/ 0 w 9143999"/>
              <a:gd name="connsiteY3-154" fmla="*/ 1280202 h 2127943"/>
              <a:gd name="connsiteX4-155" fmla="*/ 6028 w 9143999"/>
              <a:gd name="connsiteY4-156" fmla="*/ 11147 h 2127943"/>
              <a:gd name="connsiteX5-157" fmla="*/ 9124647 w 9143999"/>
              <a:gd name="connsiteY5-158" fmla="*/ 0 h 2127943"/>
              <a:gd name="connsiteX0-159" fmla="*/ 9138134 w 9157486"/>
              <a:gd name="connsiteY0-160" fmla="*/ 0 h 2127943"/>
              <a:gd name="connsiteX1-161" fmla="*/ 9157486 w 9157486"/>
              <a:gd name="connsiteY1-162" fmla="*/ 2127943 h 2127943"/>
              <a:gd name="connsiteX2-163" fmla="*/ 13487 w 9157486"/>
              <a:gd name="connsiteY2-164" fmla="*/ 2127943 h 2127943"/>
              <a:gd name="connsiteX3-165" fmla="*/ 13487 w 9157486"/>
              <a:gd name="connsiteY3-166" fmla="*/ 1280202 h 2127943"/>
              <a:gd name="connsiteX4-167" fmla="*/ 163 w 9157486"/>
              <a:gd name="connsiteY4-168" fmla="*/ 141648 h 2127943"/>
              <a:gd name="connsiteX5-169" fmla="*/ 9138134 w 9157486"/>
              <a:gd name="connsiteY5-170" fmla="*/ 0 h 2127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157486" h="2127943">
                <a:moveTo>
                  <a:pt x="9138134" y="0"/>
                </a:moveTo>
                <a:lnTo>
                  <a:pt x="9157486" y="2127943"/>
                </a:lnTo>
                <a:lnTo>
                  <a:pt x="13487" y="2127943"/>
                </a:lnTo>
                <a:lnTo>
                  <a:pt x="13487" y="1280202"/>
                </a:lnTo>
                <a:cubicBezTo>
                  <a:pt x="15496" y="857184"/>
                  <a:pt x="-1846" y="564666"/>
                  <a:pt x="163" y="141648"/>
                </a:cubicBezTo>
                <a:cubicBezTo>
                  <a:pt x="3568670" y="1577063"/>
                  <a:pt x="7137176" y="1131097"/>
                  <a:pt x="9138134" y="0"/>
                </a:cubicBezTo>
                <a:close/>
              </a:path>
            </a:pathLst>
          </a:custGeom>
          <a:gradFill>
            <a:gsLst>
              <a:gs pos="0">
                <a:srgbClr val="48B4E7"/>
              </a:gs>
              <a:gs pos="100000">
                <a:srgbClr val="0083C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4" name="任意多边形 43"/>
          <p:cNvSpPr/>
          <p:nvPr/>
        </p:nvSpPr>
        <p:spPr>
          <a:xfrm rot="16200000">
            <a:off x="2269997" y="-16039"/>
            <a:ext cx="6868891" cy="6879174"/>
          </a:xfrm>
          <a:custGeom>
            <a:avLst/>
            <a:gdLst>
              <a:gd name="connsiteX0" fmla="*/ 6858000 w 6858000"/>
              <a:gd name="connsiteY0" fmla="*/ 0 h 6459417"/>
              <a:gd name="connsiteX1" fmla="*/ 6858000 w 6858000"/>
              <a:gd name="connsiteY1" fmla="*/ 1675279 h 6459417"/>
              <a:gd name="connsiteX2" fmla="*/ 6858000 w 6858000"/>
              <a:gd name="connsiteY2" fmla="*/ 1819701 h 6459417"/>
              <a:gd name="connsiteX3" fmla="*/ 6858000 w 6858000"/>
              <a:gd name="connsiteY3" fmla="*/ 2278767 h 6459417"/>
              <a:gd name="connsiteX4" fmla="*/ 6858000 w 6858000"/>
              <a:gd name="connsiteY4" fmla="*/ 3954046 h 6459417"/>
              <a:gd name="connsiteX5" fmla="*/ 6858000 w 6858000"/>
              <a:gd name="connsiteY5" fmla="*/ 4098468 h 6459417"/>
              <a:gd name="connsiteX6" fmla="*/ 6858000 w 6858000"/>
              <a:gd name="connsiteY6" fmla="*/ 4180650 h 6459417"/>
              <a:gd name="connsiteX7" fmla="*/ 6858000 w 6858000"/>
              <a:gd name="connsiteY7" fmla="*/ 6459417 h 6459417"/>
              <a:gd name="connsiteX8" fmla="*/ 0 w 6858000"/>
              <a:gd name="connsiteY8" fmla="*/ 6459417 h 6459417"/>
              <a:gd name="connsiteX9" fmla="*/ 0 w 6858000"/>
              <a:gd name="connsiteY9" fmla="*/ 4180650 h 6459417"/>
              <a:gd name="connsiteX10" fmla="*/ 0 w 6858000"/>
              <a:gd name="connsiteY10" fmla="*/ 4098468 h 6459417"/>
              <a:gd name="connsiteX11" fmla="*/ 0 w 6858000"/>
              <a:gd name="connsiteY11" fmla="*/ 3954046 h 6459417"/>
              <a:gd name="connsiteX12" fmla="*/ 0 w 6858000"/>
              <a:gd name="connsiteY12" fmla="*/ 3295924 h 6459417"/>
              <a:gd name="connsiteX13" fmla="*/ 0 w 6858000"/>
              <a:gd name="connsiteY13" fmla="*/ 1819701 h 6459417"/>
              <a:gd name="connsiteX14" fmla="*/ 0 w 6858000"/>
              <a:gd name="connsiteY14" fmla="*/ 1675279 h 6459417"/>
              <a:gd name="connsiteX15" fmla="*/ 0 w 6858000"/>
              <a:gd name="connsiteY15" fmla="*/ 1017157 h 6459417"/>
              <a:gd name="connsiteX16" fmla="*/ 227535 w 6858000"/>
              <a:gd name="connsiteY16" fmla="*/ 1166258 h 6459417"/>
              <a:gd name="connsiteX17" fmla="*/ 6270374 w 6858000"/>
              <a:gd name="connsiteY17" fmla="*/ 412001 h 6459417"/>
              <a:gd name="connsiteX18" fmla="*/ 6705779 w 6858000"/>
              <a:gd name="connsiteY18" fmla="*/ 117916 h 6459417"/>
              <a:gd name="connsiteX0-1" fmla="*/ 6858000 w 6941935"/>
              <a:gd name="connsiteY0-2" fmla="*/ 56823 h 6516240"/>
              <a:gd name="connsiteX1-3" fmla="*/ 6858000 w 6941935"/>
              <a:gd name="connsiteY1-4" fmla="*/ 1732102 h 6516240"/>
              <a:gd name="connsiteX2-5" fmla="*/ 6858000 w 6941935"/>
              <a:gd name="connsiteY2-6" fmla="*/ 1876524 h 6516240"/>
              <a:gd name="connsiteX3-7" fmla="*/ 6858000 w 6941935"/>
              <a:gd name="connsiteY3-8" fmla="*/ 2335590 h 6516240"/>
              <a:gd name="connsiteX4-9" fmla="*/ 6858000 w 6941935"/>
              <a:gd name="connsiteY4-10" fmla="*/ 4010869 h 6516240"/>
              <a:gd name="connsiteX5-11" fmla="*/ 6858000 w 6941935"/>
              <a:gd name="connsiteY5-12" fmla="*/ 4155291 h 6516240"/>
              <a:gd name="connsiteX6-13" fmla="*/ 6858000 w 6941935"/>
              <a:gd name="connsiteY6-14" fmla="*/ 4237473 h 6516240"/>
              <a:gd name="connsiteX7-15" fmla="*/ 6858000 w 6941935"/>
              <a:gd name="connsiteY7-16" fmla="*/ 6516240 h 6516240"/>
              <a:gd name="connsiteX8-17" fmla="*/ 0 w 6941935"/>
              <a:gd name="connsiteY8-18" fmla="*/ 6516240 h 6516240"/>
              <a:gd name="connsiteX9-19" fmla="*/ 0 w 6941935"/>
              <a:gd name="connsiteY9-20" fmla="*/ 4237473 h 6516240"/>
              <a:gd name="connsiteX10-21" fmla="*/ 0 w 6941935"/>
              <a:gd name="connsiteY10-22" fmla="*/ 4155291 h 6516240"/>
              <a:gd name="connsiteX11-23" fmla="*/ 0 w 6941935"/>
              <a:gd name="connsiteY11-24" fmla="*/ 4010869 h 6516240"/>
              <a:gd name="connsiteX12-25" fmla="*/ 0 w 6941935"/>
              <a:gd name="connsiteY12-26" fmla="*/ 3352747 h 6516240"/>
              <a:gd name="connsiteX13-27" fmla="*/ 0 w 6941935"/>
              <a:gd name="connsiteY13-28" fmla="*/ 1876524 h 6516240"/>
              <a:gd name="connsiteX14-29" fmla="*/ 0 w 6941935"/>
              <a:gd name="connsiteY14-30" fmla="*/ 1732102 h 6516240"/>
              <a:gd name="connsiteX15-31" fmla="*/ 0 w 6941935"/>
              <a:gd name="connsiteY15-32" fmla="*/ 1073980 h 6516240"/>
              <a:gd name="connsiteX16-33" fmla="*/ 227535 w 6941935"/>
              <a:gd name="connsiteY16-34" fmla="*/ 1223081 h 6516240"/>
              <a:gd name="connsiteX17-35" fmla="*/ 6270374 w 6941935"/>
              <a:gd name="connsiteY17-36" fmla="*/ 468824 h 6516240"/>
              <a:gd name="connsiteX18-37" fmla="*/ 6858000 w 6941935"/>
              <a:gd name="connsiteY18-38" fmla="*/ 56823 h 6516240"/>
              <a:gd name="connsiteX0-39" fmla="*/ 6858000 w 6858000"/>
              <a:gd name="connsiteY0-40" fmla="*/ 4734 h 6464151"/>
              <a:gd name="connsiteX1-41" fmla="*/ 6858000 w 6858000"/>
              <a:gd name="connsiteY1-42" fmla="*/ 1680013 h 6464151"/>
              <a:gd name="connsiteX2-43" fmla="*/ 6858000 w 6858000"/>
              <a:gd name="connsiteY2-44" fmla="*/ 1824435 h 6464151"/>
              <a:gd name="connsiteX3-45" fmla="*/ 6858000 w 6858000"/>
              <a:gd name="connsiteY3-46" fmla="*/ 2283501 h 6464151"/>
              <a:gd name="connsiteX4-47" fmla="*/ 6858000 w 6858000"/>
              <a:gd name="connsiteY4-48" fmla="*/ 3958780 h 6464151"/>
              <a:gd name="connsiteX5-49" fmla="*/ 6858000 w 6858000"/>
              <a:gd name="connsiteY5-50" fmla="*/ 4103202 h 6464151"/>
              <a:gd name="connsiteX6-51" fmla="*/ 6858000 w 6858000"/>
              <a:gd name="connsiteY6-52" fmla="*/ 4185384 h 6464151"/>
              <a:gd name="connsiteX7-53" fmla="*/ 6858000 w 6858000"/>
              <a:gd name="connsiteY7-54" fmla="*/ 6464151 h 6464151"/>
              <a:gd name="connsiteX8-55" fmla="*/ 0 w 6858000"/>
              <a:gd name="connsiteY8-56" fmla="*/ 6464151 h 6464151"/>
              <a:gd name="connsiteX9-57" fmla="*/ 0 w 6858000"/>
              <a:gd name="connsiteY9-58" fmla="*/ 4185384 h 6464151"/>
              <a:gd name="connsiteX10-59" fmla="*/ 0 w 6858000"/>
              <a:gd name="connsiteY10-60" fmla="*/ 4103202 h 6464151"/>
              <a:gd name="connsiteX11-61" fmla="*/ 0 w 6858000"/>
              <a:gd name="connsiteY11-62" fmla="*/ 3958780 h 6464151"/>
              <a:gd name="connsiteX12-63" fmla="*/ 0 w 6858000"/>
              <a:gd name="connsiteY12-64" fmla="*/ 3300658 h 6464151"/>
              <a:gd name="connsiteX13-65" fmla="*/ 0 w 6858000"/>
              <a:gd name="connsiteY13-66" fmla="*/ 1824435 h 6464151"/>
              <a:gd name="connsiteX14-67" fmla="*/ 0 w 6858000"/>
              <a:gd name="connsiteY14-68" fmla="*/ 1680013 h 6464151"/>
              <a:gd name="connsiteX15-69" fmla="*/ 0 w 6858000"/>
              <a:gd name="connsiteY15-70" fmla="*/ 1021891 h 6464151"/>
              <a:gd name="connsiteX16-71" fmla="*/ 227535 w 6858000"/>
              <a:gd name="connsiteY16-72" fmla="*/ 1170992 h 6464151"/>
              <a:gd name="connsiteX17-73" fmla="*/ 6858000 w 6858000"/>
              <a:gd name="connsiteY17-74" fmla="*/ 4734 h 6464151"/>
              <a:gd name="connsiteX0-75" fmla="*/ 6858000 w 6858000"/>
              <a:gd name="connsiteY0-76" fmla="*/ 0 h 6459417"/>
              <a:gd name="connsiteX1-77" fmla="*/ 6858000 w 6858000"/>
              <a:gd name="connsiteY1-78" fmla="*/ 1675279 h 6459417"/>
              <a:gd name="connsiteX2-79" fmla="*/ 6858000 w 6858000"/>
              <a:gd name="connsiteY2-80" fmla="*/ 1819701 h 6459417"/>
              <a:gd name="connsiteX3-81" fmla="*/ 6858000 w 6858000"/>
              <a:gd name="connsiteY3-82" fmla="*/ 2278767 h 6459417"/>
              <a:gd name="connsiteX4-83" fmla="*/ 6858000 w 6858000"/>
              <a:gd name="connsiteY4-84" fmla="*/ 3954046 h 6459417"/>
              <a:gd name="connsiteX5-85" fmla="*/ 6858000 w 6858000"/>
              <a:gd name="connsiteY5-86" fmla="*/ 4098468 h 6459417"/>
              <a:gd name="connsiteX6-87" fmla="*/ 6858000 w 6858000"/>
              <a:gd name="connsiteY6-88" fmla="*/ 4180650 h 6459417"/>
              <a:gd name="connsiteX7-89" fmla="*/ 6858000 w 6858000"/>
              <a:gd name="connsiteY7-90" fmla="*/ 6459417 h 6459417"/>
              <a:gd name="connsiteX8-91" fmla="*/ 0 w 6858000"/>
              <a:gd name="connsiteY8-92" fmla="*/ 6459417 h 6459417"/>
              <a:gd name="connsiteX9-93" fmla="*/ 0 w 6858000"/>
              <a:gd name="connsiteY9-94" fmla="*/ 4180650 h 6459417"/>
              <a:gd name="connsiteX10-95" fmla="*/ 0 w 6858000"/>
              <a:gd name="connsiteY10-96" fmla="*/ 4098468 h 6459417"/>
              <a:gd name="connsiteX11-97" fmla="*/ 0 w 6858000"/>
              <a:gd name="connsiteY11-98" fmla="*/ 3954046 h 6459417"/>
              <a:gd name="connsiteX12-99" fmla="*/ 0 w 6858000"/>
              <a:gd name="connsiteY12-100" fmla="*/ 3295924 h 6459417"/>
              <a:gd name="connsiteX13-101" fmla="*/ 0 w 6858000"/>
              <a:gd name="connsiteY13-102" fmla="*/ 1819701 h 6459417"/>
              <a:gd name="connsiteX14-103" fmla="*/ 0 w 6858000"/>
              <a:gd name="connsiteY14-104" fmla="*/ 1675279 h 6459417"/>
              <a:gd name="connsiteX15-105" fmla="*/ 0 w 6858000"/>
              <a:gd name="connsiteY15-106" fmla="*/ 1017157 h 6459417"/>
              <a:gd name="connsiteX16-107" fmla="*/ 227535 w 6858000"/>
              <a:gd name="connsiteY16-108" fmla="*/ 1166258 h 6459417"/>
              <a:gd name="connsiteX17-109" fmla="*/ 6858000 w 6858000"/>
              <a:gd name="connsiteY17-110" fmla="*/ 0 h 6459417"/>
              <a:gd name="connsiteX0-111" fmla="*/ 6858000 w 6858000"/>
              <a:gd name="connsiteY0-112" fmla="*/ 0 h 6459417"/>
              <a:gd name="connsiteX1-113" fmla="*/ 6858000 w 6858000"/>
              <a:gd name="connsiteY1-114" fmla="*/ 1675279 h 6459417"/>
              <a:gd name="connsiteX2-115" fmla="*/ 6858000 w 6858000"/>
              <a:gd name="connsiteY2-116" fmla="*/ 1819701 h 6459417"/>
              <a:gd name="connsiteX3-117" fmla="*/ 6858000 w 6858000"/>
              <a:gd name="connsiteY3-118" fmla="*/ 2278767 h 6459417"/>
              <a:gd name="connsiteX4-119" fmla="*/ 6858000 w 6858000"/>
              <a:gd name="connsiteY4-120" fmla="*/ 3954046 h 6459417"/>
              <a:gd name="connsiteX5-121" fmla="*/ 6858000 w 6858000"/>
              <a:gd name="connsiteY5-122" fmla="*/ 4098468 h 6459417"/>
              <a:gd name="connsiteX6-123" fmla="*/ 6858000 w 6858000"/>
              <a:gd name="connsiteY6-124" fmla="*/ 4180650 h 6459417"/>
              <a:gd name="connsiteX7-125" fmla="*/ 6858000 w 6858000"/>
              <a:gd name="connsiteY7-126" fmla="*/ 6459417 h 6459417"/>
              <a:gd name="connsiteX8-127" fmla="*/ 0 w 6858000"/>
              <a:gd name="connsiteY8-128" fmla="*/ 6459417 h 6459417"/>
              <a:gd name="connsiteX9-129" fmla="*/ 0 w 6858000"/>
              <a:gd name="connsiteY9-130" fmla="*/ 4180650 h 6459417"/>
              <a:gd name="connsiteX10-131" fmla="*/ 0 w 6858000"/>
              <a:gd name="connsiteY10-132" fmla="*/ 4098468 h 6459417"/>
              <a:gd name="connsiteX11-133" fmla="*/ 0 w 6858000"/>
              <a:gd name="connsiteY11-134" fmla="*/ 3954046 h 6459417"/>
              <a:gd name="connsiteX12-135" fmla="*/ 0 w 6858000"/>
              <a:gd name="connsiteY12-136" fmla="*/ 3295924 h 6459417"/>
              <a:gd name="connsiteX13-137" fmla="*/ 0 w 6858000"/>
              <a:gd name="connsiteY13-138" fmla="*/ 1819701 h 6459417"/>
              <a:gd name="connsiteX14-139" fmla="*/ 0 w 6858000"/>
              <a:gd name="connsiteY14-140" fmla="*/ 1675279 h 6459417"/>
              <a:gd name="connsiteX15-141" fmla="*/ 0 w 6858000"/>
              <a:gd name="connsiteY15-142" fmla="*/ 1017157 h 6459417"/>
              <a:gd name="connsiteX16-143" fmla="*/ 6858000 w 6858000"/>
              <a:gd name="connsiteY16-144" fmla="*/ 0 h 6459417"/>
              <a:gd name="connsiteX0-145" fmla="*/ 6858000 w 6858000"/>
              <a:gd name="connsiteY0-146" fmla="*/ 0 h 6459417"/>
              <a:gd name="connsiteX1-147" fmla="*/ 6858000 w 6858000"/>
              <a:gd name="connsiteY1-148" fmla="*/ 1675279 h 6459417"/>
              <a:gd name="connsiteX2-149" fmla="*/ 6858000 w 6858000"/>
              <a:gd name="connsiteY2-150" fmla="*/ 1819701 h 6459417"/>
              <a:gd name="connsiteX3-151" fmla="*/ 6858000 w 6858000"/>
              <a:gd name="connsiteY3-152" fmla="*/ 2278767 h 6459417"/>
              <a:gd name="connsiteX4-153" fmla="*/ 6858000 w 6858000"/>
              <a:gd name="connsiteY4-154" fmla="*/ 3954046 h 6459417"/>
              <a:gd name="connsiteX5-155" fmla="*/ 6858000 w 6858000"/>
              <a:gd name="connsiteY5-156" fmla="*/ 4098468 h 6459417"/>
              <a:gd name="connsiteX6-157" fmla="*/ 6858000 w 6858000"/>
              <a:gd name="connsiteY6-158" fmla="*/ 4180650 h 6459417"/>
              <a:gd name="connsiteX7-159" fmla="*/ 6858000 w 6858000"/>
              <a:gd name="connsiteY7-160" fmla="*/ 6459417 h 6459417"/>
              <a:gd name="connsiteX8-161" fmla="*/ 0 w 6858000"/>
              <a:gd name="connsiteY8-162" fmla="*/ 6459417 h 6459417"/>
              <a:gd name="connsiteX9-163" fmla="*/ 0 w 6858000"/>
              <a:gd name="connsiteY9-164" fmla="*/ 4180650 h 6459417"/>
              <a:gd name="connsiteX10-165" fmla="*/ 0 w 6858000"/>
              <a:gd name="connsiteY10-166" fmla="*/ 4098468 h 6459417"/>
              <a:gd name="connsiteX11-167" fmla="*/ 0 w 6858000"/>
              <a:gd name="connsiteY11-168" fmla="*/ 3954046 h 6459417"/>
              <a:gd name="connsiteX12-169" fmla="*/ 0 w 6858000"/>
              <a:gd name="connsiteY12-170" fmla="*/ 3295924 h 6459417"/>
              <a:gd name="connsiteX13-171" fmla="*/ 0 w 6858000"/>
              <a:gd name="connsiteY13-172" fmla="*/ 1819701 h 6459417"/>
              <a:gd name="connsiteX14-173" fmla="*/ 0 w 6858000"/>
              <a:gd name="connsiteY14-174" fmla="*/ 1675279 h 6459417"/>
              <a:gd name="connsiteX15-175" fmla="*/ 0 w 6858000"/>
              <a:gd name="connsiteY15-176" fmla="*/ 1017157 h 6459417"/>
              <a:gd name="connsiteX16-177" fmla="*/ 6858000 w 6858000"/>
              <a:gd name="connsiteY16-178" fmla="*/ 0 h 6459417"/>
              <a:gd name="connsiteX0-179" fmla="*/ 6858000 w 6858000"/>
              <a:gd name="connsiteY0-180" fmla="*/ 0 h 6459417"/>
              <a:gd name="connsiteX1-181" fmla="*/ 6858000 w 6858000"/>
              <a:gd name="connsiteY1-182" fmla="*/ 1675279 h 6459417"/>
              <a:gd name="connsiteX2-183" fmla="*/ 6858000 w 6858000"/>
              <a:gd name="connsiteY2-184" fmla="*/ 1819701 h 6459417"/>
              <a:gd name="connsiteX3-185" fmla="*/ 6858000 w 6858000"/>
              <a:gd name="connsiteY3-186" fmla="*/ 2278767 h 6459417"/>
              <a:gd name="connsiteX4-187" fmla="*/ 6858000 w 6858000"/>
              <a:gd name="connsiteY4-188" fmla="*/ 3954046 h 6459417"/>
              <a:gd name="connsiteX5-189" fmla="*/ 6858000 w 6858000"/>
              <a:gd name="connsiteY5-190" fmla="*/ 4098468 h 6459417"/>
              <a:gd name="connsiteX6-191" fmla="*/ 6858000 w 6858000"/>
              <a:gd name="connsiteY6-192" fmla="*/ 4180650 h 6459417"/>
              <a:gd name="connsiteX7-193" fmla="*/ 6858000 w 6858000"/>
              <a:gd name="connsiteY7-194" fmla="*/ 6459417 h 6459417"/>
              <a:gd name="connsiteX8-195" fmla="*/ 0 w 6858000"/>
              <a:gd name="connsiteY8-196" fmla="*/ 6459417 h 6459417"/>
              <a:gd name="connsiteX9-197" fmla="*/ 0 w 6858000"/>
              <a:gd name="connsiteY9-198" fmla="*/ 4180650 h 6459417"/>
              <a:gd name="connsiteX10-199" fmla="*/ 0 w 6858000"/>
              <a:gd name="connsiteY10-200" fmla="*/ 4098468 h 6459417"/>
              <a:gd name="connsiteX11-201" fmla="*/ 0 w 6858000"/>
              <a:gd name="connsiteY11-202" fmla="*/ 3954046 h 6459417"/>
              <a:gd name="connsiteX12-203" fmla="*/ 0 w 6858000"/>
              <a:gd name="connsiteY12-204" fmla="*/ 3295924 h 6459417"/>
              <a:gd name="connsiteX13-205" fmla="*/ 0 w 6858000"/>
              <a:gd name="connsiteY13-206" fmla="*/ 1819701 h 6459417"/>
              <a:gd name="connsiteX14-207" fmla="*/ 0 w 6858000"/>
              <a:gd name="connsiteY14-208" fmla="*/ 1675279 h 6459417"/>
              <a:gd name="connsiteX15-209" fmla="*/ 0 w 6858000"/>
              <a:gd name="connsiteY15-210" fmla="*/ 1017157 h 6459417"/>
              <a:gd name="connsiteX16-211" fmla="*/ 6858000 w 6858000"/>
              <a:gd name="connsiteY16-212" fmla="*/ 0 h 6459417"/>
              <a:gd name="connsiteX0-213" fmla="*/ 6858000 w 6858000"/>
              <a:gd name="connsiteY0-214" fmla="*/ 0 h 6459417"/>
              <a:gd name="connsiteX1-215" fmla="*/ 6858000 w 6858000"/>
              <a:gd name="connsiteY1-216" fmla="*/ 1675279 h 6459417"/>
              <a:gd name="connsiteX2-217" fmla="*/ 6858000 w 6858000"/>
              <a:gd name="connsiteY2-218" fmla="*/ 1819701 h 6459417"/>
              <a:gd name="connsiteX3-219" fmla="*/ 6858000 w 6858000"/>
              <a:gd name="connsiteY3-220" fmla="*/ 2278767 h 6459417"/>
              <a:gd name="connsiteX4-221" fmla="*/ 6858000 w 6858000"/>
              <a:gd name="connsiteY4-222" fmla="*/ 3954046 h 6459417"/>
              <a:gd name="connsiteX5-223" fmla="*/ 6858000 w 6858000"/>
              <a:gd name="connsiteY5-224" fmla="*/ 4098468 h 6459417"/>
              <a:gd name="connsiteX6-225" fmla="*/ 6858000 w 6858000"/>
              <a:gd name="connsiteY6-226" fmla="*/ 4180650 h 6459417"/>
              <a:gd name="connsiteX7-227" fmla="*/ 6858000 w 6858000"/>
              <a:gd name="connsiteY7-228" fmla="*/ 6459417 h 6459417"/>
              <a:gd name="connsiteX8-229" fmla="*/ 0 w 6858000"/>
              <a:gd name="connsiteY8-230" fmla="*/ 6459417 h 6459417"/>
              <a:gd name="connsiteX9-231" fmla="*/ 0 w 6858000"/>
              <a:gd name="connsiteY9-232" fmla="*/ 4180650 h 6459417"/>
              <a:gd name="connsiteX10-233" fmla="*/ 0 w 6858000"/>
              <a:gd name="connsiteY10-234" fmla="*/ 4098468 h 6459417"/>
              <a:gd name="connsiteX11-235" fmla="*/ 0 w 6858000"/>
              <a:gd name="connsiteY11-236" fmla="*/ 3954046 h 6459417"/>
              <a:gd name="connsiteX12-237" fmla="*/ 0 w 6858000"/>
              <a:gd name="connsiteY12-238" fmla="*/ 3295924 h 6459417"/>
              <a:gd name="connsiteX13-239" fmla="*/ 0 w 6858000"/>
              <a:gd name="connsiteY13-240" fmla="*/ 1819701 h 6459417"/>
              <a:gd name="connsiteX14-241" fmla="*/ 0 w 6858000"/>
              <a:gd name="connsiteY14-242" fmla="*/ 1675279 h 6459417"/>
              <a:gd name="connsiteX15-243" fmla="*/ 0 w 6858000"/>
              <a:gd name="connsiteY15-244" fmla="*/ 1017157 h 6459417"/>
              <a:gd name="connsiteX16-245" fmla="*/ 6858000 w 6858000"/>
              <a:gd name="connsiteY16-246" fmla="*/ 0 h 6459417"/>
              <a:gd name="connsiteX0-247" fmla="*/ 6858000 w 6858000"/>
              <a:gd name="connsiteY0-248" fmla="*/ 0 h 6459417"/>
              <a:gd name="connsiteX1-249" fmla="*/ 6858000 w 6858000"/>
              <a:gd name="connsiteY1-250" fmla="*/ 1675279 h 6459417"/>
              <a:gd name="connsiteX2-251" fmla="*/ 6858000 w 6858000"/>
              <a:gd name="connsiteY2-252" fmla="*/ 1819701 h 6459417"/>
              <a:gd name="connsiteX3-253" fmla="*/ 6858000 w 6858000"/>
              <a:gd name="connsiteY3-254" fmla="*/ 2278767 h 6459417"/>
              <a:gd name="connsiteX4-255" fmla="*/ 6858000 w 6858000"/>
              <a:gd name="connsiteY4-256" fmla="*/ 3954046 h 6459417"/>
              <a:gd name="connsiteX5-257" fmla="*/ 6858000 w 6858000"/>
              <a:gd name="connsiteY5-258" fmla="*/ 4098468 h 6459417"/>
              <a:gd name="connsiteX6-259" fmla="*/ 6858000 w 6858000"/>
              <a:gd name="connsiteY6-260" fmla="*/ 4180650 h 6459417"/>
              <a:gd name="connsiteX7-261" fmla="*/ 6858000 w 6858000"/>
              <a:gd name="connsiteY7-262" fmla="*/ 6459417 h 6459417"/>
              <a:gd name="connsiteX8-263" fmla="*/ 0 w 6858000"/>
              <a:gd name="connsiteY8-264" fmla="*/ 6459417 h 6459417"/>
              <a:gd name="connsiteX9-265" fmla="*/ 0 w 6858000"/>
              <a:gd name="connsiteY9-266" fmla="*/ 4180650 h 6459417"/>
              <a:gd name="connsiteX10-267" fmla="*/ 0 w 6858000"/>
              <a:gd name="connsiteY10-268" fmla="*/ 4098468 h 6459417"/>
              <a:gd name="connsiteX11-269" fmla="*/ 0 w 6858000"/>
              <a:gd name="connsiteY11-270" fmla="*/ 3954046 h 6459417"/>
              <a:gd name="connsiteX12-271" fmla="*/ 0 w 6858000"/>
              <a:gd name="connsiteY12-272" fmla="*/ 3295924 h 6459417"/>
              <a:gd name="connsiteX13-273" fmla="*/ 0 w 6858000"/>
              <a:gd name="connsiteY13-274" fmla="*/ 1819701 h 6459417"/>
              <a:gd name="connsiteX14-275" fmla="*/ 0 w 6858000"/>
              <a:gd name="connsiteY14-276" fmla="*/ 1675279 h 6459417"/>
              <a:gd name="connsiteX15-277" fmla="*/ 0 w 6858000"/>
              <a:gd name="connsiteY15-278" fmla="*/ 1017157 h 6459417"/>
              <a:gd name="connsiteX16-279" fmla="*/ 6858000 w 6858000"/>
              <a:gd name="connsiteY16-280" fmla="*/ 0 h 6459417"/>
              <a:gd name="connsiteX0-281" fmla="*/ 6858000 w 6858000"/>
              <a:gd name="connsiteY0-282" fmla="*/ 0 h 6459417"/>
              <a:gd name="connsiteX1-283" fmla="*/ 6858000 w 6858000"/>
              <a:gd name="connsiteY1-284" fmla="*/ 1675279 h 6459417"/>
              <a:gd name="connsiteX2-285" fmla="*/ 6858000 w 6858000"/>
              <a:gd name="connsiteY2-286" fmla="*/ 1819701 h 6459417"/>
              <a:gd name="connsiteX3-287" fmla="*/ 6858000 w 6858000"/>
              <a:gd name="connsiteY3-288" fmla="*/ 2278767 h 6459417"/>
              <a:gd name="connsiteX4-289" fmla="*/ 6858000 w 6858000"/>
              <a:gd name="connsiteY4-290" fmla="*/ 3954046 h 6459417"/>
              <a:gd name="connsiteX5-291" fmla="*/ 6858000 w 6858000"/>
              <a:gd name="connsiteY5-292" fmla="*/ 4098468 h 6459417"/>
              <a:gd name="connsiteX6-293" fmla="*/ 6858000 w 6858000"/>
              <a:gd name="connsiteY6-294" fmla="*/ 4180650 h 6459417"/>
              <a:gd name="connsiteX7-295" fmla="*/ 6858000 w 6858000"/>
              <a:gd name="connsiteY7-296" fmla="*/ 6459417 h 6459417"/>
              <a:gd name="connsiteX8-297" fmla="*/ 0 w 6858000"/>
              <a:gd name="connsiteY8-298" fmla="*/ 6459417 h 6459417"/>
              <a:gd name="connsiteX9-299" fmla="*/ 0 w 6858000"/>
              <a:gd name="connsiteY9-300" fmla="*/ 4180650 h 6459417"/>
              <a:gd name="connsiteX10-301" fmla="*/ 0 w 6858000"/>
              <a:gd name="connsiteY10-302" fmla="*/ 4098468 h 6459417"/>
              <a:gd name="connsiteX11-303" fmla="*/ 0 w 6858000"/>
              <a:gd name="connsiteY11-304" fmla="*/ 3954046 h 6459417"/>
              <a:gd name="connsiteX12-305" fmla="*/ 0 w 6858000"/>
              <a:gd name="connsiteY12-306" fmla="*/ 3295924 h 6459417"/>
              <a:gd name="connsiteX13-307" fmla="*/ 0 w 6858000"/>
              <a:gd name="connsiteY13-308" fmla="*/ 1819701 h 6459417"/>
              <a:gd name="connsiteX14-309" fmla="*/ 0 w 6858000"/>
              <a:gd name="connsiteY14-310" fmla="*/ 1675279 h 6459417"/>
              <a:gd name="connsiteX15-311" fmla="*/ 0 w 6858000"/>
              <a:gd name="connsiteY15-312" fmla="*/ 1017157 h 6459417"/>
              <a:gd name="connsiteX16-313" fmla="*/ 6858000 w 6858000"/>
              <a:gd name="connsiteY16-314" fmla="*/ 0 h 6459417"/>
              <a:gd name="connsiteX0-315" fmla="*/ 6858000 w 6858000"/>
              <a:gd name="connsiteY0-316" fmla="*/ 0 h 6459417"/>
              <a:gd name="connsiteX1-317" fmla="*/ 6858000 w 6858000"/>
              <a:gd name="connsiteY1-318" fmla="*/ 1675279 h 6459417"/>
              <a:gd name="connsiteX2-319" fmla="*/ 6858000 w 6858000"/>
              <a:gd name="connsiteY2-320" fmla="*/ 1819701 h 6459417"/>
              <a:gd name="connsiteX3-321" fmla="*/ 6858000 w 6858000"/>
              <a:gd name="connsiteY3-322" fmla="*/ 2278767 h 6459417"/>
              <a:gd name="connsiteX4-323" fmla="*/ 6858000 w 6858000"/>
              <a:gd name="connsiteY4-324" fmla="*/ 3954046 h 6459417"/>
              <a:gd name="connsiteX5-325" fmla="*/ 6858000 w 6858000"/>
              <a:gd name="connsiteY5-326" fmla="*/ 4098468 h 6459417"/>
              <a:gd name="connsiteX6-327" fmla="*/ 6858000 w 6858000"/>
              <a:gd name="connsiteY6-328" fmla="*/ 4180650 h 6459417"/>
              <a:gd name="connsiteX7-329" fmla="*/ 6858000 w 6858000"/>
              <a:gd name="connsiteY7-330" fmla="*/ 6459417 h 6459417"/>
              <a:gd name="connsiteX8-331" fmla="*/ 0 w 6858000"/>
              <a:gd name="connsiteY8-332" fmla="*/ 6459417 h 6459417"/>
              <a:gd name="connsiteX9-333" fmla="*/ 0 w 6858000"/>
              <a:gd name="connsiteY9-334" fmla="*/ 4180650 h 6459417"/>
              <a:gd name="connsiteX10-335" fmla="*/ 0 w 6858000"/>
              <a:gd name="connsiteY10-336" fmla="*/ 4098468 h 6459417"/>
              <a:gd name="connsiteX11-337" fmla="*/ 0 w 6858000"/>
              <a:gd name="connsiteY11-338" fmla="*/ 3954046 h 6459417"/>
              <a:gd name="connsiteX12-339" fmla="*/ 0 w 6858000"/>
              <a:gd name="connsiteY12-340" fmla="*/ 3295924 h 6459417"/>
              <a:gd name="connsiteX13-341" fmla="*/ 0 w 6858000"/>
              <a:gd name="connsiteY13-342" fmla="*/ 1819701 h 6459417"/>
              <a:gd name="connsiteX14-343" fmla="*/ 0 w 6858000"/>
              <a:gd name="connsiteY14-344" fmla="*/ 1675279 h 6459417"/>
              <a:gd name="connsiteX15-345" fmla="*/ 0 w 6858000"/>
              <a:gd name="connsiteY15-346" fmla="*/ 1017157 h 6459417"/>
              <a:gd name="connsiteX16-347" fmla="*/ 6858000 w 6858000"/>
              <a:gd name="connsiteY16-348" fmla="*/ 0 h 6459417"/>
              <a:gd name="connsiteX0-349" fmla="*/ 6858000 w 6858000"/>
              <a:gd name="connsiteY0-350" fmla="*/ 0 h 6459417"/>
              <a:gd name="connsiteX1-351" fmla="*/ 6858000 w 6858000"/>
              <a:gd name="connsiteY1-352" fmla="*/ 1675279 h 6459417"/>
              <a:gd name="connsiteX2-353" fmla="*/ 6858000 w 6858000"/>
              <a:gd name="connsiteY2-354" fmla="*/ 1819701 h 6459417"/>
              <a:gd name="connsiteX3-355" fmla="*/ 6858000 w 6858000"/>
              <a:gd name="connsiteY3-356" fmla="*/ 2278767 h 6459417"/>
              <a:gd name="connsiteX4-357" fmla="*/ 6858000 w 6858000"/>
              <a:gd name="connsiteY4-358" fmla="*/ 3954046 h 6459417"/>
              <a:gd name="connsiteX5-359" fmla="*/ 6858000 w 6858000"/>
              <a:gd name="connsiteY5-360" fmla="*/ 4098468 h 6459417"/>
              <a:gd name="connsiteX6-361" fmla="*/ 6858000 w 6858000"/>
              <a:gd name="connsiteY6-362" fmla="*/ 4180650 h 6459417"/>
              <a:gd name="connsiteX7-363" fmla="*/ 6858000 w 6858000"/>
              <a:gd name="connsiteY7-364" fmla="*/ 6459417 h 6459417"/>
              <a:gd name="connsiteX8-365" fmla="*/ 0 w 6858000"/>
              <a:gd name="connsiteY8-366" fmla="*/ 6459417 h 6459417"/>
              <a:gd name="connsiteX9-367" fmla="*/ 0 w 6858000"/>
              <a:gd name="connsiteY9-368" fmla="*/ 4180650 h 6459417"/>
              <a:gd name="connsiteX10-369" fmla="*/ 0 w 6858000"/>
              <a:gd name="connsiteY10-370" fmla="*/ 4098468 h 6459417"/>
              <a:gd name="connsiteX11-371" fmla="*/ 0 w 6858000"/>
              <a:gd name="connsiteY11-372" fmla="*/ 3954046 h 6459417"/>
              <a:gd name="connsiteX12-373" fmla="*/ 0 w 6858000"/>
              <a:gd name="connsiteY12-374" fmla="*/ 3295924 h 6459417"/>
              <a:gd name="connsiteX13-375" fmla="*/ 0 w 6858000"/>
              <a:gd name="connsiteY13-376" fmla="*/ 1819701 h 6459417"/>
              <a:gd name="connsiteX14-377" fmla="*/ 0 w 6858000"/>
              <a:gd name="connsiteY14-378" fmla="*/ 1675279 h 6459417"/>
              <a:gd name="connsiteX15-379" fmla="*/ 0 w 6858000"/>
              <a:gd name="connsiteY15-380" fmla="*/ 1017157 h 6459417"/>
              <a:gd name="connsiteX16-381" fmla="*/ 6858000 w 6858000"/>
              <a:gd name="connsiteY16-382" fmla="*/ 0 h 6459417"/>
              <a:gd name="connsiteX0-383" fmla="*/ 6858000 w 6858000"/>
              <a:gd name="connsiteY0-384" fmla="*/ 0 h 6459417"/>
              <a:gd name="connsiteX1-385" fmla="*/ 6858000 w 6858000"/>
              <a:gd name="connsiteY1-386" fmla="*/ 1675279 h 6459417"/>
              <a:gd name="connsiteX2-387" fmla="*/ 6858000 w 6858000"/>
              <a:gd name="connsiteY2-388" fmla="*/ 1819701 h 6459417"/>
              <a:gd name="connsiteX3-389" fmla="*/ 6858000 w 6858000"/>
              <a:gd name="connsiteY3-390" fmla="*/ 2278767 h 6459417"/>
              <a:gd name="connsiteX4-391" fmla="*/ 6858000 w 6858000"/>
              <a:gd name="connsiteY4-392" fmla="*/ 3954046 h 6459417"/>
              <a:gd name="connsiteX5-393" fmla="*/ 6858000 w 6858000"/>
              <a:gd name="connsiteY5-394" fmla="*/ 4098468 h 6459417"/>
              <a:gd name="connsiteX6-395" fmla="*/ 6858000 w 6858000"/>
              <a:gd name="connsiteY6-396" fmla="*/ 4180650 h 6459417"/>
              <a:gd name="connsiteX7-397" fmla="*/ 6858000 w 6858000"/>
              <a:gd name="connsiteY7-398" fmla="*/ 6459417 h 6459417"/>
              <a:gd name="connsiteX8-399" fmla="*/ 0 w 6858000"/>
              <a:gd name="connsiteY8-400" fmla="*/ 6459417 h 6459417"/>
              <a:gd name="connsiteX9-401" fmla="*/ 0 w 6858000"/>
              <a:gd name="connsiteY9-402" fmla="*/ 4180650 h 6459417"/>
              <a:gd name="connsiteX10-403" fmla="*/ 0 w 6858000"/>
              <a:gd name="connsiteY10-404" fmla="*/ 4098468 h 6459417"/>
              <a:gd name="connsiteX11-405" fmla="*/ 0 w 6858000"/>
              <a:gd name="connsiteY11-406" fmla="*/ 3954046 h 6459417"/>
              <a:gd name="connsiteX12-407" fmla="*/ 0 w 6858000"/>
              <a:gd name="connsiteY12-408" fmla="*/ 3295924 h 6459417"/>
              <a:gd name="connsiteX13-409" fmla="*/ 0 w 6858000"/>
              <a:gd name="connsiteY13-410" fmla="*/ 1819701 h 6459417"/>
              <a:gd name="connsiteX14-411" fmla="*/ 0 w 6858000"/>
              <a:gd name="connsiteY14-412" fmla="*/ 1675279 h 6459417"/>
              <a:gd name="connsiteX15-413" fmla="*/ 0 w 6858000"/>
              <a:gd name="connsiteY15-414" fmla="*/ 1017157 h 6459417"/>
              <a:gd name="connsiteX16-415" fmla="*/ 6858000 w 6858000"/>
              <a:gd name="connsiteY16-416" fmla="*/ 0 h 6459417"/>
              <a:gd name="connsiteX0-417" fmla="*/ 6858003 w 6858003"/>
              <a:gd name="connsiteY0-418" fmla="*/ 0 h 6735189"/>
              <a:gd name="connsiteX1-419" fmla="*/ 6858000 w 6858003"/>
              <a:gd name="connsiteY1-420" fmla="*/ 1951051 h 6735189"/>
              <a:gd name="connsiteX2-421" fmla="*/ 6858000 w 6858003"/>
              <a:gd name="connsiteY2-422" fmla="*/ 2095473 h 6735189"/>
              <a:gd name="connsiteX3-423" fmla="*/ 6858000 w 6858003"/>
              <a:gd name="connsiteY3-424" fmla="*/ 2554539 h 6735189"/>
              <a:gd name="connsiteX4-425" fmla="*/ 6858000 w 6858003"/>
              <a:gd name="connsiteY4-426" fmla="*/ 4229818 h 6735189"/>
              <a:gd name="connsiteX5-427" fmla="*/ 6858000 w 6858003"/>
              <a:gd name="connsiteY5-428" fmla="*/ 4374240 h 6735189"/>
              <a:gd name="connsiteX6-429" fmla="*/ 6858000 w 6858003"/>
              <a:gd name="connsiteY6-430" fmla="*/ 4456422 h 6735189"/>
              <a:gd name="connsiteX7-431" fmla="*/ 6858000 w 6858003"/>
              <a:gd name="connsiteY7-432" fmla="*/ 6735189 h 6735189"/>
              <a:gd name="connsiteX8-433" fmla="*/ 0 w 6858003"/>
              <a:gd name="connsiteY8-434" fmla="*/ 6735189 h 6735189"/>
              <a:gd name="connsiteX9-435" fmla="*/ 0 w 6858003"/>
              <a:gd name="connsiteY9-436" fmla="*/ 4456422 h 6735189"/>
              <a:gd name="connsiteX10-437" fmla="*/ 0 w 6858003"/>
              <a:gd name="connsiteY10-438" fmla="*/ 4374240 h 6735189"/>
              <a:gd name="connsiteX11-439" fmla="*/ 0 w 6858003"/>
              <a:gd name="connsiteY11-440" fmla="*/ 4229818 h 6735189"/>
              <a:gd name="connsiteX12-441" fmla="*/ 0 w 6858003"/>
              <a:gd name="connsiteY12-442" fmla="*/ 3571696 h 6735189"/>
              <a:gd name="connsiteX13-443" fmla="*/ 0 w 6858003"/>
              <a:gd name="connsiteY13-444" fmla="*/ 2095473 h 6735189"/>
              <a:gd name="connsiteX14-445" fmla="*/ 0 w 6858003"/>
              <a:gd name="connsiteY14-446" fmla="*/ 1951051 h 6735189"/>
              <a:gd name="connsiteX15-447" fmla="*/ 0 w 6858003"/>
              <a:gd name="connsiteY15-448" fmla="*/ 1292929 h 6735189"/>
              <a:gd name="connsiteX16-449" fmla="*/ 6858003 w 6858003"/>
              <a:gd name="connsiteY16-450" fmla="*/ 0 h 6735189"/>
              <a:gd name="connsiteX0-451" fmla="*/ 6858003 w 6858003"/>
              <a:gd name="connsiteY0-452" fmla="*/ 0 h 6735189"/>
              <a:gd name="connsiteX1-453" fmla="*/ 6858000 w 6858003"/>
              <a:gd name="connsiteY1-454" fmla="*/ 1951051 h 6735189"/>
              <a:gd name="connsiteX2-455" fmla="*/ 6858000 w 6858003"/>
              <a:gd name="connsiteY2-456" fmla="*/ 2095473 h 6735189"/>
              <a:gd name="connsiteX3-457" fmla="*/ 6858000 w 6858003"/>
              <a:gd name="connsiteY3-458" fmla="*/ 2554539 h 6735189"/>
              <a:gd name="connsiteX4-459" fmla="*/ 6858000 w 6858003"/>
              <a:gd name="connsiteY4-460" fmla="*/ 4229818 h 6735189"/>
              <a:gd name="connsiteX5-461" fmla="*/ 6858000 w 6858003"/>
              <a:gd name="connsiteY5-462" fmla="*/ 4374240 h 6735189"/>
              <a:gd name="connsiteX6-463" fmla="*/ 6858000 w 6858003"/>
              <a:gd name="connsiteY6-464" fmla="*/ 4456422 h 6735189"/>
              <a:gd name="connsiteX7-465" fmla="*/ 6858000 w 6858003"/>
              <a:gd name="connsiteY7-466" fmla="*/ 6735189 h 6735189"/>
              <a:gd name="connsiteX8-467" fmla="*/ 0 w 6858003"/>
              <a:gd name="connsiteY8-468" fmla="*/ 6735189 h 6735189"/>
              <a:gd name="connsiteX9-469" fmla="*/ 0 w 6858003"/>
              <a:gd name="connsiteY9-470" fmla="*/ 4456422 h 6735189"/>
              <a:gd name="connsiteX10-471" fmla="*/ 0 w 6858003"/>
              <a:gd name="connsiteY10-472" fmla="*/ 4374240 h 6735189"/>
              <a:gd name="connsiteX11-473" fmla="*/ 0 w 6858003"/>
              <a:gd name="connsiteY11-474" fmla="*/ 4229818 h 6735189"/>
              <a:gd name="connsiteX12-475" fmla="*/ 0 w 6858003"/>
              <a:gd name="connsiteY12-476" fmla="*/ 3571696 h 6735189"/>
              <a:gd name="connsiteX13-477" fmla="*/ 0 w 6858003"/>
              <a:gd name="connsiteY13-478" fmla="*/ 2095473 h 6735189"/>
              <a:gd name="connsiteX14-479" fmla="*/ 0 w 6858003"/>
              <a:gd name="connsiteY14-480" fmla="*/ 1951051 h 6735189"/>
              <a:gd name="connsiteX15-481" fmla="*/ 0 w 6858003"/>
              <a:gd name="connsiteY15-482" fmla="*/ 1292929 h 6735189"/>
              <a:gd name="connsiteX16-483" fmla="*/ 6858003 w 6858003"/>
              <a:gd name="connsiteY16-484" fmla="*/ 0 h 6735189"/>
              <a:gd name="connsiteX0-485" fmla="*/ 6858003 w 6858003"/>
              <a:gd name="connsiteY0-486" fmla="*/ 0 h 6735189"/>
              <a:gd name="connsiteX1-487" fmla="*/ 6858000 w 6858003"/>
              <a:gd name="connsiteY1-488" fmla="*/ 1951051 h 6735189"/>
              <a:gd name="connsiteX2-489" fmla="*/ 6858000 w 6858003"/>
              <a:gd name="connsiteY2-490" fmla="*/ 2095473 h 6735189"/>
              <a:gd name="connsiteX3-491" fmla="*/ 6858000 w 6858003"/>
              <a:gd name="connsiteY3-492" fmla="*/ 2554539 h 6735189"/>
              <a:gd name="connsiteX4-493" fmla="*/ 6858000 w 6858003"/>
              <a:gd name="connsiteY4-494" fmla="*/ 4229818 h 6735189"/>
              <a:gd name="connsiteX5-495" fmla="*/ 6858000 w 6858003"/>
              <a:gd name="connsiteY5-496" fmla="*/ 4374240 h 6735189"/>
              <a:gd name="connsiteX6-497" fmla="*/ 6858000 w 6858003"/>
              <a:gd name="connsiteY6-498" fmla="*/ 4456422 h 6735189"/>
              <a:gd name="connsiteX7-499" fmla="*/ 6858000 w 6858003"/>
              <a:gd name="connsiteY7-500" fmla="*/ 6735189 h 6735189"/>
              <a:gd name="connsiteX8-501" fmla="*/ 0 w 6858003"/>
              <a:gd name="connsiteY8-502" fmla="*/ 6735189 h 6735189"/>
              <a:gd name="connsiteX9-503" fmla="*/ 0 w 6858003"/>
              <a:gd name="connsiteY9-504" fmla="*/ 4456422 h 6735189"/>
              <a:gd name="connsiteX10-505" fmla="*/ 0 w 6858003"/>
              <a:gd name="connsiteY10-506" fmla="*/ 4374240 h 6735189"/>
              <a:gd name="connsiteX11-507" fmla="*/ 0 w 6858003"/>
              <a:gd name="connsiteY11-508" fmla="*/ 4229818 h 6735189"/>
              <a:gd name="connsiteX12-509" fmla="*/ 0 w 6858003"/>
              <a:gd name="connsiteY12-510" fmla="*/ 3571696 h 6735189"/>
              <a:gd name="connsiteX13-511" fmla="*/ 0 w 6858003"/>
              <a:gd name="connsiteY13-512" fmla="*/ 2095473 h 6735189"/>
              <a:gd name="connsiteX14-513" fmla="*/ 0 w 6858003"/>
              <a:gd name="connsiteY14-514" fmla="*/ 1951051 h 6735189"/>
              <a:gd name="connsiteX15-515" fmla="*/ 0 w 6858003"/>
              <a:gd name="connsiteY15-516" fmla="*/ 1292929 h 6735189"/>
              <a:gd name="connsiteX16-517" fmla="*/ 6858003 w 6858003"/>
              <a:gd name="connsiteY16-518" fmla="*/ 0 h 6735189"/>
              <a:gd name="connsiteX0-519" fmla="*/ 6858003 w 6858003"/>
              <a:gd name="connsiteY0-520" fmla="*/ 0 h 6735189"/>
              <a:gd name="connsiteX1-521" fmla="*/ 6858000 w 6858003"/>
              <a:gd name="connsiteY1-522" fmla="*/ 1951051 h 6735189"/>
              <a:gd name="connsiteX2-523" fmla="*/ 6858000 w 6858003"/>
              <a:gd name="connsiteY2-524" fmla="*/ 2095473 h 6735189"/>
              <a:gd name="connsiteX3-525" fmla="*/ 6858000 w 6858003"/>
              <a:gd name="connsiteY3-526" fmla="*/ 2554539 h 6735189"/>
              <a:gd name="connsiteX4-527" fmla="*/ 6858000 w 6858003"/>
              <a:gd name="connsiteY4-528" fmla="*/ 4229818 h 6735189"/>
              <a:gd name="connsiteX5-529" fmla="*/ 6858000 w 6858003"/>
              <a:gd name="connsiteY5-530" fmla="*/ 4374240 h 6735189"/>
              <a:gd name="connsiteX6-531" fmla="*/ 6858000 w 6858003"/>
              <a:gd name="connsiteY6-532" fmla="*/ 4456422 h 6735189"/>
              <a:gd name="connsiteX7-533" fmla="*/ 6858000 w 6858003"/>
              <a:gd name="connsiteY7-534" fmla="*/ 6735189 h 6735189"/>
              <a:gd name="connsiteX8-535" fmla="*/ 0 w 6858003"/>
              <a:gd name="connsiteY8-536" fmla="*/ 6735189 h 6735189"/>
              <a:gd name="connsiteX9-537" fmla="*/ 0 w 6858003"/>
              <a:gd name="connsiteY9-538" fmla="*/ 4456422 h 6735189"/>
              <a:gd name="connsiteX10-539" fmla="*/ 0 w 6858003"/>
              <a:gd name="connsiteY10-540" fmla="*/ 4374240 h 6735189"/>
              <a:gd name="connsiteX11-541" fmla="*/ 0 w 6858003"/>
              <a:gd name="connsiteY11-542" fmla="*/ 4229818 h 6735189"/>
              <a:gd name="connsiteX12-543" fmla="*/ 0 w 6858003"/>
              <a:gd name="connsiteY12-544" fmla="*/ 3571696 h 6735189"/>
              <a:gd name="connsiteX13-545" fmla="*/ 0 w 6858003"/>
              <a:gd name="connsiteY13-546" fmla="*/ 2095473 h 6735189"/>
              <a:gd name="connsiteX14-547" fmla="*/ 0 w 6858003"/>
              <a:gd name="connsiteY14-548" fmla="*/ 1951051 h 6735189"/>
              <a:gd name="connsiteX15-549" fmla="*/ 0 w 6858003"/>
              <a:gd name="connsiteY15-550" fmla="*/ 1292929 h 6735189"/>
              <a:gd name="connsiteX16-551" fmla="*/ 6858003 w 6858003"/>
              <a:gd name="connsiteY16-552" fmla="*/ 0 h 6735189"/>
              <a:gd name="connsiteX0-553" fmla="*/ 6858003 w 6858003"/>
              <a:gd name="connsiteY0-554" fmla="*/ 0 h 6735189"/>
              <a:gd name="connsiteX1-555" fmla="*/ 6858000 w 6858003"/>
              <a:gd name="connsiteY1-556" fmla="*/ 1951051 h 6735189"/>
              <a:gd name="connsiteX2-557" fmla="*/ 6858000 w 6858003"/>
              <a:gd name="connsiteY2-558" fmla="*/ 2095473 h 6735189"/>
              <a:gd name="connsiteX3-559" fmla="*/ 6858000 w 6858003"/>
              <a:gd name="connsiteY3-560" fmla="*/ 2554539 h 6735189"/>
              <a:gd name="connsiteX4-561" fmla="*/ 6858000 w 6858003"/>
              <a:gd name="connsiteY4-562" fmla="*/ 4229818 h 6735189"/>
              <a:gd name="connsiteX5-563" fmla="*/ 6858000 w 6858003"/>
              <a:gd name="connsiteY5-564" fmla="*/ 4374240 h 6735189"/>
              <a:gd name="connsiteX6-565" fmla="*/ 6858000 w 6858003"/>
              <a:gd name="connsiteY6-566" fmla="*/ 4456422 h 6735189"/>
              <a:gd name="connsiteX7-567" fmla="*/ 6858000 w 6858003"/>
              <a:gd name="connsiteY7-568" fmla="*/ 6735189 h 6735189"/>
              <a:gd name="connsiteX8-569" fmla="*/ 0 w 6858003"/>
              <a:gd name="connsiteY8-570" fmla="*/ 6735189 h 6735189"/>
              <a:gd name="connsiteX9-571" fmla="*/ 0 w 6858003"/>
              <a:gd name="connsiteY9-572" fmla="*/ 4456422 h 6735189"/>
              <a:gd name="connsiteX10-573" fmla="*/ 0 w 6858003"/>
              <a:gd name="connsiteY10-574" fmla="*/ 4374240 h 6735189"/>
              <a:gd name="connsiteX11-575" fmla="*/ 0 w 6858003"/>
              <a:gd name="connsiteY11-576" fmla="*/ 4229818 h 6735189"/>
              <a:gd name="connsiteX12-577" fmla="*/ 0 w 6858003"/>
              <a:gd name="connsiteY12-578" fmla="*/ 3571696 h 6735189"/>
              <a:gd name="connsiteX13-579" fmla="*/ 0 w 6858003"/>
              <a:gd name="connsiteY13-580" fmla="*/ 2095473 h 6735189"/>
              <a:gd name="connsiteX14-581" fmla="*/ 0 w 6858003"/>
              <a:gd name="connsiteY14-582" fmla="*/ 1951051 h 6735189"/>
              <a:gd name="connsiteX15-583" fmla="*/ 0 w 6858003"/>
              <a:gd name="connsiteY15-584" fmla="*/ 1292929 h 6735189"/>
              <a:gd name="connsiteX16-585" fmla="*/ 6858003 w 6858003"/>
              <a:gd name="connsiteY16-586" fmla="*/ 0 h 6735189"/>
              <a:gd name="connsiteX0-587" fmla="*/ 6858003 w 6858003"/>
              <a:gd name="connsiteY0-588" fmla="*/ 0 h 7431875"/>
              <a:gd name="connsiteX1-589" fmla="*/ 6858000 w 6858003"/>
              <a:gd name="connsiteY1-590" fmla="*/ 2647737 h 7431875"/>
              <a:gd name="connsiteX2-591" fmla="*/ 6858000 w 6858003"/>
              <a:gd name="connsiteY2-592" fmla="*/ 2792159 h 7431875"/>
              <a:gd name="connsiteX3-593" fmla="*/ 6858000 w 6858003"/>
              <a:gd name="connsiteY3-594" fmla="*/ 3251225 h 7431875"/>
              <a:gd name="connsiteX4-595" fmla="*/ 6858000 w 6858003"/>
              <a:gd name="connsiteY4-596" fmla="*/ 4926504 h 7431875"/>
              <a:gd name="connsiteX5-597" fmla="*/ 6858000 w 6858003"/>
              <a:gd name="connsiteY5-598" fmla="*/ 5070926 h 7431875"/>
              <a:gd name="connsiteX6-599" fmla="*/ 6858000 w 6858003"/>
              <a:gd name="connsiteY6-600" fmla="*/ 5153108 h 7431875"/>
              <a:gd name="connsiteX7-601" fmla="*/ 6858000 w 6858003"/>
              <a:gd name="connsiteY7-602" fmla="*/ 7431875 h 7431875"/>
              <a:gd name="connsiteX8-603" fmla="*/ 0 w 6858003"/>
              <a:gd name="connsiteY8-604" fmla="*/ 7431875 h 7431875"/>
              <a:gd name="connsiteX9-605" fmla="*/ 0 w 6858003"/>
              <a:gd name="connsiteY9-606" fmla="*/ 5153108 h 7431875"/>
              <a:gd name="connsiteX10-607" fmla="*/ 0 w 6858003"/>
              <a:gd name="connsiteY10-608" fmla="*/ 5070926 h 7431875"/>
              <a:gd name="connsiteX11-609" fmla="*/ 0 w 6858003"/>
              <a:gd name="connsiteY11-610" fmla="*/ 4926504 h 7431875"/>
              <a:gd name="connsiteX12-611" fmla="*/ 0 w 6858003"/>
              <a:gd name="connsiteY12-612" fmla="*/ 4268382 h 7431875"/>
              <a:gd name="connsiteX13-613" fmla="*/ 0 w 6858003"/>
              <a:gd name="connsiteY13-614" fmla="*/ 2792159 h 7431875"/>
              <a:gd name="connsiteX14-615" fmla="*/ 0 w 6858003"/>
              <a:gd name="connsiteY14-616" fmla="*/ 2647737 h 7431875"/>
              <a:gd name="connsiteX15-617" fmla="*/ 0 w 6858003"/>
              <a:gd name="connsiteY15-618" fmla="*/ 1989615 h 7431875"/>
              <a:gd name="connsiteX16-619" fmla="*/ 6858003 w 6858003"/>
              <a:gd name="connsiteY16-620" fmla="*/ 0 h 7431875"/>
              <a:gd name="connsiteX0-621" fmla="*/ 6872517 w 6872517"/>
              <a:gd name="connsiteY0-622" fmla="*/ 0 h 7431875"/>
              <a:gd name="connsiteX1-623" fmla="*/ 6872514 w 6872517"/>
              <a:gd name="connsiteY1-624" fmla="*/ 2647737 h 7431875"/>
              <a:gd name="connsiteX2-625" fmla="*/ 6872514 w 6872517"/>
              <a:gd name="connsiteY2-626" fmla="*/ 2792159 h 7431875"/>
              <a:gd name="connsiteX3-627" fmla="*/ 6872514 w 6872517"/>
              <a:gd name="connsiteY3-628" fmla="*/ 3251225 h 7431875"/>
              <a:gd name="connsiteX4-629" fmla="*/ 6872514 w 6872517"/>
              <a:gd name="connsiteY4-630" fmla="*/ 4926504 h 7431875"/>
              <a:gd name="connsiteX5-631" fmla="*/ 6872514 w 6872517"/>
              <a:gd name="connsiteY5-632" fmla="*/ 5070926 h 7431875"/>
              <a:gd name="connsiteX6-633" fmla="*/ 6872514 w 6872517"/>
              <a:gd name="connsiteY6-634" fmla="*/ 5153108 h 7431875"/>
              <a:gd name="connsiteX7-635" fmla="*/ 6872514 w 6872517"/>
              <a:gd name="connsiteY7-636" fmla="*/ 7431875 h 7431875"/>
              <a:gd name="connsiteX8-637" fmla="*/ 14514 w 6872517"/>
              <a:gd name="connsiteY8-638" fmla="*/ 7431875 h 7431875"/>
              <a:gd name="connsiteX9-639" fmla="*/ 14514 w 6872517"/>
              <a:gd name="connsiteY9-640" fmla="*/ 5153108 h 7431875"/>
              <a:gd name="connsiteX10-641" fmla="*/ 14514 w 6872517"/>
              <a:gd name="connsiteY10-642" fmla="*/ 5070926 h 7431875"/>
              <a:gd name="connsiteX11-643" fmla="*/ 14514 w 6872517"/>
              <a:gd name="connsiteY11-644" fmla="*/ 4926504 h 7431875"/>
              <a:gd name="connsiteX12-645" fmla="*/ 14514 w 6872517"/>
              <a:gd name="connsiteY12-646" fmla="*/ 4268382 h 7431875"/>
              <a:gd name="connsiteX13-647" fmla="*/ 14514 w 6872517"/>
              <a:gd name="connsiteY13-648" fmla="*/ 2792159 h 7431875"/>
              <a:gd name="connsiteX14-649" fmla="*/ 14514 w 6872517"/>
              <a:gd name="connsiteY14-650" fmla="*/ 2647737 h 7431875"/>
              <a:gd name="connsiteX15-651" fmla="*/ 0 w 6872517"/>
              <a:gd name="connsiteY15-652" fmla="*/ 480129 h 7431875"/>
              <a:gd name="connsiteX16-653" fmla="*/ 6872517 w 6872517"/>
              <a:gd name="connsiteY16-654" fmla="*/ 0 h 7431875"/>
              <a:gd name="connsiteX0-655" fmla="*/ 6858003 w 6858003"/>
              <a:gd name="connsiteY0-656" fmla="*/ 0 h 7431875"/>
              <a:gd name="connsiteX1-657" fmla="*/ 6858000 w 6858003"/>
              <a:gd name="connsiteY1-658" fmla="*/ 2647737 h 7431875"/>
              <a:gd name="connsiteX2-659" fmla="*/ 6858000 w 6858003"/>
              <a:gd name="connsiteY2-660" fmla="*/ 2792159 h 7431875"/>
              <a:gd name="connsiteX3-661" fmla="*/ 6858000 w 6858003"/>
              <a:gd name="connsiteY3-662" fmla="*/ 3251225 h 7431875"/>
              <a:gd name="connsiteX4-663" fmla="*/ 6858000 w 6858003"/>
              <a:gd name="connsiteY4-664" fmla="*/ 4926504 h 7431875"/>
              <a:gd name="connsiteX5-665" fmla="*/ 6858000 w 6858003"/>
              <a:gd name="connsiteY5-666" fmla="*/ 5070926 h 7431875"/>
              <a:gd name="connsiteX6-667" fmla="*/ 6858000 w 6858003"/>
              <a:gd name="connsiteY6-668" fmla="*/ 5153108 h 7431875"/>
              <a:gd name="connsiteX7-669" fmla="*/ 6858000 w 6858003"/>
              <a:gd name="connsiteY7-670" fmla="*/ 7431875 h 7431875"/>
              <a:gd name="connsiteX8-671" fmla="*/ 0 w 6858003"/>
              <a:gd name="connsiteY8-672" fmla="*/ 7431875 h 7431875"/>
              <a:gd name="connsiteX9-673" fmla="*/ 0 w 6858003"/>
              <a:gd name="connsiteY9-674" fmla="*/ 5153108 h 7431875"/>
              <a:gd name="connsiteX10-675" fmla="*/ 0 w 6858003"/>
              <a:gd name="connsiteY10-676" fmla="*/ 5070926 h 7431875"/>
              <a:gd name="connsiteX11-677" fmla="*/ 0 w 6858003"/>
              <a:gd name="connsiteY11-678" fmla="*/ 4926504 h 7431875"/>
              <a:gd name="connsiteX12-679" fmla="*/ 0 w 6858003"/>
              <a:gd name="connsiteY12-680" fmla="*/ 4268382 h 7431875"/>
              <a:gd name="connsiteX13-681" fmla="*/ 0 w 6858003"/>
              <a:gd name="connsiteY13-682" fmla="*/ 2792159 h 7431875"/>
              <a:gd name="connsiteX14-683" fmla="*/ 0 w 6858003"/>
              <a:gd name="connsiteY14-684" fmla="*/ 2647737 h 7431875"/>
              <a:gd name="connsiteX15-685" fmla="*/ 0 w 6858003"/>
              <a:gd name="connsiteY15-686" fmla="*/ 552701 h 7431875"/>
              <a:gd name="connsiteX16-687" fmla="*/ 6858003 w 6858003"/>
              <a:gd name="connsiteY16-688" fmla="*/ 0 h 7431875"/>
              <a:gd name="connsiteX0-689" fmla="*/ 6858003 w 6858003"/>
              <a:gd name="connsiteY0-690" fmla="*/ 0 h 7431875"/>
              <a:gd name="connsiteX1-691" fmla="*/ 6858000 w 6858003"/>
              <a:gd name="connsiteY1-692" fmla="*/ 2647737 h 7431875"/>
              <a:gd name="connsiteX2-693" fmla="*/ 6858000 w 6858003"/>
              <a:gd name="connsiteY2-694" fmla="*/ 2792159 h 7431875"/>
              <a:gd name="connsiteX3-695" fmla="*/ 6858000 w 6858003"/>
              <a:gd name="connsiteY3-696" fmla="*/ 3251225 h 7431875"/>
              <a:gd name="connsiteX4-697" fmla="*/ 6858000 w 6858003"/>
              <a:gd name="connsiteY4-698" fmla="*/ 4926504 h 7431875"/>
              <a:gd name="connsiteX5-699" fmla="*/ 6858000 w 6858003"/>
              <a:gd name="connsiteY5-700" fmla="*/ 5070926 h 7431875"/>
              <a:gd name="connsiteX6-701" fmla="*/ 6858000 w 6858003"/>
              <a:gd name="connsiteY6-702" fmla="*/ 5153108 h 7431875"/>
              <a:gd name="connsiteX7-703" fmla="*/ 6858000 w 6858003"/>
              <a:gd name="connsiteY7-704" fmla="*/ 7431875 h 7431875"/>
              <a:gd name="connsiteX8-705" fmla="*/ 0 w 6858003"/>
              <a:gd name="connsiteY8-706" fmla="*/ 7431875 h 7431875"/>
              <a:gd name="connsiteX9-707" fmla="*/ 0 w 6858003"/>
              <a:gd name="connsiteY9-708" fmla="*/ 5153108 h 7431875"/>
              <a:gd name="connsiteX10-709" fmla="*/ 0 w 6858003"/>
              <a:gd name="connsiteY10-710" fmla="*/ 5070926 h 7431875"/>
              <a:gd name="connsiteX11-711" fmla="*/ 0 w 6858003"/>
              <a:gd name="connsiteY11-712" fmla="*/ 4926504 h 7431875"/>
              <a:gd name="connsiteX12-713" fmla="*/ 0 w 6858003"/>
              <a:gd name="connsiteY12-714" fmla="*/ 4268382 h 7431875"/>
              <a:gd name="connsiteX13-715" fmla="*/ 0 w 6858003"/>
              <a:gd name="connsiteY13-716" fmla="*/ 2792159 h 7431875"/>
              <a:gd name="connsiteX14-717" fmla="*/ 0 w 6858003"/>
              <a:gd name="connsiteY14-718" fmla="*/ 552701 h 7431875"/>
              <a:gd name="connsiteX15-719" fmla="*/ 6858003 w 6858003"/>
              <a:gd name="connsiteY15-720" fmla="*/ 0 h 7431875"/>
              <a:gd name="connsiteX0-721" fmla="*/ 6858003 w 6858003"/>
              <a:gd name="connsiteY0-722" fmla="*/ 0 h 7431875"/>
              <a:gd name="connsiteX1-723" fmla="*/ 6858000 w 6858003"/>
              <a:gd name="connsiteY1-724" fmla="*/ 2647737 h 7431875"/>
              <a:gd name="connsiteX2-725" fmla="*/ 6858000 w 6858003"/>
              <a:gd name="connsiteY2-726" fmla="*/ 2792159 h 7431875"/>
              <a:gd name="connsiteX3-727" fmla="*/ 6858000 w 6858003"/>
              <a:gd name="connsiteY3-728" fmla="*/ 3251225 h 7431875"/>
              <a:gd name="connsiteX4-729" fmla="*/ 6858000 w 6858003"/>
              <a:gd name="connsiteY4-730" fmla="*/ 4926504 h 7431875"/>
              <a:gd name="connsiteX5-731" fmla="*/ 6858000 w 6858003"/>
              <a:gd name="connsiteY5-732" fmla="*/ 5070926 h 7431875"/>
              <a:gd name="connsiteX6-733" fmla="*/ 6858000 w 6858003"/>
              <a:gd name="connsiteY6-734" fmla="*/ 5153108 h 7431875"/>
              <a:gd name="connsiteX7-735" fmla="*/ 6858000 w 6858003"/>
              <a:gd name="connsiteY7-736" fmla="*/ 7431875 h 7431875"/>
              <a:gd name="connsiteX8-737" fmla="*/ 0 w 6858003"/>
              <a:gd name="connsiteY8-738" fmla="*/ 7431875 h 7431875"/>
              <a:gd name="connsiteX9-739" fmla="*/ 0 w 6858003"/>
              <a:gd name="connsiteY9-740" fmla="*/ 5153108 h 7431875"/>
              <a:gd name="connsiteX10-741" fmla="*/ 0 w 6858003"/>
              <a:gd name="connsiteY10-742" fmla="*/ 5070926 h 7431875"/>
              <a:gd name="connsiteX11-743" fmla="*/ 0 w 6858003"/>
              <a:gd name="connsiteY11-744" fmla="*/ 4926504 h 7431875"/>
              <a:gd name="connsiteX12-745" fmla="*/ 0 w 6858003"/>
              <a:gd name="connsiteY12-746" fmla="*/ 4268382 h 7431875"/>
              <a:gd name="connsiteX13-747" fmla="*/ 0 w 6858003"/>
              <a:gd name="connsiteY13-748" fmla="*/ 552701 h 7431875"/>
              <a:gd name="connsiteX14-749" fmla="*/ 6858003 w 6858003"/>
              <a:gd name="connsiteY14-750" fmla="*/ 0 h 7431875"/>
              <a:gd name="connsiteX0-751" fmla="*/ 6858003 w 6858003"/>
              <a:gd name="connsiteY0-752" fmla="*/ 0 h 7431875"/>
              <a:gd name="connsiteX1-753" fmla="*/ 6858000 w 6858003"/>
              <a:gd name="connsiteY1-754" fmla="*/ 2647737 h 7431875"/>
              <a:gd name="connsiteX2-755" fmla="*/ 6858000 w 6858003"/>
              <a:gd name="connsiteY2-756" fmla="*/ 2792159 h 7431875"/>
              <a:gd name="connsiteX3-757" fmla="*/ 6858000 w 6858003"/>
              <a:gd name="connsiteY3-758" fmla="*/ 3251225 h 7431875"/>
              <a:gd name="connsiteX4-759" fmla="*/ 6858000 w 6858003"/>
              <a:gd name="connsiteY4-760" fmla="*/ 4926504 h 7431875"/>
              <a:gd name="connsiteX5-761" fmla="*/ 6858000 w 6858003"/>
              <a:gd name="connsiteY5-762" fmla="*/ 5070926 h 7431875"/>
              <a:gd name="connsiteX6-763" fmla="*/ 6858000 w 6858003"/>
              <a:gd name="connsiteY6-764" fmla="*/ 5153108 h 7431875"/>
              <a:gd name="connsiteX7-765" fmla="*/ 6858000 w 6858003"/>
              <a:gd name="connsiteY7-766" fmla="*/ 7431875 h 7431875"/>
              <a:gd name="connsiteX8-767" fmla="*/ 0 w 6858003"/>
              <a:gd name="connsiteY8-768" fmla="*/ 7431875 h 7431875"/>
              <a:gd name="connsiteX9-769" fmla="*/ 0 w 6858003"/>
              <a:gd name="connsiteY9-770" fmla="*/ 5153108 h 7431875"/>
              <a:gd name="connsiteX10-771" fmla="*/ 0 w 6858003"/>
              <a:gd name="connsiteY10-772" fmla="*/ 5070926 h 7431875"/>
              <a:gd name="connsiteX11-773" fmla="*/ 0 w 6858003"/>
              <a:gd name="connsiteY11-774" fmla="*/ 4926504 h 7431875"/>
              <a:gd name="connsiteX12-775" fmla="*/ 0 w 6858003"/>
              <a:gd name="connsiteY12-776" fmla="*/ 552701 h 7431875"/>
              <a:gd name="connsiteX13-777" fmla="*/ 6858003 w 6858003"/>
              <a:gd name="connsiteY13-778" fmla="*/ 0 h 7431875"/>
              <a:gd name="connsiteX0-779" fmla="*/ 6858003 w 6858003"/>
              <a:gd name="connsiteY0-780" fmla="*/ 0 h 7431875"/>
              <a:gd name="connsiteX1-781" fmla="*/ 6858000 w 6858003"/>
              <a:gd name="connsiteY1-782" fmla="*/ 2647737 h 7431875"/>
              <a:gd name="connsiteX2-783" fmla="*/ 6858000 w 6858003"/>
              <a:gd name="connsiteY2-784" fmla="*/ 2792159 h 7431875"/>
              <a:gd name="connsiteX3-785" fmla="*/ 6858000 w 6858003"/>
              <a:gd name="connsiteY3-786" fmla="*/ 3251225 h 7431875"/>
              <a:gd name="connsiteX4-787" fmla="*/ 6858000 w 6858003"/>
              <a:gd name="connsiteY4-788" fmla="*/ 4926504 h 7431875"/>
              <a:gd name="connsiteX5-789" fmla="*/ 6858000 w 6858003"/>
              <a:gd name="connsiteY5-790" fmla="*/ 5070926 h 7431875"/>
              <a:gd name="connsiteX6-791" fmla="*/ 6858000 w 6858003"/>
              <a:gd name="connsiteY6-792" fmla="*/ 5153108 h 7431875"/>
              <a:gd name="connsiteX7-793" fmla="*/ 6858000 w 6858003"/>
              <a:gd name="connsiteY7-794" fmla="*/ 7431875 h 7431875"/>
              <a:gd name="connsiteX8-795" fmla="*/ 0 w 6858003"/>
              <a:gd name="connsiteY8-796" fmla="*/ 7431875 h 7431875"/>
              <a:gd name="connsiteX9-797" fmla="*/ 0 w 6858003"/>
              <a:gd name="connsiteY9-798" fmla="*/ 5153108 h 7431875"/>
              <a:gd name="connsiteX10-799" fmla="*/ 0 w 6858003"/>
              <a:gd name="connsiteY10-800" fmla="*/ 5070926 h 7431875"/>
              <a:gd name="connsiteX11-801" fmla="*/ 0 w 6858003"/>
              <a:gd name="connsiteY11-802" fmla="*/ 552701 h 7431875"/>
              <a:gd name="connsiteX12-803" fmla="*/ 6858003 w 6858003"/>
              <a:gd name="connsiteY12-804" fmla="*/ 0 h 7431875"/>
              <a:gd name="connsiteX0-805" fmla="*/ 6858003 w 6858003"/>
              <a:gd name="connsiteY0-806" fmla="*/ 0 h 7431875"/>
              <a:gd name="connsiteX1-807" fmla="*/ 6858000 w 6858003"/>
              <a:gd name="connsiteY1-808" fmla="*/ 2647737 h 7431875"/>
              <a:gd name="connsiteX2-809" fmla="*/ 6858000 w 6858003"/>
              <a:gd name="connsiteY2-810" fmla="*/ 2792159 h 7431875"/>
              <a:gd name="connsiteX3-811" fmla="*/ 6858000 w 6858003"/>
              <a:gd name="connsiteY3-812" fmla="*/ 3251225 h 7431875"/>
              <a:gd name="connsiteX4-813" fmla="*/ 6858000 w 6858003"/>
              <a:gd name="connsiteY4-814" fmla="*/ 4926504 h 7431875"/>
              <a:gd name="connsiteX5-815" fmla="*/ 6858000 w 6858003"/>
              <a:gd name="connsiteY5-816" fmla="*/ 5070926 h 7431875"/>
              <a:gd name="connsiteX6-817" fmla="*/ 6858000 w 6858003"/>
              <a:gd name="connsiteY6-818" fmla="*/ 5153108 h 7431875"/>
              <a:gd name="connsiteX7-819" fmla="*/ 6858000 w 6858003"/>
              <a:gd name="connsiteY7-820" fmla="*/ 7431875 h 7431875"/>
              <a:gd name="connsiteX8-821" fmla="*/ 0 w 6858003"/>
              <a:gd name="connsiteY8-822" fmla="*/ 7431875 h 7431875"/>
              <a:gd name="connsiteX9-823" fmla="*/ 0 w 6858003"/>
              <a:gd name="connsiteY9-824" fmla="*/ 5153108 h 7431875"/>
              <a:gd name="connsiteX10-825" fmla="*/ 0 w 6858003"/>
              <a:gd name="connsiteY10-826" fmla="*/ 552701 h 7431875"/>
              <a:gd name="connsiteX11-827" fmla="*/ 6858003 w 6858003"/>
              <a:gd name="connsiteY11-828" fmla="*/ 0 h 7431875"/>
              <a:gd name="connsiteX0-829" fmla="*/ 6858003 w 6858003"/>
              <a:gd name="connsiteY0-830" fmla="*/ 0 h 7431875"/>
              <a:gd name="connsiteX1-831" fmla="*/ 6858000 w 6858003"/>
              <a:gd name="connsiteY1-832" fmla="*/ 2647737 h 7431875"/>
              <a:gd name="connsiteX2-833" fmla="*/ 6858000 w 6858003"/>
              <a:gd name="connsiteY2-834" fmla="*/ 2792159 h 7431875"/>
              <a:gd name="connsiteX3-835" fmla="*/ 6858000 w 6858003"/>
              <a:gd name="connsiteY3-836" fmla="*/ 3251225 h 7431875"/>
              <a:gd name="connsiteX4-837" fmla="*/ 6858000 w 6858003"/>
              <a:gd name="connsiteY4-838" fmla="*/ 4926504 h 7431875"/>
              <a:gd name="connsiteX5-839" fmla="*/ 6858000 w 6858003"/>
              <a:gd name="connsiteY5-840" fmla="*/ 5070926 h 7431875"/>
              <a:gd name="connsiteX6-841" fmla="*/ 6858000 w 6858003"/>
              <a:gd name="connsiteY6-842" fmla="*/ 5153108 h 7431875"/>
              <a:gd name="connsiteX7-843" fmla="*/ 6858000 w 6858003"/>
              <a:gd name="connsiteY7-844" fmla="*/ 7431875 h 7431875"/>
              <a:gd name="connsiteX8-845" fmla="*/ 0 w 6858003"/>
              <a:gd name="connsiteY8-846" fmla="*/ 7431875 h 7431875"/>
              <a:gd name="connsiteX9-847" fmla="*/ 0 w 6858003"/>
              <a:gd name="connsiteY9-848" fmla="*/ 552701 h 7431875"/>
              <a:gd name="connsiteX10-849" fmla="*/ 6858003 w 6858003"/>
              <a:gd name="connsiteY10-850" fmla="*/ 0 h 7431875"/>
              <a:gd name="connsiteX0-851" fmla="*/ 6858003 w 6858003"/>
              <a:gd name="connsiteY0-852" fmla="*/ 0 h 7431875"/>
              <a:gd name="connsiteX1-853" fmla="*/ 6858000 w 6858003"/>
              <a:gd name="connsiteY1-854" fmla="*/ 2647737 h 7431875"/>
              <a:gd name="connsiteX2-855" fmla="*/ 6858000 w 6858003"/>
              <a:gd name="connsiteY2-856" fmla="*/ 2792159 h 7431875"/>
              <a:gd name="connsiteX3-857" fmla="*/ 6858000 w 6858003"/>
              <a:gd name="connsiteY3-858" fmla="*/ 3251225 h 7431875"/>
              <a:gd name="connsiteX4-859" fmla="*/ 6858000 w 6858003"/>
              <a:gd name="connsiteY4-860" fmla="*/ 4926504 h 7431875"/>
              <a:gd name="connsiteX5-861" fmla="*/ 6858000 w 6858003"/>
              <a:gd name="connsiteY5-862" fmla="*/ 5070926 h 7431875"/>
              <a:gd name="connsiteX6-863" fmla="*/ 6858000 w 6858003"/>
              <a:gd name="connsiteY6-864" fmla="*/ 7431875 h 7431875"/>
              <a:gd name="connsiteX7-865" fmla="*/ 0 w 6858003"/>
              <a:gd name="connsiteY7-866" fmla="*/ 7431875 h 7431875"/>
              <a:gd name="connsiteX8-867" fmla="*/ 0 w 6858003"/>
              <a:gd name="connsiteY8-868" fmla="*/ 552701 h 7431875"/>
              <a:gd name="connsiteX9-869" fmla="*/ 6858003 w 6858003"/>
              <a:gd name="connsiteY9-870" fmla="*/ 0 h 7431875"/>
              <a:gd name="connsiteX0-871" fmla="*/ 6858003 w 6858003"/>
              <a:gd name="connsiteY0-872" fmla="*/ 0 h 7431875"/>
              <a:gd name="connsiteX1-873" fmla="*/ 6858000 w 6858003"/>
              <a:gd name="connsiteY1-874" fmla="*/ 2647737 h 7431875"/>
              <a:gd name="connsiteX2-875" fmla="*/ 6858000 w 6858003"/>
              <a:gd name="connsiteY2-876" fmla="*/ 2792159 h 7431875"/>
              <a:gd name="connsiteX3-877" fmla="*/ 6858000 w 6858003"/>
              <a:gd name="connsiteY3-878" fmla="*/ 3251225 h 7431875"/>
              <a:gd name="connsiteX4-879" fmla="*/ 6858000 w 6858003"/>
              <a:gd name="connsiteY4-880" fmla="*/ 4926504 h 7431875"/>
              <a:gd name="connsiteX5-881" fmla="*/ 6858000 w 6858003"/>
              <a:gd name="connsiteY5-882" fmla="*/ 7431875 h 7431875"/>
              <a:gd name="connsiteX6-883" fmla="*/ 0 w 6858003"/>
              <a:gd name="connsiteY6-884" fmla="*/ 7431875 h 7431875"/>
              <a:gd name="connsiteX7-885" fmla="*/ 0 w 6858003"/>
              <a:gd name="connsiteY7-886" fmla="*/ 552701 h 7431875"/>
              <a:gd name="connsiteX8-887" fmla="*/ 6858003 w 6858003"/>
              <a:gd name="connsiteY8-888" fmla="*/ 0 h 7431875"/>
              <a:gd name="connsiteX0-889" fmla="*/ 6858003 w 6858003"/>
              <a:gd name="connsiteY0-890" fmla="*/ 0 h 7431875"/>
              <a:gd name="connsiteX1-891" fmla="*/ 6858000 w 6858003"/>
              <a:gd name="connsiteY1-892" fmla="*/ 2647737 h 7431875"/>
              <a:gd name="connsiteX2-893" fmla="*/ 6858000 w 6858003"/>
              <a:gd name="connsiteY2-894" fmla="*/ 2792159 h 7431875"/>
              <a:gd name="connsiteX3-895" fmla="*/ 6858000 w 6858003"/>
              <a:gd name="connsiteY3-896" fmla="*/ 3251225 h 7431875"/>
              <a:gd name="connsiteX4-897" fmla="*/ 6858000 w 6858003"/>
              <a:gd name="connsiteY4-898" fmla="*/ 7431875 h 7431875"/>
              <a:gd name="connsiteX5-899" fmla="*/ 0 w 6858003"/>
              <a:gd name="connsiteY5-900" fmla="*/ 7431875 h 7431875"/>
              <a:gd name="connsiteX6-901" fmla="*/ 0 w 6858003"/>
              <a:gd name="connsiteY6-902" fmla="*/ 552701 h 7431875"/>
              <a:gd name="connsiteX7-903" fmla="*/ 6858003 w 6858003"/>
              <a:gd name="connsiteY7-904" fmla="*/ 0 h 7431875"/>
              <a:gd name="connsiteX0-905" fmla="*/ 6858003 w 6858003"/>
              <a:gd name="connsiteY0-906" fmla="*/ 0 h 7431875"/>
              <a:gd name="connsiteX1-907" fmla="*/ 6858000 w 6858003"/>
              <a:gd name="connsiteY1-908" fmla="*/ 2647737 h 7431875"/>
              <a:gd name="connsiteX2-909" fmla="*/ 6858000 w 6858003"/>
              <a:gd name="connsiteY2-910" fmla="*/ 2792159 h 7431875"/>
              <a:gd name="connsiteX3-911" fmla="*/ 6858000 w 6858003"/>
              <a:gd name="connsiteY3-912" fmla="*/ 7431875 h 7431875"/>
              <a:gd name="connsiteX4-913" fmla="*/ 0 w 6858003"/>
              <a:gd name="connsiteY4-914" fmla="*/ 7431875 h 7431875"/>
              <a:gd name="connsiteX5-915" fmla="*/ 0 w 6858003"/>
              <a:gd name="connsiteY5-916" fmla="*/ 552701 h 7431875"/>
              <a:gd name="connsiteX6-917" fmla="*/ 6858003 w 6858003"/>
              <a:gd name="connsiteY6-918" fmla="*/ 0 h 7431875"/>
              <a:gd name="connsiteX0-919" fmla="*/ 6858003 w 6858003"/>
              <a:gd name="connsiteY0-920" fmla="*/ 0 h 7431875"/>
              <a:gd name="connsiteX1-921" fmla="*/ 6858000 w 6858003"/>
              <a:gd name="connsiteY1-922" fmla="*/ 2647737 h 7431875"/>
              <a:gd name="connsiteX2-923" fmla="*/ 6858000 w 6858003"/>
              <a:gd name="connsiteY2-924" fmla="*/ 7431875 h 7431875"/>
              <a:gd name="connsiteX3-925" fmla="*/ 0 w 6858003"/>
              <a:gd name="connsiteY3-926" fmla="*/ 7431875 h 7431875"/>
              <a:gd name="connsiteX4-927" fmla="*/ 0 w 6858003"/>
              <a:gd name="connsiteY4-928" fmla="*/ 552701 h 7431875"/>
              <a:gd name="connsiteX5-929" fmla="*/ 6858003 w 6858003"/>
              <a:gd name="connsiteY5-930" fmla="*/ 0 h 7431875"/>
              <a:gd name="connsiteX0-931" fmla="*/ 6872517 w 6872517"/>
              <a:gd name="connsiteY0-932" fmla="*/ 42385 h 6879174"/>
              <a:gd name="connsiteX1-933" fmla="*/ 6858000 w 6872517"/>
              <a:gd name="connsiteY1-934" fmla="*/ 2095036 h 6879174"/>
              <a:gd name="connsiteX2-935" fmla="*/ 6858000 w 6872517"/>
              <a:gd name="connsiteY2-936" fmla="*/ 6879174 h 6879174"/>
              <a:gd name="connsiteX3-937" fmla="*/ 0 w 6872517"/>
              <a:gd name="connsiteY3-938" fmla="*/ 6879174 h 6879174"/>
              <a:gd name="connsiteX4-939" fmla="*/ 0 w 6872517"/>
              <a:gd name="connsiteY4-940" fmla="*/ 0 h 6879174"/>
              <a:gd name="connsiteX5-941" fmla="*/ 6872517 w 6872517"/>
              <a:gd name="connsiteY5-942" fmla="*/ 42385 h 6879174"/>
              <a:gd name="connsiteX0-943" fmla="*/ 6872520 w 6872520"/>
              <a:gd name="connsiteY0-944" fmla="*/ 0 h 6880332"/>
              <a:gd name="connsiteX1-945" fmla="*/ 6858000 w 6872520"/>
              <a:gd name="connsiteY1-946" fmla="*/ 2096194 h 6880332"/>
              <a:gd name="connsiteX2-947" fmla="*/ 6858000 w 6872520"/>
              <a:gd name="connsiteY2-948" fmla="*/ 6880332 h 6880332"/>
              <a:gd name="connsiteX3-949" fmla="*/ 0 w 6872520"/>
              <a:gd name="connsiteY3-950" fmla="*/ 6880332 h 6880332"/>
              <a:gd name="connsiteX4-951" fmla="*/ 0 w 6872520"/>
              <a:gd name="connsiteY4-952" fmla="*/ 1158 h 6880332"/>
              <a:gd name="connsiteX5-953" fmla="*/ 6872520 w 6872520"/>
              <a:gd name="connsiteY5-954" fmla="*/ 0 h 6880332"/>
              <a:gd name="connsiteX0-955" fmla="*/ 6872520 w 6872520"/>
              <a:gd name="connsiteY0-956" fmla="*/ 0 h 6880332"/>
              <a:gd name="connsiteX1-957" fmla="*/ 6858000 w 6872520"/>
              <a:gd name="connsiteY1-958" fmla="*/ 2096194 h 6880332"/>
              <a:gd name="connsiteX2-959" fmla="*/ 6858000 w 6872520"/>
              <a:gd name="connsiteY2-960" fmla="*/ 6880332 h 6880332"/>
              <a:gd name="connsiteX3-961" fmla="*/ 0 w 6872520"/>
              <a:gd name="connsiteY3-962" fmla="*/ 6880332 h 6880332"/>
              <a:gd name="connsiteX4-963" fmla="*/ 0 w 6872520"/>
              <a:gd name="connsiteY4-964" fmla="*/ 1158 h 6880332"/>
              <a:gd name="connsiteX5-965" fmla="*/ 6872520 w 6872520"/>
              <a:gd name="connsiteY5-966" fmla="*/ 0 h 6880332"/>
              <a:gd name="connsiteX0-967" fmla="*/ 6843491 w 6858000"/>
              <a:gd name="connsiteY0-968" fmla="*/ 202042 h 6879174"/>
              <a:gd name="connsiteX1-969" fmla="*/ 6858000 w 6858000"/>
              <a:gd name="connsiteY1-970" fmla="*/ 2095036 h 6879174"/>
              <a:gd name="connsiteX2-971" fmla="*/ 6858000 w 6858000"/>
              <a:gd name="connsiteY2-972" fmla="*/ 6879174 h 6879174"/>
              <a:gd name="connsiteX3-973" fmla="*/ 0 w 6858000"/>
              <a:gd name="connsiteY3-974" fmla="*/ 6879174 h 6879174"/>
              <a:gd name="connsiteX4-975" fmla="*/ 0 w 6858000"/>
              <a:gd name="connsiteY4-976" fmla="*/ 0 h 6879174"/>
              <a:gd name="connsiteX5-977" fmla="*/ 6843491 w 6858000"/>
              <a:gd name="connsiteY5-978" fmla="*/ 202042 h 6879174"/>
              <a:gd name="connsiteX0-979" fmla="*/ 6843491 w 6858000"/>
              <a:gd name="connsiteY0-980" fmla="*/ 202042 h 6879174"/>
              <a:gd name="connsiteX1-981" fmla="*/ 6858000 w 6858000"/>
              <a:gd name="connsiteY1-982" fmla="*/ 2095036 h 6879174"/>
              <a:gd name="connsiteX2-983" fmla="*/ 6858000 w 6858000"/>
              <a:gd name="connsiteY2-984" fmla="*/ 6879174 h 6879174"/>
              <a:gd name="connsiteX3-985" fmla="*/ 0 w 6858000"/>
              <a:gd name="connsiteY3-986" fmla="*/ 6879174 h 6879174"/>
              <a:gd name="connsiteX4-987" fmla="*/ 0 w 6858000"/>
              <a:gd name="connsiteY4-988" fmla="*/ 0 h 6879174"/>
              <a:gd name="connsiteX5-989" fmla="*/ 6843491 w 6858000"/>
              <a:gd name="connsiteY5-990" fmla="*/ 202042 h 6879174"/>
              <a:gd name="connsiteX0-991" fmla="*/ 6843491 w 6858000"/>
              <a:gd name="connsiteY0-992" fmla="*/ 202042 h 6879174"/>
              <a:gd name="connsiteX1-993" fmla="*/ 6858000 w 6858000"/>
              <a:gd name="connsiteY1-994" fmla="*/ 2095036 h 6879174"/>
              <a:gd name="connsiteX2-995" fmla="*/ 6858000 w 6858000"/>
              <a:gd name="connsiteY2-996" fmla="*/ 6879174 h 6879174"/>
              <a:gd name="connsiteX3-997" fmla="*/ 0 w 6858000"/>
              <a:gd name="connsiteY3-998" fmla="*/ 6879174 h 6879174"/>
              <a:gd name="connsiteX4-999" fmla="*/ 0 w 6858000"/>
              <a:gd name="connsiteY4-1000" fmla="*/ 0 h 6879174"/>
              <a:gd name="connsiteX5-1001" fmla="*/ 6843491 w 6858000"/>
              <a:gd name="connsiteY5-1002" fmla="*/ 202042 h 6879174"/>
              <a:gd name="connsiteX0-1003" fmla="*/ 6856191 w 6858000"/>
              <a:gd name="connsiteY0-1004" fmla="*/ 214742 h 6879174"/>
              <a:gd name="connsiteX1-1005" fmla="*/ 6858000 w 6858000"/>
              <a:gd name="connsiteY1-1006" fmla="*/ 2095036 h 6879174"/>
              <a:gd name="connsiteX2-1007" fmla="*/ 6858000 w 6858000"/>
              <a:gd name="connsiteY2-1008" fmla="*/ 6879174 h 6879174"/>
              <a:gd name="connsiteX3-1009" fmla="*/ 0 w 6858000"/>
              <a:gd name="connsiteY3-1010" fmla="*/ 6879174 h 6879174"/>
              <a:gd name="connsiteX4-1011" fmla="*/ 0 w 6858000"/>
              <a:gd name="connsiteY4-1012" fmla="*/ 0 h 6879174"/>
              <a:gd name="connsiteX5-1013" fmla="*/ 6856191 w 6858000"/>
              <a:gd name="connsiteY5-1014" fmla="*/ 214742 h 6879174"/>
              <a:gd name="connsiteX0-1015" fmla="*/ 6856191 w 6858000"/>
              <a:gd name="connsiteY0-1016" fmla="*/ 209979 h 6879174"/>
              <a:gd name="connsiteX1-1017" fmla="*/ 6858000 w 6858000"/>
              <a:gd name="connsiteY1-1018" fmla="*/ 2095036 h 6879174"/>
              <a:gd name="connsiteX2-1019" fmla="*/ 6858000 w 6858000"/>
              <a:gd name="connsiteY2-1020" fmla="*/ 6879174 h 6879174"/>
              <a:gd name="connsiteX3-1021" fmla="*/ 0 w 6858000"/>
              <a:gd name="connsiteY3-1022" fmla="*/ 6879174 h 6879174"/>
              <a:gd name="connsiteX4-1023" fmla="*/ 0 w 6858000"/>
              <a:gd name="connsiteY4-1024" fmla="*/ 0 h 6879174"/>
              <a:gd name="connsiteX5-1025" fmla="*/ 6856191 w 6858000"/>
              <a:gd name="connsiteY5-1026" fmla="*/ 209979 h 6879174"/>
              <a:gd name="connsiteX0-1027" fmla="*/ 6868891 w 6868891"/>
              <a:gd name="connsiteY0-1028" fmla="*/ 197279 h 6879174"/>
              <a:gd name="connsiteX1-1029" fmla="*/ 6858000 w 6868891"/>
              <a:gd name="connsiteY1-1030" fmla="*/ 2095036 h 6879174"/>
              <a:gd name="connsiteX2-1031" fmla="*/ 6858000 w 6868891"/>
              <a:gd name="connsiteY2-1032" fmla="*/ 6879174 h 6879174"/>
              <a:gd name="connsiteX3-1033" fmla="*/ 0 w 6868891"/>
              <a:gd name="connsiteY3-1034" fmla="*/ 6879174 h 6879174"/>
              <a:gd name="connsiteX4-1035" fmla="*/ 0 w 6868891"/>
              <a:gd name="connsiteY4-1036" fmla="*/ 0 h 6879174"/>
              <a:gd name="connsiteX5-1037" fmla="*/ 6868891 w 6868891"/>
              <a:gd name="connsiteY5-1038" fmla="*/ 197279 h 6879174"/>
              <a:gd name="connsiteX0-1039" fmla="*/ 6868891 w 7721392"/>
              <a:gd name="connsiteY0-1040" fmla="*/ 197279 h 6879174"/>
              <a:gd name="connsiteX1-1041" fmla="*/ 6858000 w 7721392"/>
              <a:gd name="connsiteY1-1042" fmla="*/ 6879174 h 6879174"/>
              <a:gd name="connsiteX2-1043" fmla="*/ 0 w 7721392"/>
              <a:gd name="connsiteY2-1044" fmla="*/ 6879174 h 6879174"/>
              <a:gd name="connsiteX3-1045" fmla="*/ 0 w 7721392"/>
              <a:gd name="connsiteY3-1046" fmla="*/ 0 h 6879174"/>
              <a:gd name="connsiteX4-1047" fmla="*/ 6868891 w 7721392"/>
              <a:gd name="connsiteY4-1048" fmla="*/ 197279 h 6879174"/>
              <a:gd name="connsiteX0-1049" fmla="*/ 6868891 w 7373946"/>
              <a:gd name="connsiteY0-1050" fmla="*/ 197279 h 6879174"/>
              <a:gd name="connsiteX1-1051" fmla="*/ 6858000 w 7373946"/>
              <a:gd name="connsiteY1-1052" fmla="*/ 6879174 h 6879174"/>
              <a:gd name="connsiteX2-1053" fmla="*/ 0 w 7373946"/>
              <a:gd name="connsiteY2-1054" fmla="*/ 6879174 h 6879174"/>
              <a:gd name="connsiteX3-1055" fmla="*/ 0 w 7373946"/>
              <a:gd name="connsiteY3-1056" fmla="*/ 0 h 6879174"/>
              <a:gd name="connsiteX4-1057" fmla="*/ 6868891 w 7373946"/>
              <a:gd name="connsiteY4-1058" fmla="*/ 197279 h 6879174"/>
              <a:gd name="connsiteX0-1059" fmla="*/ 6868891 w 8182025"/>
              <a:gd name="connsiteY0-1060" fmla="*/ 197279 h 6879174"/>
              <a:gd name="connsiteX1-1061" fmla="*/ 6858000 w 8182025"/>
              <a:gd name="connsiteY1-1062" fmla="*/ 6879174 h 6879174"/>
              <a:gd name="connsiteX2-1063" fmla="*/ 0 w 8182025"/>
              <a:gd name="connsiteY2-1064" fmla="*/ 6879174 h 6879174"/>
              <a:gd name="connsiteX3-1065" fmla="*/ 0 w 8182025"/>
              <a:gd name="connsiteY3-1066" fmla="*/ 0 h 6879174"/>
              <a:gd name="connsiteX4-1067" fmla="*/ 6868891 w 8182025"/>
              <a:gd name="connsiteY4-1068" fmla="*/ 197279 h 6879174"/>
              <a:gd name="connsiteX0-1069" fmla="*/ 6868891 w 8182025"/>
              <a:gd name="connsiteY0-1070" fmla="*/ 197279 h 6879174"/>
              <a:gd name="connsiteX1-1071" fmla="*/ 6858000 w 8182025"/>
              <a:gd name="connsiteY1-1072" fmla="*/ 6879174 h 6879174"/>
              <a:gd name="connsiteX2-1073" fmla="*/ 0 w 8182025"/>
              <a:gd name="connsiteY2-1074" fmla="*/ 6879174 h 6879174"/>
              <a:gd name="connsiteX3-1075" fmla="*/ 0 w 8182025"/>
              <a:gd name="connsiteY3-1076" fmla="*/ 0 h 6879174"/>
              <a:gd name="connsiteX4-1077" fmla="*/ 6868891 w 8182025"/>
              <a:gd name="connsiteY4-1078" fmla="*/ 197279 h 6879174"/>
              <a:gd name="connsiteX0-1079" fmla="*/ 6868891 w 8182025"/>
              <a:gd name="connsiteY0-1080" fmla="*/ 197279 h 6879174"/>
              <a:gd name="connsiteX1-1081" fmla="*/ 6858000 w 8182025"/>
              <a:gd name="connsiteY1-1082" fmla="*/ 6879174 h 6879174"/>
              <a:gd name="connsiteX2-1083" fmla="*/ 0 w 8182025"/>
              <a:gd name="connsiteY2-1084" fmla="*/ 6879174 h 6879174"/>
              <a:gd name="connsiteX3-1085" fmla="*/ 0 w 8182025"/>
              <a:gd name="connsiteY3-1086" fmla="*/ 0 h 6879174"/>
              <a:gd name="connsiteX4-1087" fmla="*/ 6868891 w 8182025"/>
              <a:gd name="connsiteY4-1088" fmla="*/ 197279 h 6879174"/>
              <a:gd name="connsiteX0-1089" fmla="*/ 6868891 w 8182025"/>
              <a:gd name="connsiteY0-1090" fmla="*/ 197279 h 6879174"/>
              <a:gd name="connsiteX1-1091" fmla="*/ 6858000 w 8182025"/>
              <a:gd name="connsiteY1-1092" fmla="*/ 6879174 h 6879174"/>
              <a:gd name="connsiteX2-1093" fmla="*/ 0 w 8182025"/>
              <a:gd name="connsiteY2-1094" fmla="*/ 6879174 h 6879174"/>
              <a:gd name="connsiteX3-1095" fmla="*/ 0 w 8182025"/>
              <a:gd name="connsiteY3-1096" fmla="*/ 0 h 6879174"/>
              <a:gd name="connsiteX4-1097" fmla="*/ 6868891 w 8182025"/>
              <a:gd name="connsiteY4-1098" fmla="*/ 197279 h 6879174"/>
              <a:gd name="connsiteX0-1099" fmla="*/ 6868891 w 7374082"/>
              <a:gd name="connsiteY0-1100" fmla="*/ 197279 h 7217839"/>
              <a:gd name="connsiteX1-1101" fmla="*/ 6858000 w 7374082"/>
              <a:gd name="connsiteY1-1102" fmla="*/ 6879174 h 7217839"/>
              <a:gd name="connsiteX2-1103" fmla="*/ 0 w 7374082"/>
              <a:gd name="connsiteY2-1104" fmla="*/ 6879174 h 7217839"/>
              <a:gd name="connsiteX3-1105" fmla="*/ 0 w 7374082"/>
              <a:gd name="connsiteY3-1106" fmla="*/ 0 h 7217839"/>
              <a:gd name="connsiteX4-1107" fmla="*/ 6868891 w 7374082"/>
              <a:gd name="connsiteY4-1108" fmla="*/ 197279 h 7217839"/>
              <a:gd name="connsiteX0-1109" fmla="*/ 6868891 w 7513044"/>
              <a:gd name="connsiteY0-1110" fmla="*/ 197279 h 6879174"/>
              <a:gd name="connsiteX1-1111" fmla="*/ 6858000 w 7513044"/>
              <a:gd name="connsiteY1-1112" fmla="*/ 6879174 h 6879174"/>
              <a:gd name="connsiteX2-1113" fmla="*/ 0 w 7513044"/>
              <a:gd name="connsiteY2-1114" fmla="*/ 6879174 h 6879174"/>
              <a:gd name="connsiteX3-1115" fmla="*/ 0 w 7513044"/>
              <a:gd name="connsiteY3-1116" fmla="*/ 0 h 6879174"/>
              <a:gd name="connsiteX4-1117" fmla="*/ 6868891 w 7513044"/>
              <a:gd name="connsiteY4-1118" fmla="*/ 197279 h 6879174"/>
              <a:gd name="connsiteX0-1119" fmla="*/ 6868891 w 7374082"/>
              <a:gd name="connsiteY0-1120" fmla="*/ 197279 h 6879174"/>
              <a:gd name="connsiteX1-1121" fmla="*/ 6858000 w 7374082"/>
              <a:gd name="connsiteY1-1122" fmla="*/ 6879174 h 6879174"/>
              <a:gd name="connsiteX2-1123" fmla="*/ 0 w 7374082"/>
              <a:gd name="connsiteY2-1124" fmla="*/ 6879174 h 6879174"/>
              <a:gd name="connsiteX3-1125" fmla="*/ 0 w 7374082"/>
              <a:gd name="connsiteY3-1126" fmla="*/ 0 h 6879174"/>
              <a:gd name="connsiteX4-1127" fmla="*/ 6868891 w 7374082"/>
              <a:gd name="connsiteY4-1128" fmla="*/ 197279 h 6879174"/>
              <a:gd name="connsiteX0-1129" fmla="*/ 6868891 w 6868891"/>
              <a:gd name="connsiteY0-1130" fmla="*/ 197279 h 6879174"/>
              <a:gd name="connsiteX1-1131" fmla="*/ 6858000 w 6868891"/>
              <a:gd name="connsiteY1-1132" fmla="*/ 6879174 h 6879174"/>
              <a:gd name="connsiteX2-1133" fmla="*/ 0 w 6868891"/>
              <a:gd name="connsiteY2-1134" fmla="*/ 6879174 h 6879174"/>
              <a:gd name="connsiteX3-1135" fmla="*/ 0 w 6868891"/>
              <a:gd name="connsiteY3-1136" fmla="*/ 0 h 6879174"/>
              <a:gd name="connsiteX4-1137" fmla="*/ 6868891 w 6868891"/>
              <a:gd name="connsiteY4-1138" fmla="*/ 197279 h 68791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68891" h="6879174">
                <a:moveTo>
                  <a:pt x="6868891" y="197279"/>
                </a:moveTo>
                <a:cubicBezTo>
                  <a:pt x="6865263" y="1808265"/>
                  <a:pt x="6858000" y="6879174"/>
                  <a:pt x="6858000" y="6879174"/>
                </a:cubicBezTo>
                <a:lnTo>
                  <a:pt x="0" y="6879174"/>
                </a:lnTo>
                <a:lnTo>
                  <a:pt x="0" y="0"/>
                </a:lnTo>
                <a:cubicBezTo>
                  <a:pt x="2329546" y="1257529"/>
                  <a:pt x="4524837" y="1741029"/>
                  <a:pt x="6868891" y="197279"/>
                </a:cubicBezTo>
                <a:close/>
              </a:path>
            </a:pathLst>
          </a:custGeom>
          <a:gradFill flip="none" rotWithShape="1">
            <a:gsLst>
              <a:gs pos="25000">
                <a:schemeClr val="bg1"/>
              </a:gs>
              <a:gs pos="100000">
                <a:srgbClr val="DFDFDF">
                  <a:lumMod val="52000"/>
                  <a:lumOff val="48000"/>
                </a:srgbClr>
              </a:gs>
            </a:gsLst>
            <a:lin ang="2700000" scaled="1"/>
            <a:tileRect/>
          </a:gradFill>
          <a:ln>
            <a:noFill/>
          </a:ln>
          <a:effectLst>
            <a:outerShdw blurRad="25400" dist="25400" dir="10800000" algn="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ea typeface="微软雅黑" panose="020B0503020204020204" pitchFamily="34" charset="-122"/>
            </a:endParaRPr>
          </a:p>
        </p:txBody>
      </p:sp>
      <p:sp>
        <p:nvSpPr>
          <p:cNvPr id="9" name="矩形 8"/>
          <p:cNvSpPr>
            <a:spLocks noChangeAspect="1"/>
          </p:cNvSpPr>
          <p:nvPr/>
        </p:nvSpPr>
        <p:spPr>
          <a:xfrm>
            <a:off x="4860000" y="3983584"/>
            <a:ext cx="432000" cy="432000"/>
          </a:xfrm>
          <a:prstGeom prst="rect">
            <a:avLst/>
          </a:prstGeom>
          <a:solidFill>
            <a:srgbClr val="019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latin typeface="微软雅黑" panose="020B0503020204020204" pitchFamily="34" charset="-122"/>
                <a:ea typeface="微软雅黑" panose="020B0503020204020204" pitchFamily="34" charset="-122"/>
              </a:rPr>
              <a:t>1</a:t>
            </a:r>
            <a:endParaRPr lang="zh-CN" altLang="en-US" sz="1400" b="1" dirty="0">
              <a:latin typeface="微软雅黑" panose="020B0503020204020204" pitchFamily="34" charset="-122"/>
              <a:ea typeface="微软雅黑" panose="020B0503020204020204" pitchFamily="34" charset="-122"/>
            </a:endParaRPr>
          </a:p>
        </p:txBody>
      </p:sp>
      <p:sp>
        <p:nvSpPr>
          <p:cNvPr id="10" name="矩形 9"/>
          <p:cNvSpPr/>
          <p:nvPr/>
        </p:nvSpPr>
        <p:spPr>
          <a:xfrm>
            <a:off x="5400000" y="3999529"/>
            <a:ext cx="1723549"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zh-CN" altLang="en-US" sz="2000" b="1" dirty="0" smtClean="0">
                <a:solidFill>
                  <a:srgbClr val="01953F"/>
                </a:solidFill>
                <a:latin typeface="微软雅黑" panose="020B0503020204020204" pitchFamily="34" charset="-122"/>
                <a:ea typeface="微软雅黑" panose="020B0503020204020204" pitchFamily="34" charset="-122"/>
              </a:rPr>
              <a:t>创业担保贷款</a:t>
            </a:r>
            <a:endParaRPr lang="zh-CN" altLang="en-US" sz="2000" b="1" dirty="0">
              <a:solidFill>
                <a:srgbClr val="01953F"/>
              </a:solidFill>
              <a:latin typeface="微软雅黑" panose="020B0503020204020204" pitchFamily="34" charset="-122"/>
              <a:ea typeface="微软雅黑" panose="020B0503020204020204" pitchFamily="34" charset="-122"/>
            </a:endParaRPr>
          </a:p>
        </p:txBody>
      </p:sp>
      <p:sp>
        <p:nvSpPr>
          <p:cNvPr id="12" name="矩形 11"/>
          <p:cNvSpPr/>
          <p:nvPr/>
        </p:nvSpPr>
        <p:spPr>
          <a:xfrm>
            <a:off x="4860000" y="4487584"/>
            <a:ext cx="432000" cy="43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smtClean="0">
                <a:latin typeface="微软雅黑" panose="020B0503020204020204" pitchFamily="34" charset="-122"/>
                <a:ea typeface="微软雅黑" panose="020B0503020204020204" pitchFamily="34" charset="-122"/>
              </a:rPr>
              <a:t>2</a:t>
            </a:r>
            <a:endParaRPr lang="zh-CN" altLang="en-US" sz="1400" b="1" dirty="0">
              <a:latin typeface="微软雅黑" panose="020B0503020204020204" pitchFamily="34" charset="-122"/>
              <a:ea typeface="微软雅黑" panose="020B0503020204020204" pitchFamily="34" charset="-122"/>
            </a:endParaRPr>
          </a:p>
        </p:txBody>
      </p:sp>
      <p:sp>
        <p:nvSpPr>
          <p:cNvPr id="13" name="矩形 12"/>
          <p:cNvSpPr/>
          <p:nvPr/>
        </p:nvSpPr>
        <p:spPr>
          <a:xfrm>
            <a:off x="5400000" y="4487584"/>
            <a:ext cx="223651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创业担保贷款贴息</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矩形 14"/>
          <p:cNvSpPr>
            <a:spLocks noChangeAspect="1"/>
          </p:cNvSpPr>
          <p:nvPr/>
        </p:nvSpPr>
        <p:spPr>
          <a:xfrm>
            <a:off x="4860000" y="4991584"/>
            <a:ext cx="432000" cy="43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smtClean="0">
                <a:latin typeface="微软雅黑" panose="020B0503020204020204" pitchFamily="34" charset="-122"/>
                <a:ea typeface="微软雅黑" panose="020B0503020204020204" pitchFamily="34" charset="-122"/>
              </a:rPr>
              <a:t>3</a:t>
            </a:r>
            <a:endParaRPr lang="zh-CN" altLang="en-US" sz="1400" b="1" dirty="0">
              <a:latin typeface="微软雅黑" panose="020B0503020204020204" pitchFamily="34" charset="-122"/>
              <a:ea typeface="微软雅黑" panose="020B0503020204020204" pitchFamily="34" charset="-122"/>
            </a:endParaRPr>
          </a:p>
        </p:txBody>
      </p:sp>
      <p:sp>
        <p:nvSpPr>
          <p:cNvPr id="16" name="矩形 15"/>
          <p:cNvSpPr/>
          <p:nvPr/>
        </p:nvSpPr>
        <p:spPr>
          <a:xfrm>
            <a:off x="5400000" y="4991584"/>
            <a:ext cx="1723549"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初始</a:t>
            </a:r>
            <a:r>
              <a:rPr lang="zh-CN" altLang="en-US" sz="2000" b="1" dirty="0">
                <a:solidFill>
                  <a:schemeClr val="bg1">
                    <a:lumMod val="50000"/>
                  </a:schemeClr>
                </a:solidFill>
                <a:latin typeface="微软雅黑" panose="020B0503020204020204" pitchFamily="34" charset="-122"/>
                <a:ea typeface="微软雅黑" panose="020B0503020204020204" pitchFamily="34" charset="-122"/>
              </a:rPr>
              <a:t>创业</a:t>
            </a:r>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补贴</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Text Box 6"/>
          <p:cNvSpPr txBox="1">
            <a:spLocks noChangeArrowheads="1"/>
          </p:cNvSpPr>
          <p:nvPr/>
        </p:nvSpPr>
        <p:spPr bwMode="auto">
          <a:xfrm>
            <a:off x="4860000" y="3240000"/>
            <a:ext cx="2550698" cy="461665"/>
          </a:xfrm>
          <a:prstGeom prst="rect">
            <a:avLst/>
          </a:prstGeom>
          <a:noFill/>
          <a:ln w="9525">
            <a:noFill/>
            <a:miter lim="800000"/>
          </a:ln>
          <a:effectLst/>
        </p:spPr>
        <p:txBody>
          <a:bodyPr wrap="none" lIns="0">
            <a:spAutoFit/>
            <a:scene3d>
              <a:camera prst="orthographicFront"/>
              <a:lightRig rig="soft" dir="tl">
                <a:rot lat="0" lon="0" rev="0"/>
              </a:lightRig>
            </a:scene3d>
            <a:sp3d contourW="25400" prstMaterial="matte">
              <a:contourClr>
                <a:schemeClr val="accent2">
                  <a:tint val="20000"/>
                </a:schemeClr>
              </a:contourClr>
            </a:sp3d>
          </a:bodyPr>
          <a:lstStyle/>
          <a:p>
            <a:r>
              <a:rPr lang="zh-CN" altLang="en-US" spc="67" dirty="0" smtClean="0">
                <a:ln w="11430">
                  <a:noFill/>
                </a:ln>
                <a:solidFill>
                  <a:sysClr val="windowText" lastClr="000000"/>
                </a:solidFill>
                <a:latin typeface="微软雅黑" panose="020B0503020204020204" pitchFamily="34" charset="-122"/>
                <a:ea typeface="微软雅黑" panose="020B0503020204020204" pitchFamily="34" charset="-122"/>
              </a:rPr>
              <a:t>目录 </a:t>
            </a:r>
            <a:r>
              <a:rPr lang="en-US" altLang="zh-CN" spc="67" dirty="0" smtClean="0">
                <a:ln w="11430">
                  <a:noFill/>
                </a:ln>
                <a:solidFill>
                  <a:schemeClr val="bg1">
                    <a:lumMod val="75000"/>
                  </a:schemeClr>
                </a:solidFill>
                <a:latin typeface="微软雅黑" panose="020B0503020204020204" pitchFamily="34" charset="-122"/>
                <a:ea typeface="微软雅黑" panose="020B0503020204020204" pitchFamily="34" charset="-122"/>
              </a:rPr>
              <a:t>| CONTENT</a:t>
            </a:r>
            <a:endParaRPr lang="en-US" altLang="zh-CN" spc="67" dirty="0">
              <a:ln w="11430">
                <a:noFill/>
              </a:ln>
              <a:solidFill>
                <a:schemeClr val="bg1">
                  <a:lumMod val="75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0000" y="810000"/>
            <a:ext cx="4984615" cy="1440000"/>
          </a:xfrm>
          <a:prstGeom prst="rect">
            <a:avLst/>
          </a:prstGeom>
        </p:spPr>
      </p:pic>
      <p:sp>
        <p:nvSpPr>
          <p:cNvPr id="29" name="矩形 28"/>
          <p:cNvSpPr>
            <a:spLocks noChangeAspect="1"/>
          </p:cNvSpPr>
          <p:nvPr/>
        </p:nvSpPr>
        <p:spPr>
          <a:xfrm>
            <a:off x="4860000" y="5495584"/>
            <a:ext cx="432000" cy="43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latin typeface="微软雅黑" panose="020B0503020204020204" pitchFamily="34" charset="-122"/>
                <a:ea typeface="微软雅黑" panose="020B0503020204020204" pitchFamily="34" charset="-122"/>
              </a:rPr>
              <a:t>4</a:t>
            </a:r>
            <a:endParaRPr lang="zh-CN" altLang="en-US" sz="1400" b="1" dirty="0">
              <a:latin typeface="微软雅黑" panose="020B0503020204020204" pitchFamily="34" charset="-122"/>
              <a:ea typeface="微软雅黑" panose="020B0503020204020204" pitchFamily="34" charset="-122"/>
            </a:endParaRPr>
          </a:p>
        </p:txBody>
      </p:sp>
      <p:sp>
        <p:nvSpPr>
          <p:cNvPr id="30" name="矩形 29"/>
          <p:cNvSpPr/>
          <p:nvPr/>
        </p:nvSpPr>
        <p:spPr>
          <a:xfrm>
            <a:off x="5400000" y="5495584"/>
            <a:ext cx="223651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个人</a:t>
            </a:r>
            <a:r>
              <a:rPr lang="zh-CN" altLang="en-US" sz="2000" b="1" dirty="0">
                <a:solidFill>
                  <a:schemeClr val="bg1">
                    <a:lumMod val="50000"/>
                  </a:schemeClr>
                </a:solidFill>
                <a:latin typeface="微软雅黑" panose="020B0503020204020204" pitchFamily="34" charset="-122"/>
                <a:ea typeface="微软雅黑" panose="020B0503020204020204" pitchFamily="34" charset="-122"/>
              </a:rPr>
              <a:t>创业综合补贴</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矩形 30"/>
          <p:cNvSpPr>
            <a:spLocks noChangeAspect="1"/>
          </p:cNvSpPr>
          <p:nvPr/>
        </p:nvSpPr>
        <p:spPr>
          <a:xfrm>
            <a:off x="4860000" y="5999584"/>
            <a:ext cx="432000" cy="43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latin typeface="微软雅黑" panose="020B0503020204020204" pitchFamily="34" charset="-122"/>
                <a:ea typeface="微软雅黑" panose="020B0503020204020204" pitchFamily="34" charset="-122"/>
              </a:rPr>
              <a:t>5</a:t>
            </a:r>
            <a:endParaRPr lang="zh-CN" altLang="en-US" sz="1400" b="1" dirty="0">
              <a:latin typeface="微软雅黑" panose="020B0503020204020204" pitchFamily="34" charset="-122"/>
              <a:ea typeface="微软雅黑" panose="020B0503020204020204" pitchFamily="34" charset="-122"/>
            </a:endParaRPr>
          </a:p>
        </p:txBody>
      </p:sp>
      <p:sp>
        <p:nvSpPr>
          <p:cNvPr id="32" name="矩形 31"/>
          <p:cNvSpPr/>
          <p:nvPr/>
        </p:nvSpPr>
        <p:spPr>
          <a:xfrm>
            <a:off x="5400000" y="5999584"/>
            <a:ext cx="2749471"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创业实体吸纳就业奖励</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bwMode="auto">
          <a:xfrm>
            <a:off x="-1" y="0"/>
            <a:ext cx="4368801" cy="6858000"/>
          </a:xfrm>
          <a:prstGeom prst="rect">
            <a:avLst/>
          </a:prstGeom>
          <a:gradFill>
            <a:gsLst>
              <a:gs pos="0">
                <a:srgbClr val="B7D701"/>
              </a:gs>
              <a:gs pos="100000">
                <a:srgbClr val="009B3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47" name="矩形 46"/>
          <p:cNvSpPr/>
          <p:nvPr/>
        </p:nvSpPr>
        <p:spPr bwMode="auto">
          <a:xfrm rot="5400000" flipV="1">
            <a:off x="1270707" y="-1270708"/>
            <a:ext cx="1827382" cy="4368800"/>
          </a:xfrm>
          <a:prstGeom prst="rect">
            <a:avLst/>
          </a:prstGeom>
          <a:gradFill>
            <a:gsLst>
              <a:gs pos="0">
                <a:srgbClr val="49B5E8"/>
              </a:gs>
              <a:gs pos="100000">
                <a:srgbClr val="0085C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38" name="矩形 37"/>
          <p:cNvSpPr/>
          <p:nvPr/>
        </p:nvSpPr>
        <p:spPr bwMode="auto">
          <a:xfrm rot="5400000">
            <a:off x="1371901" y="3861106"/>
            <a:ext cx="1624987" cy="4368801"/>
          </a:xfrm>
          <a:prstGeom prst="rect">
            <a:avLst/>
          </a:prstGeom>
          <a:gradFill>
            <a:gsLst>
              <a:gs pos="0">
                <a:srgbClr val="0084C8"/>
              </a:gs>
              <a:gs pos="100000">
                <a:srgbClr val="3A6A9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nvGrpSpPr>
          <p:cNvPr id="53" name="组合 52"/>
          <p:cNvGrpSpPr/>
          <p:nvPr/>
        </p:nvGrpSpPr>
        <p:grpSpPr>
          <a:xfrm>
            <a:off x="0" y="1070223"/>
            <a:ext cx="2754050" cy="4646991"/>
            <a:chOff x="0" y="1111187"/>
            <a:chExt cx="2754050" cy="4646991"/>
          </a:xfrm>
        </p:grpSpPr>
        <p:sp>
          <p:nvSpPr>
            <p:cNvPr id="48" name="椭圆 47"/>
            <p:cNvSpPr/>
            <p:nvPr/>
          </p:nvSpPr>
          <p:spPr>
            <a:xfrm>
              <a:off x="2450246" y="4863799"/>
              <a:ext cx="200570" cy="200570"/>
            </a:xfrm>
            <a:prstGeom prst="ellipse">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0" y="1111187"/>
              <a:ext cx="312134" cy="312134"/>
            </a:xfrm>
            <a:prstGeom prst="ellipse">
              <a:avLst/>
            </a:prstGeom>
            <a:solidFill>
              <a:schemeClr val="bg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1114320" y="1611397"/>
              <a:ext cx="904679" cy="904679"/>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854236" y="5460064"/>
              <a:ext cx="298114" cy="298114"/>
            </a:xfrm>
            <a:prstGeom prst="ellipse">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椭圆 51"/>
            <p:cNvSpPr/>
            <p:nvPr/>
          </p:nvSpPr>
          <p:spPr>
            <a:xfrm>
              <a:off x="2313236" y="1194804"/>
              <a:ext cx="440814" cy="44081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74" y="1993744"/>
            <a:ext cx="5937302" cy="3093487"/>
          </a:xfrm>
          <a:prstGeom prst="rect">
            <a:avLst/>
          </a:prstGeom>
        </p:spPr>
      </p:pic>
      <p:sp>
        <p:nvSpPr>
          <p:cNvPr id="39" name="任意多边形 38"/>
          <p:cNvSpPr/>
          <p:nvPr/>
        </p:nvSpPr>
        <p:spPr>
          <a:xfrm rot="16200000">
            <a:off x="67870" y="1470438"/>
            <a:ext cx="6858003" cy="3917120"/>
          </a:xfrm>
          <a:custGeom>
            <a:avLst/>
            <a:gdLst>
              <a:gd name="connsiteX0" fmla="*/ 9143999 w 9143999"/>
              <a:gd name="connsiteY0" fmla="*/ 0 h 2051818"/>
              <a:gd name="connsiteX1" fmla="*/ 9143999 w 9143999"/>
              <a:gd name="connsiteY1" fmla="*/ 2051818 h 2051818"/>
              <a:gd name="connsiteX2" fmla="*/ 0 w 9143999"/>
              <a:gd name="connsiteY2" fmla="*/ 2051818 h 2051818"/>
              <a:gd name="connsiteX3" fmla="*/ 0 w 9143999"/>
              <a:gd name="connsiteY3" fmla="*/ 1204077 h 2051818"/>
              <a:gd name="connsiteX4" fmla="*/ 6027 w 9143999"/>
              <a:gd name="connsiteY4" fmla="*/ 1207403 h 2051818"/>
              <a:gd name="connsiteX5" fmla="*/ 7674511 w 9143999"/>
              <a:gd name="connsiteY5" fmla="*/ 718908 h 2051818"/>
              <a:gd name="connsiteX6" fmla="*/ 9044856 w 9143999"/>
              <a:gd name="connsiteY6" fmla="*/ 57555 h 2051818"/>
              <a:gd name="connsiteX7" fmla="*/ 9143999 w 9143999"/>
              <a:gd name="connsiteY7" fmla="*/ 0 h 2051818"/>
              <a:gd name="connsiteX0-1" fmla="*/ 9143999 w 9143999"/>
              <a:gd name="connsiteY0-2" fmla="*/ 0 h 2051818"/>
              <a:gd name="connsiteX1-3" fmla="*/ 9143999 w 9143999"/>
              <a:gd name="connsiteY1-4" fmla="*/ 2051818 h 2051818"/>
              <a:gd name="connsiteX2-5" fmla="*/ 0 w 9143999"/>
              <a:gd name="connsiteY2-6" fmla="*/ 2051818 h 2051818"/>
              <a:gd name="connsiteX3-7" fmla="*/ 0 w 9143999"/>
              <a:gd name="connsiteY3-8" fmla="*/ 1204077 h 2051818"/>
              <a:gd name="connsiteX4-9" fmla="*/ 6027 w 9143999"/>
              <a:gd name="connsiteY4-10" fmla="*/ 1207403 h 2051818"/>
              <a:gd name="connsiteX5-11" fmla="*/ 9044856 w 9143999"/>
              <a:gd name="connsiteY5-12" fmla="*/ 57555 h 2051818"/>
              <a:gd name="connsiteX6-13" fmla="*/ 9143999 w 9143999"/>
              <a:gd name="connsiteY6-14" fmla="*/ 0 h 2051818"/>
              <a:gd name="connsiteX0-15" fmla="*/ 9143999 w 9143999"/>
              <a:gd name="connsiteY0-16" fmla="*/ 0 h 2051818"/>
              <a:gd name="connsiteX1-17" fmla="*/ 9143999 w 9143999"/>
              <a:gd name="connsiteY1-18" fmla="*/ 2051818 h 2051818"/>
              <a:gd name="connsiteX2-19" fmla="*/ 0 w 9143999"/>
              <a:gd name="connsiteY2-20" fmla="*/ 2051818 h 2051818"/>
              <a:gd name="connsiteX3-21" fmla="*/ 0 w 9143999"/>
              <a:gd name="connsiteY3-22" fmla="*/ 1204077 h 2051818"/>
              <a:gd name="connsiteX4-23" fmla="*/ 6027 w 9143999"/>
              <a:gd name="connsiteY4-24" fmla="*/ 1207403 h 2051818"/>
              <a:gd name="connsiteX5-25" fmla="*/ 9143999 w 9143999"/>
              <a:gd name="connsiteY5-26" fmla="*/ 0 h 2051818"/>
              <a:gd name="connsiteX0-27" fmla="*/ 9143999 w 9143999"/>
              <a:gd name="connsiteY0-28" fmla="*/ 0 h 2051818"/>
              <a:gd name="connsiteX1-29" fmla="*/ 9143999 w 9143999"/>
              <a:gd name="connsiteY1-30" fmla="*/ 2051818 h 2051818"/>
              <a:gd name="connsiteX2-31" fmla="*/ 0 w 9143999"/>
              <a:gd name="connsiteY2-32" fmla="*/ 2051818 h 2051818"/>
              <a:gd name="connsiteX3-33" fmla="*/ 0 w 9143999"/>
              <a:gd name="connsiteY3-34" fmla="*/ 1204077 h 2051818"/>
              <a:gd name="connsiteX4-35" fmla="*/ 6027 w 9143999"/>
              <a:gd name="connsiteY4-36" fmla="*/ 1207403 h 2051818"/>
              <a:gd name="connsiteX5-37" fmla="*/ 9143999 w 9143999"/>
              <a:gd name="connsiteY5-38" fmla="*/ 0 h 2051818"/>
              <a:gd name="connsiteX0-39" fmla="*/ 9143999 w 9143999"/>
              <a:gd name="connsiteY0-40" fmla="*/ 0 h 2051818"/>
              <a:gd name="connsiteX1-41" fmla="*/ 9143999 w 9143999"/>
              <a:gd name="connsiteY1-42" fmla="*/ 2051818 h 2051818"/>
              <a:gd name="connsiteX2-43" fmla="*/ 0 w 9143999"/>
              <a:gd name="connsiteY2-44" fmla="*/ 2051818 h 2051818"/>
              <a:gd name="connsiteX3-45" fmla="*/ 0 w 9143999"/>
              <a:gd name="connsiteY3-46" fmla="*/ 1204077 h 2051818"/>
              <a:gd name="connsiteX4-47" fmla="*/ 6027 w 9143999"/>
              <a:gd name="connsiteY4-48" fmla="*/ 1207403 h 2051818"/>
              <a:gd name="connsiteX5-49" fmla="*/ 9143999 w 9143999"/>
              <a:gd name="connsiteY5-50" fmla="*/ 0 h 2051818"/>
              <a:gd name="connsiteX0-51" fmla="*/ 9143999 w 9143999"/>
              <a:gd name="connsiteY0-52" fmla="*/ 0 h 2051818"/>
              <a:gd name="connsiteX1-53" fmla="*/ 9143999 w 9143999"/>
              <a:gd name="connsiteY1-54" fmla="*/ 2051818 h 2051818"/>
              <a:gd name="connsiteX2-55" fmla="*/ 0 w 9143999"/>
              <a:gd name="connsiteY2-56" fmla="*/ 2051818 h 2051818"/>
              <a:gd name="connsiteX3-57" fmla="*/ 0 w 9143999"/>
              <a:gd name="connsiteY3-58" fmla="*/ 1204077 h 2051818"/>
              <a:gd name="connsiteX4-59" fmla="*/ 6027 w 9143999"/>
              <a:gd name="connsiteY4-60" fmla="*/ 1207403 h 2051818"/>
              <a:gd name="connsiteX5-61" fmla="*/ 9143999 w 9143999"/>
              <a:gd name="connsiteY5-62" fmla="*/ 0 h 2051818"/>
              <a:gd name="connsiteX0-63" fmla="*/ 9143999 w 9143999"/>
              <a:gd name="connsiteY0-64" fmla="*/ 130228 h 2182046"/>
              <a:gd name="connsiteX1-65" fmla="*/ 9143999 w 9143999"/>
              <a:gd name="connsiteY1-66" fmla="*/ 2182046 h 2182046"/>
              <a:gd name="connsiteX2-67" fmla="*/ 0 w 9143999"/>
              <a:gd name="connsiteY2-68" fmla="*/ 2182046 h 2182046"/>
              <a:gd name="connsiteX3-69" fmla="*/ 0 w 9143999"/>
              <a:gd name="connsiteY3-70" fmla="*/ 1334305 h 2182046"/>
              <a:gd name="connsiteX4-71" fmla="*/ 6027 w 9143999"/>
              <a:gd name="connsiteY4-72" fmla="*/ 0 h 2182046"/>
              <a:gd name="connsiteX5-73" fmla="*/ 9143999 w 9143999"/>
              <a:gd name="connsiteY5-74" fmla="*/ 130228 h 2182046"/>
              <a:gd name="connsiteX0-75" fmla="*/ 9143999 w 9143999"/>
              <a:gd name="connsiteY0-76" fmla="*/ 0 h 2051818"/>
              <a:gd name="connsiteX1-77" fmla="*/ 9143999 w 9143999"/>
              <a:gd name="connsiteY1-78" fmla="*/ 2051818 h 2051818"/>
              <a:gd name="connsiteX2-79" fmla="*/ 0 w 9143999"/>
              <a:gd name="connsiteY2-80" fmla="*/ 2051818 h 2051818"/>
              <a:gd name="connsiteX3-81" fmla="*/ 0 w 9143999"/>
              <a:gd name="connsiteY3-82" fmla="*/ 1204077 h 2051818"/>
              <a:gd name="connsiteX4-83" fmla="*/ 25380 w 9143999"/>
              <a:gd name="connsiteY4-84" fmla="*/ 54648 h 2051818"/>
              <a:gd name="connsiteX5-85" fmla="*/ 9143999 w 9143999"/>
              <a:gd name="connsiteY5-86" fmla="*/ 0 h 2051818"/>
              <a:gd name="connsiteX0-87" fmla="*/ 9143999 w 9143999"/>
              <a:gd name="connsiteY0-88" fmla="*/ 0 h 2051818"/>
              <a:gd name="connsiteX1-89" fmla="*/ 9143999 w 9143999"/>
              <a:gd name="connsiteY1-90" fmla="*/ 2051818 h 2051818"/>
              <a:gd name="connsiteX2-91" fmla="*/ 0 w 9143999"/>
              <a:gd name="connsiteY2-92" fmla="*/ 2051818 h 2051818"/>
              <a:gd name="connsiteX3-93" fmla="*/ 0 w 9143999"/>
              <a:gd name="connsiteY3-94" fmla="*/ 1204077 h 2051818"/>
              <a:gd name="connsiteX4-95" fmla="*/ 25380 w 9143999"/>
              <a:gd name="connsiteY4-96" fmla="*/ 54648 h 2051818"/>
              <a:gd name="connsiteX5-97" fmla="*/ 9143999 w 9143999"/>
              <a:gd name="connsiteY5-98" fmla="*/ 0 h 2051818"/>
              <a:gd name="connsiteX0-99" fmla="*/ 9143999 w 9143999"/>
              <a:gd name="connsiteY0-100" fmla="*/ 0 h 2051818"/>
              <a:gd name="connsiteX1-101" fmla="*/ 9143999 w 9143999"/>
              <a:gd name="connsiteY1-102" fmla="*/ 2051818 h 2051818"/>
              <a:gd name="connsiteX2-103" fmla="*/ 0 w 9143999"/>
              <a:gd name="connsiteY2-104" fmla="*/ 2051818 h 2051818"/>
              <a:gd name="connsiteX3-105" fmla="*/ 0 w 9143999"/>
              <a:gd name="connsiteY3-106" fmla="*/ 1204077 h 2051818"/>
              <a:gd name="connsiteX4-107" fmla="*/ 25380 w 9143999"/>
              <a:gd name="connsiteY4-108" fmla="*/ 54648 h 2051818"/>
              <a:gd name="connsiteX5-109" fmla="*/ 9143999 w 9143999"/>
              <a:gd name="connsiteY5-110" fmla="*/ 0 h 2051818"/>
              <a:gd name="connsiteX0-111" fmla="*/ 9143999 w 9143999"/>
              <a:gd name="connsiteY0-112" fmla="*/ 0 h 2051818"/>
              <a:gd name="connsiteX1-113" fmla="*/ 9143999 w 9143999"/>
              <a:gd name="connsiteY1-114" fmla="*/ 2051818 h 2051818"/>
              <a:gd name="connsiteX2-115" fmla="*/ 0 w 9143999"/>
              <a:gd name="connsiteY2-116" fmla="*/ 2051818 h 2051818"/>
              <a:gd name="connsiteX3-117" fmla="*/ 0 w 9143999"/>
              <a:gd name="connsiteY3-118" fmla="*/ 1204077 h 2051818"/>
              <a:gd name="connsiteX4-119" fmla="*/ 25380 w 9143999"/>
              <a:gd name="connsiteY4-120" fmla="*/ 54648 h 2051818"/>
              <a:gd name="connsiteX5-121" fmla="*/ 9143999 w 9143999"/>
              <a:gd name="connsiteY5-122" fmla="*/ 0 h 2051818"/>
              <a:gd name="connsiteX0-123" fmla="*/ 9124647 w 9143999"/>
              <a:gd name="connsiteY0-124" fmla="*/ 0 h 2127943"/>
              <a:gd name="connsiteX1-125" fmla="*/ 9143999 w 9143999"/>
              <a:gd name="connsiteY1-126" fmla="*/ 2127943 h 2127943"/>
              <a:gd name="connsiteX2-127" fmla="*/ 0 w 9143999"/>
              <a:gd name="connsiteY2-128" fmla="*/ 2127943 h 2127943"/>
              <a:gd name="connsiteX3-129" fmla="*/ 0 w 9143999"/>
              <a:gd name="connsiteY3-130" fmla="*/ 1280202 h 2127943"/>
              <a:gd name="connsiteX4-131" fmla="*/ 25380 w 9143999"/>
              <a:gd name="connsiteY4-132" fmla="*/ 130773 h 2127943"/>
              <a:gd name="connsiteX5-133" fmla="*/ 9124647 w 9143999"/>
              <a:gd name="connsiteY5-134" fmla="*/ 0 h 2127943"/>
              <a:gd name="connsiteX0-135" fmla="*/ 9124647 w 9143999"/>
              <a:gd name="connsiteY0-136" fmla="*/ 0 h 2127943"/>
              <a:gd name="connsiteX1-137" fmla="*/ 9143999 w 9143999"/>
              <a:gd name="connsiteY1-138" fmla="*/ 2127943 h 2127943"/>
              <a:gd name="connsiteX2-139" fmla="*/ 0 w 9143999"/>
              <a:gd name="connsiteY2-140" fmla="*/ 2127943 h 2127943"/>
              <a:gd name="connsiteX3-141" fmla="*/ 0 w 9143999"/>
              <a:gd name="connsiteY3-142" fmla="*/ 1280202 h 2127943"/>
              <a:gd name="connsiteX4-143" fmla="*/ 25380 w 9143999"/>
              <a:gd name="connsiteY4-144" fmla="*/ 130773 h 2127943"/>
              <a:gd name="connsiteX5-145" fmla="*/ 9124647 w 9143999"/>
              <a:gd name="connsiteY5-146" fmla="*/ 0 h 2127943"/>
              <a:gd name="connsiteX0-147" fmla="*/ 9124647 w 9143999"/>
              <a:gd name="connsiteY0-148" fmla="*/ 0 h 2127943"/>
              <a:gd name="connsiteX1-149" fmla="*/ 9143999 w 9143999"/>
              <a:gd name="connsiteY1-150" fmla="*/ 2127943 h 2127943"/>
              <a:gd name="connsiteX2-151" fmla="*/ 0 w 9143999"/>
              <a:gd name="connsiteY2-152" fmla="*/ 2127943 h 2127943"/>
              <a:gd name="connsiteX3-153" fmla="*/ 0 w 9143999"/>
              <a:gd name="connsiteY3-154" fmla="*/ 1280202 h 2127943"/>
              <a:gd name="connsiteX4-155" fmla="*/ 6028 w 9143999"/>
              <a:gd name="connsiteY4-156" fmla="*/ 11147 h 2127943"/>
              <a:gd name="connsiteX5-157" fmla="*/ 9124647 w 9143999"/>
              <a:gd name="connsiteY5-158" fmla="*/ 0 h 2127943"/>
              <a:gd name="connsiteX0-159" fmla="*/ 9138134 w 9157486"/>
              <a:gd name="connsiteY0-160" fmla="*/ 0 h 2127943"/>
              <a:gd name="connsiteX1-161" fmla="*/ 9157486 w 9157486"/>
              <a:gd name="connsiteY1-162" fmla="*/ 2127943 h 2127943"/>
              <a:gd name="connsiteX2-163" fmla="*/ 13487 w 9157486"/>
              <a:gd name="connsiteY2-164" fmla="*/ 2127943 h 2127943"/>
              <a:gd name="connsiteX3-165" fmla="*/ 13487 w 9157486"/>
              <a:gd name="connsiteY3-166" fmla="*/ 1280202 h 2127943"/>
              <a:gd name="connsiteX4-167" fmla="*/ 163 w 9157486"/>
              <a:gd name="connsiteY4-168" fmla="*/ 141648 h 2127943"/>
              <a:gd name="connsiteX5-169" fmla="*/ 9138134 w 9157486"/>
              <a:gd name="connsiteY5-170" fmla="*/ 0 h 2127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157486" h="2127943">
                <a:moveTo>
                  <a:pt x="9138134" y="0"/>
                </a:moveTo>
                <a:lnTo>
                  <a:pt x="9157486" y="2127943"/>
                </a:lnTo>
                <a:lnTo>
                  <a:pt x="13487" y="2127943"/>
                </a:lnTo>
                <a:lnTo>
                  <a:pt x="13487" y="1280202"/>
                </a:lnTo>
                <a:cubicBezTo>
                  <a:pt x="15496" y="857184"/>
                  <a:pt x="-1846" y="564666"/>
                  <a:pt x="163" y="141648"/>
                </a:cubicBezTo>
                <a:cubicBezTo>
                  <a:pt x="3568670" y="1577063"/>
                  <a:pt x="7137176" y="1131097"/>
                  <a:pt x="9138134" y="0"/>
                </a:cubicBezTo>
                <a:close/>
              </a:path>
            </a:pathLst>
          </a:custGeom>
          <a:gradFill>
            <a:gsLst>
              <a:gs pos="0">
                <a:srgbClr val="48B4E7"/>
              </a:gs>
              <a:gs pos="100000">
                <a:srgbClr val="0083C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4" name="任意多边形 43"/>
          <p:cNvSpPr/>
          <p:nvPr/>
        </p:nvSpPr>
        <p:spPr>
          <a:xfrm rot="16200000">
            <a:off x="2269997" y="-16039"/>
            <a:ext cx="6868891" cy="6879174"/>
          </a:xfrm>
          <a:custGeom>
            <a:avLst/>
            <a:gdLst>
              <a:gd name="connsiteX0" fmla="*/ 6858000 w 6858000"/>
              <a:gd name="connsiteY0" fmla="*/ 0 h 6459417"/>
              <a:gd name="connsiteX1" fmla="*/ 6858000 w 6858000"/>
              <a:gd name="connsiteY1" fmla="*/ 1675279 h 6459417"/>
              <a:gd name="connsiteX2" fmla="*/ 6858000 w 6858000"/>
              <a:gd name="connsiteY2" fmla="*/ 1819701 h 6459417"/>
              <a:gd name="connsiteX3" fmla="*/ 6858000 w 6858000"/>
              <a:gd name="connsiteY3" fmla="*/ 2278767 h 6459417"/>
              <a:gd name="connsiteX4" fmla="*/ 6858000 w 6858000"/>
              <a:gd name="connsiteY4" fmla="*/ 3954046 h 6459417"/>
              <a:gd name="connsiteX5" fmla="*/ 6858000 w 6858000"/>
              <a:gd name="connsiteY5" fmla="*/ 4098468 h 6459417"/>
              <a:gd name="connsiteX6" fmla="*/ 6858000 w 6858000"/>
              <a:gd name="connsiteY6" fmla="*/ 4180650 h 6459417"/>
              <a:gd name="connsiteX7" fmla="*/ 6858000 w 6858000"/>
              <a:gd name="connsiteY7" fmla="*/ 6459417 h 6459417"/>
              <a:gd name="connsiteX8" fmla="*/ 0 w 6858000"/>
              <a:gd name="connsiteY8" fmla="*/ 6459417 h 6459417"/>
              <a:gd name="connsiteX9" fmla="*/ 0 w 6858000"/>
              <a:gd name="connsiteY9" fmla="*/ 4180650 h 6459417"/>
              <a:gd name="connsiteX10" fmla="*/ 0 w 6858000"/>
              <a:gd name="connsiteY10" fmla="*/ 4098468 h 6459417"/>
              <a:gd name="connsiteX11" fmla="*/ 0 w 6858000"/>
              <a:gd name="connsiteY11" fmla="*/ 3954046 h 6459417"/>
              <a:gd name="connsiteX12" fmla="*/ 0 w 6858000"/>
              <a:gd name="connsiteY12" fmla="*/ 3295924 h 6459417"/>
              <a:gd name="connsiteX13" fmla="*/ 0 w 6858000"/>
              <a:gd name="connsiteY13" fmla="*/ 1819701 h 6459417"/>
              <a:gd name="connsiteX14" fmla="*/ 0 w 6858000"/>
              <a:gd name="connsiteY14" fmla="*/ 1675279 h 6459417"/>
              <a:gd name="connsiteX15" fmla="*/ 0 w 6858000"/>
              <a:gd name="connsiteY15" fmla="*/ 1017157 h 6459417"/>
              <a:gd name="connsiteX16" fmla="*/ 227535 w 6858000"/>
              <a:gd name="connsiteY16" fmla="*/ 1166258 h 6459417"/>
              <a:gd name="connsiteX17" fmla="*/ 6270374 w 6858000"/>
              <a:gd name="connsiteY17" fmla="*/ 412001 h 6459417"/>
              <a:gd name="connsiteX18" fmla="*/ 6705779 w 6858000"/>
              <a:gd name="connsiteY18" fmla="*/ 117916 h 6459417"/>
              <a:gd name="connsiteX0-1" fmla="*/ 6858000 w 6941935"/>
              <a:gd name="connsiteY0-2" fmla="*/ 56823 h 6516240"/>
              <a:gd name="connsiteX1-3" fmla="*/ 6858000 w 6941935"/>
              <a:gd name="connsiteY1-4" fmla="*/ 1732102 h 6516240"/>
              <a:gd name="connsiteX2-5" fmla="*/ 6858000 w 6941935"/>
              <a:gd name="connsiteY2-6" fmla="*/ 1876524 h 6516240"/>
              <a:gd name="connsiteX3-7" fmla="*/ 6858000 w 6941935"/>
              <a:gd name="connsiteY3-8" fmla="*/ 2335590 h 6516240"/>
              <a:gd name="connsiteX4-9" fmla="*/ 6858000 w 6941935"/>
              <a:gd name="connsiteY4-10" fmla="*/ 4010869 h 6516240"/>
              <a:gd name="connsiteX5-11" fmla="*/ 6858000 w 6941935"/>
              <a:gd name="connsiteY5-12" fmla="*/ 4155291 h 6516240"/>
              <a:gd name="connsiteX6-13" fmla="*/ 6858000 w 6941935"/>
              <a:gd name="connsiteY6-14" fmla="*/ 4237473 h 6516240"/>
              <a:gd name="connsiteX7-15" fmla="*/ 6858000 w 6941935"/>
              <a:gd name="connsiteY7-16" fmla="*/ 6516240 h 6516240"/>
              <a:gd name="connsiteX8-17" fmla="*/ 0 w 6941935"/>
              <a:gd name="connsiteY8-18" fmla="*/ 6516240 h 6516240"/>
              <a:gd name="connsiteX9-19" fmla="*/ 0 w 6941935"/>
              <a:gd name="connsiteY9-20" fmla="*/ 4237473 h 6516240"/>
              <a:gd name="connsiteX10-21" fmla="*/ 0 w 6941935"/>
              <a:gd name="connsiteY10-22" fmla="*/ 4155291 h 6516240"/>
              <a:gd name="connsiteX11-23" fmla="*/ 0 w 6941935"/>
              <a:gd name="connsiteY11-24" fmla="*/ 4010869 h 6516240"/>
              <a:gd name="connsiteX12-25" fmla="*/ 0 w 6941935"/>
              <a:gd name="connsiteY12-26" fmla="*/ 3352747 h 6516240"/>
              <a:gd name="connsiteX13-27" fmla="*/ 0 w 6941935"/>
              <a:gd name="connsiteY13-28" fmla="*/ 1876524 h 6516240"/>
              <a:gd name="connsiteX14-29" fmla="*/ 0 w 6941935"/>
              <a:gd name="connsiteY14-30" fmla="*/ 1732102 h 6516240"/>
              <a:gd name="connsiteX15-31" fmla="*/ 0 w 6941935"/>
              <a:gd name="connsiteY15-32" fmla="*/ 1073980 h 6516240"/>
              <a:gd name="connsiteX16-33" fmla="*/ 227535 w 6941935"/>
              <a:gd name="connsiteY16-34" fmla="*/ 1223081 h 6516240"/>
              <a:gd name="connsiteX17-35" fmla="*/ 6270374 w 6941935"/>
              <a:gd name="connsiteY17-36" fmla="*/ 468824 h 6516240"/>
              <a:gd name="connsiteX18-37" fmla="*/ 6858000 w 6941935"/>
              <a:gd name="connsiteY18-38" fmla="*/ 56823 h 6516240"/>
              <a:gd name="connsiteX0-39" fmla="*/ 6858000 w 6858000"/>
              <a:gd name="connsiteY0-40" fmla="*/ 4734 h 6464151"/>
              <a:gd name="connsiteX1-41" fmla="*/ 6858000 w 6858000"/>
              <a:gd name="connsiteY1-42" fmla="*/ 1680013 h 6464151"/>
              <a:gd name="connsiteX2-43" fmla="*/ 6858000 w 6858000"/>
              <a:gd name="connsiteY2-44" fmla="*/ 1824435 h 6464151"/>
              <a:gd name="connsiteX3-45" fmla="*/ 6858000 w 6858000"/>
              <a:gd name="connsiteY3-46" fmla="*/ 2283501 h 6464151"/>
              <a:gd name="connsiteX4-47" fmla="*/ 6858000 w 6858000"/>
              <a:gd name="connsiteY4-48" fmla="*/ 3958780 h 6464151"/>
              <a:gd name="connsiteX5-49" fmla="*/ 6858000 w 6858000"/>
              <a:gd name="connsiteY5-50" fmla="*/ 4103202 h 6464151"/>
              <a:gd name="connsiteX6-51" fmla="*/ 6858000 w 6858000"/>
              <a:gd name="connsiteY6-52" fmla="*/ 4185384 h 6464151"/>
              <a:gd name="connsiteX7-53" fmla="*/ 6858000 w 6858000"/>
              <a:gd name="connsiteY7-54" fmla="*/ 6464151 h 6464151"/>
              <a:gd name="connsiteX8-55" fmla="*/ 0 w 6858000"/>
              <a:gd name="connsiteY8-56" fmla="*/ 6464151 h 6464151"/>
              <a:gd name="connsiteX9-57" fmla="*/ 0 w 6858000"/>
              <a:gd name="connsiteY9-58" fmla="*/ 4185384 h 6464151"/>
              <a:gd name="connsiteX10-59" fmla="*/ 0 w 6858000"/>
              <a:gd name="connsiteY10-60" fmla="*/ 4103202 h 6464151"/>
              <a:gd name="connsiteX11-61" fmla="*/ 0 w 6858000"/>
              <a:gd name="connsiteY11-62" fmla="*/ 3958780 h 6464151"/>
              <a:gd name="connsiteX12-63" fmla="*/ 0 w 6858000"/>
              <a:gd name="connsiteY12-64" fmla="*/ 3300658 h 6464151"/>
              <a:gd name="connsiteX13-65" fmla="*/ 0 w 6858000"/>
              <a:gd name="connsiteY13-66" fmla="*/ 1824435 h 6464151"/>
              <a:gd name="connsiteX14-67" fmla="*/ 0 w 6858000"/>
              <a:gd name="connsiteY14-68" fmla="*/ 1680013 h 6464151"/>
              <a:gd name="connsiteX15-69" fmla="*/ 0 w 6858000"/>
              <a:gd name="connsiteY15-70" fmla="*/ 1021891 h 6464151"/>
              <a:gd name="connsiteX16-71" fmla="*/ 227535 w 6858000"/>
              <a:gd name="connsiteY16-72" fmla="*/ 1170992 h 6464151"/>
              <a:gd name="connsiteX17-73" fmla="*/ 6858000 w 6858000"/>
              <a:gd name="connsiteY17-74" fmla="*/ 4734 h 6464151"/>
              <a:gd name="connsiteX0-75" fmla="*/ 6858000 w 6858000"/>
              <a:gd name="connsiteY0-76" fmla="*/ 0 h 6459417"/>
              <a:gd name="connsiteX1-77" fmla="*/ 6858000 w 6858000"/>
              <a:gd name="connsiteY1-78" fmla="*/ 1675279 h 6459417"/>
              <a:gd name="connsiteX2-79" fmla="*/ 6858000 w 6858000"/>
              <a:gd name="connsiteY2-80" fmla="*/ 1819701 h 6459417"/>
              <a:gd name="connsiteX3-81" fmla="*/ 6858000 w 6858000"/>
              <a:gd name="connsiteY3-82" fmla="*/ 2278767 h 6459417"/>
              <a:gd name="connsiteX4-83" fmla="*/ 6858000 w 6858000"/>
              <a:gd name="connsiteY4-84" fmla="*/ 3954046 h 6459417"/>
              <a:gd name="connsiteX5-85" fmla="*/ 6858000 w 6858000"/>
              <a:gd name="connsiteY5-86" fmla="*/ 4098468 h 6459417"/>
              <a:gd name="connsiteX6-87" fmla="*/ 6858000 w 6858000"/>
              <a:gd name="connsiteY6-88" fmla="*/ 4180650 h 6459417"/>
              <a:gd name="connsiteX7-89" fmla="*/ 6858000 w 6858000"/>
              <a:gd name="connsiteY7-90" fmla="*/ 6459417 h 6459417"/>
              <a:gd name="connsiteX8-91" fmla="*/ 0 w 6858000"/>
              <a:gd name="connsiteY8-92" fmla="*/ 6459417 h 6459417"/>
              <a:gd name="connsiteX9-93" fmla="*/ 0 w 6858000"/>
              <a:gd name="connsiteY9-94" fmla="*/ 4180650 h 6459417"/>
              <a:gd name="connsiteX10-95" fmla="*/ 0 w 6858000"/>
              <a:gd name="connsiteY10-96" fmla="*/ 4098468 h 6459417"/>
              <a:gd name="connsiteX11-97" fmla="*/ 0 w 6858000"/>
              <a:gd name="connsiteY11-98" fmla="*/ 3954046 h 6459417"/>
              <a:gd name="connsiteX12-99" fmla="*/ 0 w 6858000"/>
              <a:gd name="connsiteY12-100" fmla="*/ 3295924 h 6459417"/>
              <a:gd name="connsiteX13-101" fmla="*/ 0 w 6858000"/>
              <a:gd name="connsiteY13-102" fmla="*/ 1819701 h 6459417"/>
              <a:gd name="connsiteX14-103" fmla="*/ 0 w 6858000"/>
              <a:gd name="connsiteY14-104" fmla="*/ 1675279 h 6459417"/>
              <a:gd name="connsiteX15-105" fmla="*/ 0 w 6858000"/>
              <a:gd name="connsiteY15-106" fmla="*/ 1017157 h 6459417"/>
              <a:gd name="connsiteX16-107" fmla="*/ 227535 w 6858000"/>
              <a:gd name="connsiteY16-108" fmla="*/ 1166258 h 6459417"/>
              <a:gd name="connsiteX17-109" fmla="*/ 6858000 w 6858000"/>
              <a:gd name="connsiteY17-110" fmla="*/ 0 h 6459417"/>
              <a:gd name="connsiteX0-111" fmla="*/ 6858000 w 6858000"/>
              <a:gd name="connsiteY0-112" fmla="*/ 0 h 6459417"/>
              <a:gd name="connsiteX1-113" fmla="*/ 6858000 w 6858000"/>
              <a:gd name="connsiteY1-114" fmla="*/ 1675279 h 6459417"/>
              <a:gd name="connsiteX2-115" fmla="*/ 6858000 w 6858000"/>
              <a:gd name="connsiteY2-116" fmla="*/ 1819701 h 6459417"/>
              <a:gd name="connsiteX3-117" fmla="*/ 6858000 w 6858000"/>
              <a:gd name="connsiteY3-118" fmla="*/ 2278767 h 6459417"/>
              <a:gd name="connsiteX4-119" fmla="*/ 6858000 w 6858000"/>
              <a:gd name="connsiteY4-120" fmla="*/ 3954046 h 6459417"/>
              <a:gd name="connsiteX5-121" fmla="*/ 6858000 w 6858000"/>
              <a:gd name="connsiteY5-122" fmla="*/ 4098468 h 6459417"/>
              <a:gd name="connsiteX6-123" fmla="*/ 6858000 w 6858000"/>
              <a:gd name="connsiteY6-124" fmla="*/ 4180650 h 6459417"/>
              <a:gd name="connsiteX7-125" fmla="*/ 6858000 w 6858000"/>
              <a:gd name="connsiteY7-126" fmla="*/ 6459417 h 6459417"/>
              <a:gd name="connsiteX8-127" fmla="*/ 0 w 6858000"/>
              <a:gd name="connsiteY8-128" fmla="*/ 6459417 h 6459417"/>
              <a:gd name="connsiteX9-129" fmla="*/ 0 w 6858000"/>
              <a:gd name="connsiteY9-130" fmla="*/ 4180650 h 6459417"/>
              <a:gd name="connsiteX10-131" fmla="*/ 0 w 6858000"/>
              <a:gd name="connsiteY10-132" fmla="*/ 4098468 h 6459417"/>
              <a:gd name="connsiteX11-133" fmla="*/ 0 w 6858000"/>
              <a:gd name="connsiteY11-134" fmla="*/ 3954046 h 6459417"/>
              <a:gd name="connsiteX12-135" fmla="*/ 0 w 6858000"/>
              <a:gd name="connsiteY12-136" fmla="*/ 3295924 h 6459417"/>
              <a:gd name="connsiteX13-137" fmla="*/ 0 w 6858000"/>
              <a:gd name="connsiteY13-138" fmla="*/ 1819701 h 6459417"/>
              <a:gd name="connsiteX14-139" fmla="*/ 0 w 6858000"/>
              <a:gd name="connsiteY14-140" fmla="*/ 1675279 h 6459417"/>
              <a:gd name="connsiteX15-141" fmla="*/ 0 w 6858000"/>
              <a:gd name="connsiteY15-142" fmla="*/ 1017157 h 6459417"/>
              <a:gd name="connsiteX16-143" fmla="*/ 6858000 w 6858000"/>
              <a:gd name="connsiteY16-144" fmla="*/ 0 h 6459417"/>
              <a:gd name="connsiteX0-145" fmla="*/ 6858000 w 6858000"/>
              <a:gd name="connsiteY0-146" fmla="*/ 0 h 6459417"/>
              <a:gd name="connsiteX1-147" fmla="*/ 6858000 w 6858000"/>
              <a:gd name="connsiteY1-148" fmla="*/ 1675279 h 6459417"/>
              <a:gd name="connsiteX2-149" fmla="*/ 6858000 w 6858000"/>
              <a:gd name="connsiteY2-150" fmla="*/ 1819701 h 6459417"/>
              <a:gd name="connsiteX3-151" fmla="*/ 6858000 w 6858000"/>
              <a:gd name="connsiteY3-152" fmla="*/ 2278767 h 6459417"/>
              <a:gd name="connsiteX4-153" fmla="*/ 6858000 w 6858000"/>
              <a:gd name="connsiteY4-154" fmla="*/ 3954046 h 6459417"/>
              <a:gd name="connsiteX5-155" fmla="*/ 6858000 w 6858000"/>
              <a:gd name="connsiteY5-156" fmla="*/ 4098468 h 6459417"/>
              <a:gd name="connsiteX6-157" fmla="*/ 6858000 w 6858000"/>
              <a:gd name="connsiteY6-158" fmla="*/ 4180650 h 6459417"/>
              <a:gd name="connsiteX7-159" fmla="*/ 6858000 w 6858000"/>
              <a:gd name="connsiteY7-160" fmla="*/ 6459417 h 6459417"/>
              <a:gd name="connsiteX8-161" fmla="*/ 0 w 6858000"/>
              <a:gd name="connsiteY8-162" fmla="*/ 6459417 h 6459417"/>
              <a:gd name="connsiteX9-163" fmla="*/ 0 w 6858000"/>
              <a:gd name="connsiteY9-164" fmla="*/ 4180650 h 6459417"/>
              <a:gd name="connsiteX10-165" fmla="*/ 0 w 6858000"/>
              <a:gd name="connsiteY10-166" fmla="*/ 4098468 h 6459417"/>
              <a:gd name="connsiteX11-167" fmla="*/ 0 w 6858000"/>
              <a:gd name="connsiteY11-168" fmla="*/ 3954046 h 6459417"/>
              <a:gd name="connsiteX12-169" fmla="*/ 0 w 6858000"/>
              <a:gd name="connsiteY12-170" fmla="*/ 3295924 h 6459417"/>
              <a:gd name="connsiteX13-171" fmla="*/ 0 w 6858000"/>
              <a:gd name="connsiteY13-172" fmla="*/ 1819701 h 6459417"/>
              <a:gd name="connsiteX14-173" fmla="*/ 0 w 6858000"/>
              <a:gd name="connsiteY14-174" fmla="*/ 1675279 h 6459417"/>
              <a:gd name="connsiteX15-175" fmla="*/ 0 w 6858000"/>
              <a:gd name="connsiteY15-176" fmla="*/ 1017157 h 6459417"/>
              <a:gd name="connsiteX16-177" fmla="*/ 6858000 w 6858000"/>
              <a:gd name="connsiteY16-178" fmla="*/ 0 h 6459417"/>
              <a:gd name="connsiteX0-179" fmla="*/ 6858000 w 6858000"/>
              <a:gd name="connsiteY0-180" fmla="*/ 0 h 6459417"/>
              <a:gd name="connsiteX1-181" fmla="*/ 6858000 w 6858000"/>
              <a:gd name="connsiteY1-182" fmla="*/ 1675279 h 6459417"/>
              <a:gd name="connsiteX2-183" fmla="*/ 6858000 w 6858000"/>
              <a:gd name="connsiteY2-184" fmla="*/ 1819701 h 6459417"/>
              <a:gd name="connsiteX3-185" fmla="*/ 6858000 w 6858000"/>
              <a:gd name="connsiteY3-186" fmla="*/ 2278767 h 6459417"/>
              <a:gd name="connsiteX4-187" fmla="*/ 6858000 w 6858000"/>
              <a:gd name="connsiteY4-188" fmla="*/ 3954046 h 6459417"/>
              <a:gd name="connsiteX5-189" fmla="*/ 6858000 w 6858000"/>
              <a:gd name="connsiteY5-190" fmla="*/ 4098468 h 6459417"/>
              <a:gd name="connsiteX6-191" fmla="*/ 6858000 w 6858000"/>
              <a:gd name="connsiteY6-192" fmla="*/ 4180650 h 6459417"/>
              <a:gd name="connsiteX7-193" fmla="*/ 6858000 w 6858000"/>
              <a:gd name="connsiteY7-194" fmla="*/ 6459417 h 6459417"/>
              <a:gd name="connsiteX8-195" fmla="*/ 0 w 6858000"/>
              <a:gd name="connsiteY8-196" fmla="*/ 6459417 h 6459417"/>
              <a:gd name="connsiteX9-197" fmla="*/ 0 w 6858000"/>
              <a:gd name="connsiteY9-198" fmla="*/ 4180650 h 6459417"/>
              <a:gd name="connsiteX10-199" fmla="*/ 0 w 6858000"/>
              <a:gd name="connsiteY10-200" fmla="*/ 4098468 h 6459417"/>
              <a:gd name="connsiteX11-201" fmla="*/ 0 w 6858000"/>
              <a:gd name="connsiteY11-202" fmla="*/ 3954046 h 6459417"/>
              <a:gd name="connsiteX12-203" fmla="*/ 0 w 6858000"/>
              <a:gd name="connsiteY12-204" fmla="*/ 3295924 h 6459417"/>
              <a:gd name="connsiteX13-205" fmla="*/ 0 w 6858000"/>
              <a:gd name="connsiteY13-206" fmla="*/ 1819701 h 6459417"/>
              <a:gd name="connsiteX14-207" fmla="*/ 0 w 6858000"/>
              <a:gd name="connsiteY14-208" fmla="*/ 1675279 h 6459417"/>
              <a:gd name="connsiteX15-209" fmla="*/ 0 w 6858000"/>
              <a:gd name="connsiteY15-210" fmla="*/ 1017157 h 6459417"/>
              <a:gd name="connsiteX16-211" fmla="*/ 6858000 w 6858000"/>
              <a:gd name="connsiteY16-212" fmla="*/ 0 h 6459417"/>
              <a:gd name="connsiteX0-213" fmla="*/ 6858000 w 6858000"/>
              <a:gd name="connsiteY0-214" fmla="*/ 0 h 6459417"/>
              <a:gd name="connsiteX1-215" fmla="*/ 6858000 w 6858000"/>
              <a:gd name="connsiteY1-216" fmla="*/ 1675279 h 6459417"/>
              <a:gd name="connsiteX2-217" fmla="*/ 6858000 w 6858000"/>
              <a:gd name="connsiteY2-218" fmla="*/ 1819701 h 6459417"/>
              <a:gd name="connsiteX3-219" fmla="*/ 6858000 w 6858000"/>
              <a:gd name="connsiteY3-220" fmla="*/ 2278767 h 6459417"/>
              <a:gd name="connsiteX4-221" fmla="*/ 6858000 w 6858000"/>
              <a:gd name="connsiteY4-222" fmla="*/ 3954046 h 6459417"/>
              <a:gd name="connsiteX5-223" fmla="*/ 6858000 w 6858000"/>
              <a:gd name="connsiteY5-224" fmla="*/ 4098468 h 6459417"/>
              <a:gd name="connsiteX6-225" fmla="*/ 6858000 w 6858000"/>
              <a:gd name="connsiteY6-226" fmla="*/ 4180650 h 6459417"/>
              <a:gd name="connsiteX7-227" fmla="*/ 6858000 w 6858000"/>
              <a:gd name="connsiteY7-228" fmla="*/ 6459417 h 6459417"/>
              <a:gd name="connsiteX8-229" fmla="*/ 0 w 6858000"/>
              <a:gd name="connsiteY8-230" fmla="*/ 6459417 h 6459417"/>
              <a:gd name="connsiteX9-231" fmla="*/ 0 w 6858000"/>
              <a:gd name="connsiteY9-232" fmla="*/ 4180650 h 6459417"/>
              <a:gd name="connsiteX10-233" fmla="*/ 0 w 6858000"/>
              <a:gd name="connsiteY10-234" fmla="*/ 4098468 h 6459417"/>
              <a:gd name="connsiteX11-235" fmla="*/ 0 w 6858000"/>
              <a:gd name="connsiteY11-236" fmla="*/ 3954046 h 6459417"/>
              <a:gd name="connsiteX12-237" fmla="*/ 0 w 6858000"/>
              <a:gd name="connsiteY12-238" fmla="*/ 3295924 h 6459417"/>
              <a:gd name="connsiteX13-239" fmla="*/ 0 w 6858000"/>
              <a:gd name="connsiteY13-240" fmla="*/ 1819701 h 6459417"/>
              <a:gd name="connsiteX14-241" fmla="*/ 0 w 6858000"/>
              <a:gd name="connsiteY14-242" fmla="*/ 1675279 h 6459417"/>
              <a:gd name="connsiteX15-243" fmla="*/ 0 w 6858000"/>
              <a:gd name="connsiteY15-244" fmla="*/ 1017157 h 6459417"/>
              <a:gd name="connsiteX16-245" fmla="*/ 6858000 w 6858000"/>
              <a:gd name="connsiteY16-246" fmla="*/ 0 h 6459417"/>
              <a:gd name="connsiteX0-247" fmla="*/ 6858000 w 6858000"/>
              <a:gd name="connsiteY0-248" fmla="*/ 0 h 6459417"/>
              <a:gd name="connsiteX1-249" fmla="*/ 6858000 w 6858000"/>
              <a:gd name="connsiteY1-250" fmla="*/ 1675279 h 6459417"/>
              <a:gd name="connsiteX2-251" fmla="*/ 6858000 w 6858000"/>
              <a:gd name="connsiteY2-252" fmla="*/ 1819701 h 6459417"/>
              <a:gd name="connsiteX3-253" fmla="*/ 6858000 w 6858000"/>
              <a:gd name="connsiteY3-254" fmla="*/ 2278767 h 6459417"/>
              <a:gd name="connsiteX4-255" fmla="*/ 6858000 w 6858000"/>
              <a:gd name="connsiteY4-256" fmla="*/ 3954046 h 6459417"/>
              <a:gd name="connsiteX5-257" fmla="*/ 6858000 w 6858000"/>
              <a:gd name="connsiteY5-258" fmla="*/ 4098468 h 6459417"/>
              <a:gd name="connsiteX6-259" fmla="*/ 6858000 w 6858000"/>
              <a:gd name="connsiteY6-260" fmla="*/ 4180650 h 6459417"/>
              <a:gd name="connsiteX7-261" fmla="*/ 6858000 w 6858000"/>
              <a:gd name="connsiteY7-262" fmla="*/ 6459417 h 6459417"/>
              <a:gd name="connsiteX8-263" fmla="*/ 0 w 6858000"/>
              <a:gd name="connsiteY8-264" fmla="*/ 6459417 h 6459417"/>
              <a:gd name="connsiteX9-265" fmla="*/ 0 w 6858000"/>
              <a:gd name="connsiteY9-266" fmla="*/ 4180650 h 6459417"/>
              <a:gd name="connsiteX10-267" fmla="*/ 0 w 6858000"/>
              <a:gd name="connsiteY10-268" fmla="*/ 4098468 h 6459417"/>
              <a:gd name="connsiteX11-269" fmla="*/ 0 w 6858000"/>
              <a:gd name="connsiteY11-270" fmla="*/ 3954046 h 6459417"/>
              <a:gd name="connsiteX12-271" fmla="*/ 0 w 6858000"/>
              <a:gd name="connsiteY12-272" fmla="*/ 3295924 h 6459417"/>
              <a:gd name="connsiteX13-273" fmla="*/ 0 w 6858000"/>
              <a:gd name="connsiteY13-274" fmla="*/ 1819701 h 6459417"/>
              <a:gd name="connsiteX14-275" fmla="*/ 0 w 6858000"/>
              <a:gd name="connsiteY14-276" fmla="*/ 1675279 h 6459417"/>
              <a:gd name="connsiteX15-277" fmla="*/ 0 w 6858000"/>
              <a:gd name="connsiteY15-278" fmla="*/ 1017157 h 6459417"/>
              <a:gd name="connsiteX16-279" fmla="*/ 6858000 w 6858000"/>
              <a:gd name="connsiteY16-280" fmla="*/ 0 h 6459417"/>
              <a:gd name="connsiteX0-281" fmla="*/ 6858000 w 6858000"/>
              <a:gd name="connsiteY0-282" fmla="*/ 0 h 6459417"/>
              <a:gd name="connsiteX1-283" fmla="*/ 6858000 w 6858000"/>
              <a:gd name="connsiteY1-284" fmla="*/ 1675279 h 6459417"/>
              <a:gd name="connsiteX2-285" fmla="*/ 6858000 w 6858000"/>
              <a:gd name="connsiteY2-286" fmla="*/ 1819701 h 6459417"/>
              <a:gd name="connsiteX3-287" fmla="*/ 6858000 w 6858000"/>
              <a:gd name="connsiteY3-288" fmla="*/ 2278767 h 6459417"/>
              <a:gd name="connsiteX4-289" fmla="*/ 6858000 w 6858000"/>
              <a:gd name="connsiteY4-290" fmla="*/ 3954046 h 6459417"/>
              <a:gd name="connsiteX5-291" fmla="*/ 6858000 w 6858000"/>
              <a:gd name="connsiteY5-292" fmla="*/ 4098468 h 6459417"/>
              <a:gd name="connsiteX6-293" fmla="*/ 6858000 w 6858000"/>
              <a:gd name="connsiteY6-294" fmla="*/ 4180650 h 6459417"/>
              <a:gd name="connsiteX7-295" fmla="*/ 6858000 w 6858000"/>
              <a:gd name="connsiteY7-296" fmla="*/ 6459417 h 6459417"/>
              <a:gd name="connsiteX8-297" fmla="*/ 0 w 6858000"/>
              <a:gd name="connsiteY8-298" fmla="*/ 6459417 h 6459417"/>
              <a:gd name="connsiteX9-299" fmla="*/ 0 w 6858000"/>
              <a:gd name="connsiteY9-300" fmla="*/ 4180650 h 6459417"/>
              <a:gd name="connsiteX10-301" fmla="*/ 0 w 6858000"/>
              <a:gd name="connsiteY10-302" fmla="*/ 4098468 h 6459417"/>
              <a:gd name="connsiteX11-303" fmla="*/ 0 w 6858000"/>
              <a:gd name="connsiteY11-304" fmla="*/ 3954046 h 6459417"/>
              <a:gd name="connsiteX12-305" fmla="*/ 0 w 6858000"/>
              <a:gd name="connsiteY12-306" fmla="*/ 3295924 h 6459417"/>
              <a:gd name="connsiteX13-307" fmla="*/ 0 w 6858000"/>
              <a:gd name="connsiteY13-308" fmla="*/ 1819701 h 6459417"/>
              <a:gd name="connsiteX14-309" fmla="*/ 0 w 6858000"/>
              <a:gd name="connsiteY14-310" fmla="*/ 1675279 h 6459417"/>
              <a:gd name="connsiteX15-311" fmla="*/ 0 w 6858000"/>
              <a:gd name="connsiteY15-312" fmla="*/ 1017157 h 6459417"/>
              <a:gd name="connsiteX16-313" fmla="*/ 6858000 w 6858000"/>
              <a:gd name="connsiteY16-314" fmla="*/ 0 h 6459417"/>
              <a:gd name="connsiteX0-315" fmla="*/ 6858000 w 6858000"/>
              <a:gd name="connsiteY0-316" fmla="*/ 0 h 6459417"/>
              <a:gd name="connsiteX1-317" fmla="*/ 6858000 w 6858000"/>
              <a:gd name="connsiteY1-318" fmla="*/ 1675279 h 6459417"/>
              <a:gd name="connsiteX2-319" fmla="*/ 6858000 w 6858000"/>
              <a:gd name="connsiteY2-320" fmla="*/ 1819701 h 6459417"/>
              <a:gd name="connsiteX3-321" fmla="*/ 6858000 w 6858000"/>
              <a:gd name="connsiteY3-322" fmla="*/ 2278767 h 6459417"/>
              <a:gd name="connsiteX4-323" fmla="*/ 6858000 w 6858000"/>
              <a:gd name="connsiteY4-324" fmla="*/ 3954046 h 6459417"/>
              <a:gd name="connsiteX5-325" fmla="*/ 6858000 w 6858000"/>
              <a:gd name="connsiteY5-326" fmla="*/ 4098468 h 6459417"/>
              <a:gd name="connsiteX6-327" fmla="*/ 6858000 w 6858000"/>
              <a:gd name="connsiteY6-328" fmla="*/ 4180650 h 6459417"/>
              <a:gd name="connsiteX7-329" fmla="*/ 6858000 w 6858000"/>
              <a:gd name="connsiteY7-330" fmla="*/ 6459417 h 6459417"/>
              <a:gd name="connsiteX8-331" fmla="*/ 0 w 6858000"/>
              <a:gd name="connsiteY8-332" fmla="*/ 6459417 h 6459417"/>
              <a:gd name="connsiteX9-333" fmla="*/ 0 w 6858000"/>
              <a:gd name="connsiteY9-334" fmla="*/ 4180650 h 6459417"/>
              <a:gd name="connsiteX10-335" fmla="*/ 0 w 6858000"/>
              <a:gd name="connsiteY10-336" fmla="*/ 4098468 h 6459417"/>
              <a:gd name="connsiteX11-337" fmla="*/ 0 w 6858000"/>
              <a:gd name="connsiteY11-338" fmla="*/ 3954046 h 6459417"/>
              <a:gd name="connsiteX12-339" fmla="*/ 0 w 6858000"/>
              <a:gd name="connsiteY12-340" fmla="*/ 3295924 h 6459417"/>
              <a:gd name="connsiteX13-341" fmla="*/ 0 w 6858000"/>
              <a:gd name="connsiteY13-342" fmla="*/ 1819701 h 6459417"/>
              <a:gd name="connsiteX14-343" fmla="*/ 0 w 6858000"/>
              <a:gd name="connsiteY14-344" fmla="*/ 1675279 h 6459417"/>
              <a:gd name="connsiteX15-345" fmla="*/ 0 w 6858000"/>
              <a:gd name="connsiteY15-346" fmla="*/ 1017157 h 6459417"/>
              <a:gd name="connsiteX16-347" fmla="*/ 6858000 w 6858000"/>
              <a:gd name="connsiteY16-348" fmla="*/ 0 h 6459417"/>
              <a:gd name="connsiteX0-349" fmla="*/ 6858000 w 6858000"/>
              <a:gd name="connsiteY0-350" fmla="*/ 0 h 6459417"/>
              <a:gd name="connsiteX1-351" fmla="*/ 6858000 w 6858000"/>
              <a:gd name="connsiteY1-352" fmla="*/ 1675279 h 6459417"/>
              <a:gd name="connsiteX2-353" fmla="*/ 6858000 w 6858000"/>
              <a:gd name="connsiteY2-354" fmla="*/ 1819701 h 6459417"/>
              <a:gd name="connsiteX3-355" fmla="*/ 6858000 w 6858000"/>
              <a:gd name="connsiteY3-356" fmla="*/ 2278767 h 6459417"/>
              <a:gd name="connsiteX4-357" fmla="*/ 6858000 w 6858000"/>
              <a:gd name="connsiteY4-358" fmla="*/ 3954046 h 6459417"/>
              <a:gd name="connsiteX5-359" fmla="*/ 6858000 w 6858000"/>
              <a:gd name="connsiteY5-360" fmla="*/ 4098468 h 6459417"/>
              <a:gd name="connsiteX6-361" fmla="*/ 6858000 w 6858000"/>
              <a:gd name="connsiteY6-362" fmla="*/ 4180650 h 6459417"/>
              <a:gd name="connsiteX7-363" fmla="*/ 6858000 w 6858000"/>
              <a:gd name="connsiteY7-364" fmla="*/ 6459417 h 6459417"/>
              <a:gd name="connsiteX8-365" fmla="*/ 0 w 6858000"/>
              <a:gd name="connsiteY8-366" fmla="*/ 6459417 h 6459417"/>
              <a:gd name="connsiteX9-367" fmla="*/ 0 w 6858000"/>
              <a:gd name="connsiteY9-368" fmla="*/ 4180650 h 6459417"/>
              <a:gd name="connsiteX10-369" fmla="*/ 0 w 6858000"/>
              <a:gd name="connsiteY10-370" fmla="*/ 4098468 h 6459417"/>
              <a:gd name="connsiteX11-371" fmla="*/ 0 w 6858000"/>
              <a:gd name="connsiteY11-372" fmla="*/ 3954046 h 6459417"/>
              <a:gd name="connsiteX12-373" fmla="*/ 0 w 6858000"/>
              <a:gd name="connsiteY12-374" fmla="*/ 3295924 h 6459417"/>
              <a:gd name="connsiteX13-375" fmla="*/ 0 w 6858000"/>
              <a:gd name="connsiteY13-376" fmla="*/ 1819701 h 6459417"/>
              <a:gd name="connsiteX14-377" fmla="*/ 0 w 6858000"/>
              <a:gd name="connsiteY14-378" fmla="*/ 1675279 h 6459417"/>
              <a:gd name="connsiteX15-379" fmla="*/ 0 w 6858000"/>
              <a:gd name="connsiteY15-380" fmla="*/ 1017157 h 6459417"/>
              <a:gd name="connsiteX16-381" fmla="*/ 6858000 w 6858000"/>
              <a:gd name="connsiteY16-382" fmla="*/ 0 h 6459417"/>
              <a:gd name="connsiteX0-383" fmla="*/ 6858000 w 6858000"/>
              <a:gd name="connsiteY0-384" fmla="*/ 0 h 6459417"/>
              <a:gd name="connsiteX1-385" fmla="*/ 6858000 w 6858000"/>
              <a:gd name="connsiteY1-386" fmla="*/ 1675279 h 6459417"/>
              <a:gd name="connsiteX2-387" fmla="*/ 6858000 w 6858000"/>
              <a:gd name="connsiteY2-388" fmla="*/ 1819701 h 6459417"/>
              <a:gd name="connsiteX3-389" fmla="*/ 6858000 w 6858000"/>
              <a:gd name="connsiteY3-390" fmla="*/ 2278767 h 6459417"/>
              <a:gd name="connsiteX4-391" fmla="*/ 6858000 w 6858000"/>
              <a:gd name="connsiteY4-392" fmla="*/ 3954046 h 6459417"/>
              <a:gd name="connsiteX5-393" fmla="*/ 6858000 w 6858000"/>
              <a:gd name="connsiteY5-394" fmla="*/ 4098468 h 6459417"/>
              <a:gd name="connsiteX6-395" fmla="*/ 6858000 w 6858000"/>
              <a:gd name="connsiteY6-396" fmla="*/ 4180650 h 6459417"/>
              <a:gd name="connsiteX7-397" fmla="*/ 6858000 w 6858000"/>
              <a:gd name="connsiteY7-398" fmla="*/ 6459417 h 6459417"/>
              <a:gd name="connsiteX8-399" fmla="*/ 0 w 6858000"/>
              <a:gd name="connsiteY8-400" fmla="*/ 6459417 h 6459417"/>
              <a:gd name="connsiteX9-401" fmla="*/ 0 w 6858000"/>
              <a:gd name="connsiteY9-402" fmla="*/ 4180650 h 6459417"/>
              <a:gd name="connsiteX10-403" fmla="*/ 0 w 6858000"/>
              <a:gd name="connsiteY10-404" fmla="*/ 4098468 h 6459417"/>
              <a:gd name="connsiteX11-405" fmla="*/ 0 w 6858000"/>
              <a:gd name="connsiteY11-406" fmla="*/ 3954046 h 6459417"/>
              <a:gd name="connsiteX12-407" fmla="*/ 0 w 6858000"/>
              <a:gd name="connsiteY12-408" fmla="*/ 3295924 h 6459417"/>
              <a:gd name="connsiteX13-409" fmla="*/ 0 w 6858000"/>
              <a:gd name="connsiteY13-410" fmla="*/ 1819701 h 6459417"/>
              <a:gd name="connsiteX14-411" fmla="*/ 0 w 6858000"/>
              <a:gd name="connsiteY14-412" fmla="*/ 1675279 h 6459417"/>
              <a:gd name="connsiteX15-413" fmla="*/ 0 w 6858000"/>
              <a:gd name="connsiteY15-414" fmla="*/ 1017157 h 6459417"/>
              <a:gd name="connsiteX16-415" fmla="*/ 6858000 w 6858000"/>
              <a:gd name="connsiteY16-416" fmla="*/ 0 h 6459417"/>
              <a:gd name="connsiteX0-417" fmla="*/ 6858003 w 6858003"/>
              <a:gd name="connsiteY0-418" fmla="*/ 0 h 6735189"/>
              <a:gd name="connsiteX1-419" fmla="*/ 6858000 w 6858003"/>
              <a:gd name="connsiteY1-420" fmla="*/ 1951051 h 6735189"/>
              <a:gd name="connsiteX2-421" fmla="*/ 6858000 w 6858003"/>
              <a:gd name="connsiteY2-422" fmla="*/ 2095473 h 6735189"/>
              <a:gd name="connsiteX3-423" fmla="*/ 6858000 w 6858003"/>
              <a:gd name="connsiteY3-424" fmla="*/ 2554539 h 6735189"/>
              <a:gd name="connsiteX4-425" fmla="*/ 6858000 w 6858003"/>
              <a:gd name="connsiteY4-426" fmla="*/ 4229818 h 6735189"/>
              <a:gd name="connsiteX5-427" fmla="*/ 6858000 w 6858003"/>
              <a:gd name="connsiteY5-428" fmla="*/ 4374240 h 6735189"/>
              <a:gd name="connsiteX6-429" fmla="*/ 6858000 w 6858003"/>
              <a:gd name="connsiteY6-430" fmla="*/ 4456422 h 6735189"/>
              <a:gd name="connsiteX7-431" fmla="*/ 6858000 w 6858003"/>
              <a:gd name="connsiteY7-432" fmla="*/ 6735189 h 6735189"/>
              <a:gd name="connsiteX8-433" fmla="*/ 0 w 6858003"/>
              <a:gd name="connsiteY8-434" fmla="*/ 6735189 h 6735189"/>
              <a:gd name="connsiteX9-435" fmla="*/ 0 w 6858003"/>
              <a:gd name="connsiteY9-436" fmla="*/ 4456422 h 6735189"/>
              <a:gd name="connsiteX10-437" fmla="*/ 0 w 6858003"/>
              <a:gd name="connsiteY10-438" fmla="*/ 4374240 h 6735189"/>
              <a:gd name="connsiteX11-439" fmla="*/ 0 w 6858003"/>
              <a:gd name="connsiteY11-440" fmla="*/ 4229818 h 6735189"/>
              <a:gd name="connsiteX12-441" fmla="*/ 0 w 6858003"/>
              <a:gd name="connsiteY12-442" fmla="*/ 3571696 h 6735189"/>
              <a:gd name="connsiteX13-443" fmla="*/ 0 w 6858003"/>
              <a:gd name="connsiteY13-444" fmla="*/ 2095473 h 6735189"/>
              <a:gd name="connsiteX14-445" fmla="*/ 0 w 6858003"/>
              <a:gd name="connsiteY14-446" fmla="*/ 1951051 h 6735189"/>
              <a:gd name="connsiteX15-447" fmla="*/ 0 w 6858003"/>
              <a:gd name="connsiteY15-448" fmla="*/ 1292929 h 6735189"/>
              <a:gd name="connsiteX16-449" fmla="*/ 6858003 w 6858003"/>
              <a:gd name="connsiteY16-450" fmla="*/ 0 h 6735189"/>
              <a:gd name="connsiteX0-451" fmla="*/ 6858003 w 6858003"/>
              <a:gd name="connsiteY0-452" fmla="*/ 0 h 6735189"/>
              <a:gd name="connsiteX1-453" fmla="*/ 6858000 w 6858003"/>
              <a:gd name="connsiteY1-454" fmla="*/ 1951051 h 6735189"/>
              <a:gd name="connsiteX2-455" fmla="*/ 6858000 w 6858003"/>
              <a:gd name="connsiteY2-456" fmla="*/ 2095473 h 6735189"/>
              <a:gd name="connsiteX3-457" fmla="*/ 6858000 w 6858003"/>
              <a:gd name="connsiteY3-458" fmla="*/ 2554539 h 6735189"/>
              <a:gd name="connsiteX4-459" fmla="*/ 6858000 w 6858003"/>
              <a:gd name="connsiteY4-460" fmla="*/ 4229818 h 6735189"/>
              <a:gd name="connsiteX5-461" fmla="*/ 6858000 w 6858003"/>
              <a:gd name="connsiteY5-462" fmla="*/ 4374240 h 6735189"/>
              <a:gd name="connsiteX6-463" fmla="*/ 6858000 w 6858003"/>
              <a:gd name="connsiteY6-464" fmla="*/ 4456422 h 6735189"/>
              <a:gd name="connsiteX7-465" fmla="*/ 6858000 w 6858003"/>
              <a:gd name="connsiteY7-466" fmla="*/ 6735189 h 6735189"/>
              <a:gd name="connsiteX8-467" fmla="*/ 0 w 6858003"/>
              <a:gd name="connsiteY8-468" fmla="*/ 6735189 h 6735189"/>
              <a:gd name="connsiteX9-469" fmla="*/ 0 w 6858003"/>
              <a:gd name="connsiteY9-470" fmla="*/ 4456422 h 6735189"/>
              <a:gd name="connsiteX10-471" fmla="*/ 0 w 6858003"/>
              <a:gd name="connsiteY10-472" fmla="*/ 4374240 h 6735189"/>
              <a:gd name="connsiteX11-473" fmla="*/ 0 w 6858003"/>
              <a:gd name="connsiteY11-474" fmla="*/ 4229818 h 6735189"/>
              <a:gd name="connsiteX12-475" fmla="*/ 0 w 6858003"/>
              <a:gd name="connsiteY12-476" fmla="*/ 3571696 h 6735189"/>
              <a:gd name="connsiteX13-477" fmla="*/ 0 w 6858003"/>
              <a:gd name="connsiteY13-478" fmla="*/ 2095473 h 6735189"/>
              <a:gd name="connsiteX14-479" fmla="*/ 0 w 6858003"/>
              <a:gd name="connsiteY14-480" fmla="*/ 1951051 h 6735189"/>
              <a:gd name="connsiteX15-481" fmla="*/ 0 w 6858003"/>
              <a:gd name="connsiteY15-482" fmla="*/ 1292929 h 6735189"/>
              <a:gd name="connsiteX16-483" fmla="*/ 6858003 w 6858003"/>
              <a:gd name="connsiteY16-484" fmla="*/ 0 h 6735189"/>
              <a:gd name="connsiteX0-485" fmla="*/ 6858003 w 6858003"/>
              <a:gd name="connsiteY0-486" fmla="*/ 0 h 6735189"/>
              <a:gd name="connsiteX1-487" fmla="*/ 6858000 w 6858003"/>
              <a:gd name="connsiteY1-488" fmla="*/ 1951051 h 6735189"/>
              <a:gd name="connsiteX2-489" fmla="*/ 6858000 w 6858003"/>
              <a:gd name="connsiteY2-490" fmla="*/ 2095473 h 6735189"/>
              <a:gd name="connsiteX3-491" fmla="*/ 6858000 w 6858003"/>
              <a:gd name="connsiteY3-492" fmla="*/ 2554539 h 6735189"/>
              <a:gd name="connsiteX4-493" fmla="*/ 6858000 w 6858003"/>
              <a:gd name="connsiteY4-494" fmla="*/ 4229818 h 6735189"/>
              <a:gd name="connsiteX5-495" fmla="*/ 6858000 w 6858003"/>
              <a:gd name="connsiteY5-496" fmla="*/ 4374240 h 6735189"/>
              <a:gd name="connsiteX6-497" fmla="*/ 6858000 w 6858003"/>
              <a:gd name="connsiteY6-498" fmla="*/ 4456422 h 6735189"/>
              <a:gd name="connsiteX7-499" fmla="*/ 6858000 w 6858003"/>
              <a:gd name="connsiteY7-500" fmla="*/ 6735189 h 6735189"/>
              <a:gd name="connsiteX8-501" fmla="*/ 0 w 6858003"/>
              <a:gd name="connsiteY8-502" fmla="*/ 6735189 h 6735189"/>
              <a:gd name="connsiteX9-503" fmla="*/ 0 w 6858003"/>
              <a:gd name="connsiteY9-504" fmla="*/ 4456422 h 6735189"/>
              <a:gd name="connsiteX10-505" fmla="*/ 0 w 6858003"/>
              <a:gd name="connsiteY10-506" fmla="*/ 4374240 h 6735189"/>
              <a:gd name="connsiteX11-507" fmla="*/ 0 w 6858003"/>
              <a:gd name="connsiteY11-508" fmla="*/ 4229818 h 6735189"/>
              <a:gd name="connsiteX12-509" fmla="*/ 0 w 6858003"/>
              <a:gd name="connsiteY12-510" fmla="*/ 3571696 h 6735189"/>
              <a:gd name="connsiteX13-511" fmla="*/ 0 w 6858003"/>
              <a:gd name="connsiteY13-512" fmla="*/ 2095473 h 6735189"/>
              <a:gd name="connsiteX14-513" fmla="*/ 0 w 6858003"/>
              <a:gd name="connsiteY14-514" fmla="*/ 1951051 h 6735189"/>
              <a:gd name="connsiteX15-515" fmla="*/ 0 w 6858003"/>
              <a:gd name="connsiteY15-516" fmla="*/ 1292929 h 6735189"/>
              <a:gd name="connsiteX16-517" fmla="*/ 6858003 w 6858003"/>
              <a:gd name="connsiteY16-518" fmla="*/ 0 h 6735189"/>
              <a:gd name="connsiteX0-519" fmla="*/ 6858003 w 6858003"/>
              <a:gd name="connsiteY0-520" fmla="*/ 0 h 6735189"/>
              <a:gd name="connsiteX1-521" fmla="*/ 6858000 w 6858003"/>
              <a:gd name="connsiteY1-522" fmla="*/ 1951051 h 6735189"/>
              <a:gd name="connsiteX2-523" fmla="*/ 6858000 w 6858003"/>
              <a:gd name="connsiteY2-524" fmla="*/ 2095473 h 6735189"/>
              <a:gd name="connsiteX3-525" fmla="*/ 6858000 w 6858003"/>
              <a:gd name="connsiteY3-526" fmla="*/ 2554539 h 6735189"/>
              <a:gd name="connsiteX4-527" fmla="*/ 6858000 w 6858003"/>
              <a:gd name="connsiteY4-528" fmla="*/ 4229818 h 6735189"/>
              <a:gd name="connsiteX5-529" fmla="*/ 6858000 w 6858003"/>
              <a:gd name="connsiteY5-530" fmla="*/ 4374240 h 6735189"/>
              <a:gd name="connsiteX6-531" fmla="*/ 6858000 w 6858003"/>
              <a:gd name="connsiteY6-532" fmla="*/ 4456422 h 6735189"/>
              <a:gd name="connsiteX7-533" fmla="*/ 6858000 w 6858003"/>
              <a:gd name="connsiteY7-534" fmla="*/ 6735189 h 6735189"/>
              <a:gd name="connsiteX8-535" fmla="*/ 0 w 6858003"/>
              <a:gd name="connsiteY8-536" fmla="*/ 6735189 h 6735189"/>
              <a:gd name="connsiteX9-537" fmla="*/ 0 w 6858003"/>
              <a:gd name="connsiteY9-538" fmla="*/ 4456422 h 6735189"/>
              <a:gd name="connsiteX10-539" fmla="*/ 0 w 6858003"/>
              <a:gd name="connsiteY10-540" fmla="*/ 4374240 h 6735189"/>
              <a:gd name="connsiteX11-541" fmla="*/ 0 w 6858003"/>
              <a:gd name="connsiteY11-542" fmla="*/ 4229818 h 6735189"/>
              <a:gd name="connsiteX12-543" fmla="*/ 0 w 6858003"/>
              <a:gd name="connsiteY12-544" fmla="*/ 3571696 h 6735189"/>
              <a:gd name="connsiteX13-545" fmla="*/ 0 w 6858003"/>
              <a:gd name="connsiteY13-546" fmla="*/ 2095473 h 6735189"/>
              <a:gd name="connsiteX14-547" fmla="*/ 0 w 6858003"/>
              <a:gd name="connsiteY14-548" fmla="*/ 1951051 h 6735189"/>
              <a:gd name="connsiteX15-549" fmla="*/ 0 w 6858003"/>
              <a:gd name="connsiteY15-550" fmla="*/ 1292929 h 6735189"/>
              <a:gd name="connsiteX16-551" fmla="*/ 6858003 w 6858003"/>
              <a:gd name="connsiteY16-552" fmla="*/ 0 h 6735189"/>
              <a:gd name="connsiteX0-553" fmla="*/ 6858003 w 6858003"/>
              <a:gd name="connsiteY0-554" fmla="*/ 0 h 6735189"/>
              <a:gd name="connsiteX1-555" fmla="*/ 6858000 w 6858003"/>
              <a:gd name="connsiteY1-556" fmla="*/ 1951051 h 6735189"/>
              <a:gd name="connsiteX2-557" fmla="*/ 6858000 w 6858003"/>
              <a:gd name="connsiteY2-558" fmla="*/ 2095473 h 6735189"/>
              <a:gd name="connsiteX3-559" fmla="*/ 6858000 w 6858003"/>
              <a:gd name="connsiteY3-560" fmla="*/ 2554539 h 6735189"/>
              <a:gd name="connsiteX4-561" fmla="*/ 6858000 w 6858003"/>
              <a:gd name="connsiteY4-562" fmla="*/ 4229818 h 6735189"/>
              <a:gd name="connsiteX5-563" fmla="*/ 6858000 w 6858003"/>
              <a:gd name="connsiteY5-564" fmla="*/ 4374240 h 6735189"/>
              <a:gd name="connsiteX6-565" fmla="*/ 6858000 w 6858003"/>
              <a:gd name="connsiteY6-566" fmla="*/ 4456422 h 6735189"/>
              <a:gd name="connsiteX7-567" fmla="*/ 6858000 w 6858003"/>
              <a:gd name="connsiteY7-568" fmla="*/ 6735189 h 6735189"/>
              <a:gd name="connsiteX8-569" fmla="*/ 0 w 6858003"/>
              <a:gd name="connsiteY8-570" fmla="*/ 6735189 h 6735189"/>
              <a:gd name="connsiteX9-571" fmla="*/ 0 w 6858003"/>
              <a:gd name="connsiteY9-572" fmla="*/ 4456422 h 6735189"/>
              <a:gd name="connsiteX10-573" fmla="*/ 0 w 6858003"/>
              <a:gd name="connsiteY10-574" fmla="*/ 4374240 h 6735189"/>
              <a:gd name="connsiteX11-575" fmla="*/ 0 w 6858003"/>
              <a:gd name="connsiteY11-576" fmla="*/ 4229818 h 6735189"/>
              <a:gd name="connsiteX12-577" fmla="*/ 0 w 6858003"/>
              <a:gd name="connsiteY12-578" fmla="*/ 3571696 h 6735189"/>
              <a:gd name="connsiteX13-579" fmla="*/ 0 w 6858003"/>
              <a:gd name="connsiteY13-580" fmla="*/ 2095473 h 6735189"/>
              <a:gd name="connsiteX14-581" fmla="*/ 0 w 6858003"/>
              <a:gd name="connsiteY14-582" fmla="*/ 1951051 h 6735189"/>
              <a:gd name="connsiteX15-583" fmla="*/ 0 w 6858003"/>
              <a:gd name="connsiteY15-584" fmla="*/ 1292929 h 6735189"/>
              <a:gd name="connsiteX16-585" fmla="*/ 6858003 w 6858003"/>
              <a:gd name="connsiteY16-586" fmla="*/ 0 h 6735189"/>
              <a:gd name="connsiteX0-587" fmla="*/ 6858003 w 6858003"/>
              <a:gd name="connsiteY0-588" fmla="*/ 0 h 7431875"/>
              <a:gd name="connsiteX1-589" fmla="*/ 6858000 w 6858003"/>
              <a:gd name="connsiteY1-590" fmla="*/ 2647737 h 7431875"/>
              <a:gd name="connsiteX2-591" fmla="*/ 6858000 w 6858003"/>
              <a:gd name="connsiteY2-592" fmla="*/ 2792159 h 7431875"/>
              <a:gd name="connsiteX3-593" fmla="*/ 6858000 w 6858003"/>
              <a:gd name="connsiteY3-594" fmla="*/ 3251225 h 7431875"/>
              <a:gd name="connsiteX4-595" fmla="*/ 6858000 w 6858003"/>
              <a:gd name="connsiteY4-596" fmla="*/ 4926504 h 7431875"/>
              <a:gd name="connsiteX5-597" fmla="*/ 6858000 w 6858003"/>
              <a:gd name="connsiteY5-598" fmla="*/ 5070926 h 7431875"/>
              <a:gd name="connsiteX6-599" fmla="*/ 6858000 w 6858003"/>
              <a:gd name="connsiteY6-600" fmla="*/ 5153108 h 7431875"/>
              <a:gd name="connsiteX7-601" fmla="*/ 6858000 w 6858003"/>
              <a:gd name="connsiteY7-602" fmla="*/ 7431875 h 7431875"/>
              <a:gd name="connsiteX8-603" fmla="*/ 0 w 6858003"/>
              <a:gd name="connsiteY8-604" fmla="*/ 7431875 h 7431875"/>
              <a:gd name="connsiteX9-605" fmla="*/ 0 w 6858003"/>
              <a:gd name="connsiteY9-606" fmla="*/ 5153108 h 7431875"/>
              <a:gd name="connsiteX10-607" fmla="*/ 0 w 6858003"/>
              <a:gd name="connsiteY10-608" fmla="*/ 5070926 h 7431875"/>
              <a:gd name="connsiteX11-609" fmla="*/ 0 w 6858003"/>
              <a:gd name="connsiteY11-610" fmla="*/ 4926504 h 7431875"/>
              <a:gd name="connsiteX12-611" fmla="*/ 0 w 6858003"/>
              <a:gd name="connsiteY12-612" fmla="*/ 4268382 h 7431875"/>
              <a:gd name="connsiteX13-613" fmla="*/ 0 w 6858003"/>
              <a:gd name="connsiteY13-614" fmla="*/ 2792159 h 7431875"/>
              <a:gd name="connsiteX14-615" fmla="*/ 0 w 6858003"/>
              <a:gd name="connsiteY14-616" fmla="*/ 2647737 h 7431875"/>
              <a:gd name="connsiteX15-617" fmla="*/ 0 w 6858003"/>
              <a:gd name="connsiteY15-618" fmla="*/ 1989615 h 7431875"/>
              <a:gd name="connsiteX16-619" fmla="*/ 6858003 w 6858003"/>
              <a:gd name="connsiteY16-620" fmla="*/ 0 h 7431875"/>
              <a:gd name="connsiteX0-621" fmla="*/ 6872517 w 6872517"/>
              <a:gd name="connsiteY0-622" fmla="*/ 0 h 7431875"/>
              <a:gd name="connsiteX1-623" fmla="*/ 6872514 w 6872517"/>
              <a:gd name="connsiteY1-624" fmla="*/ 2647737 h 7431875"/>
              <a:gd name="connsiteX2-625" fmla="*/ 6872514 w 6872517"/>
              <a:gd name="connsiteY2-626" fmla="*/ 2792159 h 7431875"/>
              <a:gd name="connsiteX3-627" fmla="*/ 6872514 w 6872517"/>
              <a:gd name="connsiteY3-628" fmla="*/ 3251225 h 7431875"/>
              <a:gd name="connsiteX4-629" fmla="*/ 6872514 w 6872517"/>
              <a:gd name="connsiteY4-630" fmla="*/ 4926504 h 7431875"/>
              <a:gd name="connsiteX5-631" fmla="*/ 6872514 w 6872517"/>
              <a:gd name="connsiteY5-632" fmla="*/ 5070926 h 7431875"/>
              <a:gd name="connsiteX6-633" fmla="*/ 6872514 w 6872517"/>
              <a:gd name="connsiteY6-634" fmla="*/ 5153108 h 7431875"/>
              <a:gd name="connsiteX7-635" fmla="*/ 6872514 w 6872517"/>
              <a:gd name="connsiteY7-636" fmla="*/ 7431875 h 7431875"/>
              <a:gd name="connsiteX8-637" fmla="*/ 14514 w 6872517"/>
              <a:gd name="connsiteY8-638" fmla="*/ 7431875 h 7431875"/>
              <a:gd name="connsiteX9-639" fmla="*/ 14514 w 6872517"/>
              <a:gd name="connsiteY9-640" fmla="*/ 5153108 h 7431875"/>
              <a:gd name="connsiteX10-641" fmla="*/ 14514 w 6872517"/>
              <a:gd name="connsiteY10-642" fmla="*/ 5070926 h 7431875"/>
              <a:gd name="connsiteX11-643" fmla="*/ 14514 w 6872517"/>
              <a:gd name="connsiteY11-644" fmla="*/ 4926504 h 7431875"/>
              <a:gd name="connsiteX12-645" fmla="*/ 14514 w 6872517"/>
              <a:gd name="connsiteY12-646" fmla="*/ 4268382 h 7431875"/>
              <a:gd name="connsiteX13-647" fmla="*/ 14514 w 6872517"/>
              <a:gd name="connsiteY13-648" fmla="*/ 2792159 h 7431875"/>
              <a:gd name="connsiteX14-649" fmla="*/ 14514 w 6872517"/>
              <a:gd name="connsiteY14-650" fmla="*/ 2647737 h 7431875"/>
              <a:gd name="connsiteX15-651" fmla="*/ 0 w 6872517"/>
              <a:gd name="connsiteY15-652" fmla="*/ 480129 h 7431875"/>
              <a:gd name="connsiteX16-653" fmla="*/ 6872517 w 6872517"/>
              <a:gd name="connsiteY16-654" fmla="*/ 0 h 7431875"/>
              <a:gd name="connsiteX0-655" fmla="*/ 6858003 w 6858003"/>
              <a:gd name="connsiteY0-656" fmla="*/ 0 h 7431875"/>
              <a:gd name="connsiteX1-657" fmla="*/ 6858000 w 6858003"/>
              <a:gd name="connsiteY1-658" fmla="*/ 2647737 h 7431875"/>
              <a:gd name="connsiteX2-659" fmla="*/ 6858000 w 6858003"/>
              <a:gd name="connsiteY2-660" fmla="*/ 2792159 h 7431875"/>
              <a:gd name="connsiteX3-661" fmla="*/ 6858000 w 6858003"/>
              <a:gd name="connsiteY3-662" fmla="*/ 3251225 h 7431875"/>
              <a:gd name="connsiteX4-663" fmla="*/ 6858000 w 6858003"/>
              <a:gd name="connsiteY4-664" fmla="*/ 4926504 h 7431875"/>
              <a:gd name="connsiteX5-665" fmla="*/ 6858000 w 6858003"/>
              <a:gd name="connsiteY5-666" fmla="*/ 5070926 h 7431875"/>
              <a:gd name="connsiteX6-667" fmla="*/ 6858000 w 6858003"/>
              <a:gd name="connsiteY6-668" fmla="*/ 5153108 h 7431875"/>
              <a:gd name="connsiteX7-669" fmla="*/ 6858000 w 6858003"/>
              <a:gd name="connsiteY7-670" fmla="*/ 7431875 h 7431875"/>
              <a:gd name="connsiteX8-671" fmla="*/ 0 w 6858003"/>
              <a:gd name="connsiteY8-672" fmla="*/ 7431875 h 7431875"/>
              <a:gd name="connsiteX9-673" fmla="*/ 0 w 6858003"/>
              <a:gd name="connsiteY9-674" fmla="*/ 5153108 h 7431875"/>
              <a:gd name="connsiteX10-675" fmla="*/ 0 w 6858003"/>
              <a:gd name="connsiteY10-676" fmla="*/ 5070926 h 7431875"/>
              <a:gd name="connsiteX11-677" fmla="*/ 0 w 6858003"/>
              <a:gd name="connsiteY11-678" fmla="*/ 4926504 h 7431875"/>
              <a:gd name="connsiteX12-679" fmla="*/ 0 w 6858003"/>
              <a:gd name="connsiteY12-680" fmla="*/ 4268382 h 7431875"/>
              <a:gd name="connsiteX13-681" fmla="*/ 0 w 6858003"/>
              <a:gd name="connsiteY13-682" fmla="*/ 2792159 h 7431875"/>
              <a:gd name="connsiteX14-683" fmla="*/ 0 w 6858003"/>
              <a:gd name="connsiteY14-684" fmla="*/ 2647737 h 7431875"/>
              <a:gd name="connsiteX15-685" fmla="*/ 0 w 6858003"/>
              <a:gd name="connsiteY15-686" fmla="*/ 552701 h 7431875"/>
              <a:gd name="connsiteX16-687" fmla="*/ 6858003 w 6858003"/>
              <a:gd name="connsiteY16-688" fmla="*/ 0 h 7431875"/>
              <a:gd name="connsiteX0-689" fmla="*/ 6858003 w 6858003"/>
              <a:gd name="connsiteY0-690" fmla="*/ 0 h 7431875"/>
              <a:gd name="connsiteX1-691" fmla="*/ 6858000 w 6858003"/>
              <a:gd name="connsiteY1-692" fmla="*/ 2647737 h 7431875"/>
              <a:gd name="connsiteX2-693" fmla="*/ 6858000 w 6858003"/>
              <a:gd name="connsiteY2-694" fmla="*/ 2792159 h 7431875"/>
              <a:gd name="connsiteX3-695" fmla="*/ 6858000 w 6858003"/>
              <a:gd name="connsiteY3-696" fmla="*/ 3251225 h 7431875"/>
              <a:gd name="connsiteX4-697" fmla="*/ 6858000 w 6858003"/>
              <a:gd name="connsiteY4-698" fmla="*/ 4926504 h 7431875"/>
              <a:gd name="connsiteX5-699" fmla="*/ 6858000 w 6858003"/>
              <a:gd name="connsiteY5-700" fmla="*/ 5070926 h 7431875"/>
              <a:gd name="connsiteX6-701" fmla="*/ 6858000 w 6858003"/>
              <a:gd name="connsiteY6-702" fmla="*/ 5153108 h 7431875"/>
              <a:gd name="connsiteX7-703" fmla="*/ 6858000 w 6858003"/>
              <a:gd name="connsiteY7-704" fmla="*/ 7431875 h 7431875"/>
              <a:gd name="connsiteX8-705" fmla="*/ 0 w 6858003"/>
              <a:gd name="connsiteY8-706" fmla="*/ 7431875 h 7431875"/>
              <a:gd name="connsiteX9-707" fmla="*/ 0 w 6858003"/>
              <a:gd name="connsiteY9-708" fmla="*/ 5153108 h 7431875"/>
              <a:gd name="connsiteX10-709" fmla="*/ 0 w 6858003"/>
              <a:gd name="connsiteY10-710" fmla="*/ 5070926 h 7431875"/>
              <a:gd name="connsiteX11-711" fmla="*/ 0 w 6858003"/>
              <a:gd name="connsiteY11-712" fmla="*/ 4926504 h 7431875"/>
              <a:gd name="connsiteX12-713" fmla="*/ 0 w 6858003"/>
              <a:gd name="connsiteY12-714" fmla="*/ 4268382 h 7431875"/>
              <a:gd name="connsiteX13-715" fmla="*/ 0 w 6858003"/>
              <a:gd name="connsiteY13-716" fmla="*/ 2792159 h 7431875"/>
              <a:gd name="connsiteX14-717" fmla="*/ 0 w 6858003"/>
              <a:gd name="connsiteY14-718" fmla="*/ 552701 h 7431875"/>
              <a:gd name="connsiteX15-719" fmla="*/ 6858003 w 6858003"/>
              <a:gd name="connsiteY15-720" fmla="*/ 0 h 7431875"/>
              <a:gd name="connsiteX0-721" fmla="*/ 6858003 w 6858003"/>
              <a:gd name="connsiteY0-722" fmla="*/ 0 h 7431875"/>
              <a:gd name="connsiteX1-723" fmla="*/ 6858000 w 6858003"/>
              <a:gd name="connsiteY1-724" fmla="*/ 2647737 h 7431875"/>
              <a:gd name="connsiteX2-725" fmla="*/ 6858000 w 6858003"/>
              <a:gd name="connsiteY2-726" fmla="*/ 2792159 h 7431875"/>
              <a:gd name="connsiteX3-727" fmla="*/ 6858000 w 6858003"/>
              <a:gd name="connsiteY3-728" fmla="*/ 3251225 h 7431875"/>
              <a:gd name="connsiteX4-729" fmla="*/ 6858000 w 6858003"/>
              <a:gd name="connsiteY4-730" fmla="*/ 4926504 h 7431875"/>
              <a:gd name="connsiteX5-731" fmla="*/ 6858000 w 6858003"/>
              <a:gd name="connsiteY5-732" fmla="*/ 5070926 h 7431875"/>
              <a:gd name="connsiteX6-733" fmla="*/ 6858000 w 6858003"/>
              <a:gd name="connsiteY6-734" fmla="*/ 5153108 h 7431875"/>
              <a:gd name="connsiteX7-735" fmla="*/ 6858000 w 6858003"/>
              <a:gd name="connsiteY7-736" fmla="*/ 7431875 h 7431875"/>
              <a:gd name="connsiteX8-737" fmla="*/ 0 w 6858003"/>
              <a:gd name="connsiteY8-738" fmla="*/ 7431875 h 7431875"/>
              <a:gd name="connsiteX9-739" fmla="*/ 0 w 6858003"/>
              <a:gd name="connsiteY9-740" fmla="*/ 5153108 h 7431875"/>
              <a:gd name="connsiteX10-741" fmla="*/ 0 w 6858003"/>
              <a:gd name="connsiteY10-742" fmla="*/ 5070926 h 7431875"/>
              <a:gd name="connsiteX11-743" fmla="*/ 0 w 6858003"/>
              <a:gd name="connsiteY11-744" fmla="*/ 4926504 h 7431875"/>
              <a:gd name="connsiteX12-745" fmla="*/ 0 w 6858003"/>
              <a:gd name="connsiteY12-746" fmla="*/ 4268382 h 7431875"/>
              <a:gd name="connsiteX13-747" fmla="*/ 0 w 6858003"/>
              <a:gd name="connsiteY13-748" fmla="*/ 552701 h 7431875"/>
              <a:gd name="connsiteX14-749" fmla="*/ 6858003 w 6858003"/>
              <a:gd name="connsiteY14-750" fmla="*/ 0 h 7431875"/>
              <a:gd name="connsiteX0-751" fmla="*/ 6858003 w 6858003"/>
              <a:gd name="connsiteY0-752" fmla="*/ 0 h 7431875"/>
              <a:gd name="connsiteX1-753" fmla="*/ 6858000 w 6858003"/>
              <a:gd name="connsiteY1-754" fmla="*/ 2647737 h 7431875"/>
              <a:gd name="connsiteX2-755" fmla="*/ 6858000 w 6858003"/>
              <a:gd name="connsiteY2-756" fmla="*/ 2792159 h 7431875"/>
              <a:gd name="connsiteX3-757" fmla="*/ 6858000 w 6858003"/>
              <a:gd name="connsiteY3-758" fmla="*/ 3251225 h 7431875"/>
              <a:gd name="connsiteX4-759" fmla="*/ 6858000 w 6858003"/>
              <a:gd name="connsiteY4-760" fmla="*/ 4926504 h 7431875"/>
              <a:gd name="connsiteX5-761" fmla="*/ 6858000 w 6858003"/>
              <a:gd name="connsiteY5-762" fmla="*/ 5070926 h 7431875"/>
              <a:gd name="connsiteX6-763" fmla="*/ 6858000 w 6858003"/>
              <a:gd name="connsiteY6-764" fmla="*/ 5153108 h 7431875"/>
              <a:gd name="connsiteX7-765" fmla="*/ 6858000 w 6858003"/>
              <a:gd name="connsiteY7-766" fmla="*/ 7431875 h 7431875"/>
              <a:gd name="connsiteX8-767" fmla="*/ 0 w 6858003"/>
              <a:gd name="connsiteY8-768" fmla="*/ 7431875 h 7431875"/>
              <a:gd name="connsiteX9-769" fmla="*/ 0 w 6858003"/>
              <a:gd name="connsiteY9-770" fmla="*/ 5153108 h 7431875"/>
              <a:gd name="connsiteX10-771" fmla="*/ 0 w 6858003"/>
              <a:gd name="connsiteY10-772" fmla="*/ 5070926 h 7431875"/>
              <a:gd name="connsiteX11-773" fmla="*/ 0 w 6858003"/>
              <a:gd name="connsiteY11-774" fmla="*/ 4926504 h 7431875"/>
              <a:gd name="connsiteX12-775" fmla="*/ 0 w 6858003"/>
              <a:gd name="connsiteY12-776" fmla="*/ 552701 h 7431875"/>
              <a:gd name="connsiteX13-777" fmla="*/ 6858003 w 6858003"/>
              <a:gd name="connsiteY13-778" fmla="*/ 0 h 7431875"/>
              <a:gd name="connsiteX0-779" fmla="*/ 6858003 w 6858003"/>
              <a:gd name="connsiteY0-780" fmla="*/ 0 h 7431875"/>
              <a:gd name="connsiteX1-781" fmla="*/ 6858000 w 6858003"/>
              <a:gd name="connsiteY1-782" fmla="*/ 2647737 h 7431875"/>
              <a:gd name="connsiteX2-783" fmla="*/ 6858000 w 6858003"/>
              <a:gd name="connsiteY2-784" fmla="*/ 2792159 h 7431875"/>
              <a:gd name="connsiteX3-785" fmla="*/ 6858000 w 6858003"/>
              <a:gd name="connsiteY3-786" fmla="*/ 3251225 h 7431875"/>
              <a:gd name="connsiteX4-787" fmla="*/ 6858000 w 6858003"/>
              <a:gd name="connsiteY4-788" fmla="*/ 4926504 h 7431875"/>
              <a:gd name="connsiteX5-789" fmla="*/ 6858000 w 6858003"/>
              <a:gd name="connsiteY5-790" fmla="*/ 5070926 h 7431875"/>
              <a:gd name="connsiteX6-791" fmla="*/ 6858000 w 6858003"/>
              <a:gd name="connsiteY6-792" fmla="*/ 5153108 h 7431875"/>
              <a:gd name="connsiteX7-793" fmla="*/ 6858000 w 6858003"/>
              <a:gd name="connsiteY7-794" fmla="*/ 7431875 h 7431875"/>
              <a:gd name="connsiteX8-795" fmla="*/ 0 w 6858003"/>
              <a:gd name="connsiteY8-796" fmla="*/ 7431875 h 7431875"/>
              <a:gd name="connsiteX9-797" fmla="*/ 0 w 6858003"/>
              <a:gd name="connsiteY9-798" fmla="*/ 5153108 h 7431875"/>
              <a:gd name="connsiteX10-799" fmla="*/ 0 w 6858003"/>
              <a:gd name="connsiteY10-800" fmla="*/ 5070926 h 7431875"/>
              <a:gd name="connsiteX11-801" fmla="*/ 0 w 6858003"/>
              <a:gd name="connsiteY11-802" fmla="*/ 552701 h 7431875"/>
              <a:gd name="connsiteX12-803" fmla="*/ 6858003 w 6858003"/>
              <a:gd name="connsiteY12-804" fmla="*/ 0 h 7431875"/>
              <a:gd name="connsiteX0-805" fmla="*/ 6858003 w 6858003"/>
              <a:gd name="connsiteY0-806" fmla="*/ 0 h 7431875"/>
              <a:gd name="connsiteX1-807" fmla="*/ 6858000 w 6858003"/>
              <a:gd name="connsiteY1-808" fmla="*/ 2647737 h 7431875"/>
              <a:gd name="connsiteX2-809" fmla="*/ 6858000 w 6858003"/>
              <a:gd name="connsiteY2-810" fmla="*/ 2792159 h 7431875"/>
              <a:gd name="connsiteX3-811" fmla="*/ 6858000 w 6858003"/>
              <a:gd name="connsiteY3-812" fmla="*/ 3251225 h 7431875"/>
              <a:gd name="connsiteX4-813" fmla="*/ 6858000 w 6858003"/>
              <a:gd name="connsiteY4-814" fmla="*/ 4926504 h 7431875"/>
              <a:gd name="connsiteX5-815" fmla="*/ 6858000 w 6858003"/>
              <a:gd name="connsiteY5-816" fmla="*/ 5070926 h 7431875"/>
              <a:gd name="connsiteX6-817" fmla="*/ 6858000 w 6858003"/>
              <a:gd name="connsiteY6-818" fmla="*/ 5153108 h 7431875"/>
              <a:gd name="connsiteX7-819" fmla="*/ 6858000 w 6858003"/>
              <a:gd name="connsiteY7-820" fmla="*/ 7431875 h 7431875"/>
              <a:gd name="connsiteX8-821" fmla="*/ 0 w 6858003"/>
              <a:gd name="connsiteY8-822" fmla="*/ 7431875 h 7431875"/>
              <a:gd name="connsiteX9-823" fmla="*/ 0 w 6858003"/>
              <a:gd name="connsiteY9-824" fmla="*/ 5153108 h 7431875"/>
              <a:gd name="connsiteX10-825" fmla="*/ 0 w 6858003"/>
              <a:gd name="connsiteY10-826" fmla="*/ 552701 h 7431875"/>
              <a:gd name="connsiteX11-827" fmla="*/ 6858003 w 6858003"/>
              <a:gd name="connsiteY11-828" fmla="*/ 0 h 7431875"/>
              <a:gd name="connsiteX0-829" fmla="*/ 6858003 w 6858003"/>
              <a:gd name="connsiteY0-830" fmla="*/ 0 h 7431875"/>
              <a:gd name="connsiteX1-831" fmla="*/ 6858000 w 6858003"/>
              <a:gd name="connsiteY1-832" fmla="*/ 2647737 h 7431875"/>
              <a:gd name="connsiteX2-833" fmla="*/ 6858000 w 6858003"/>
              <a:gd name="connsiteY2-834" fmla="*/ 2792159 h 7431875"/>
              <a:gd name="connsiteX3-835" fmla="*/ 6858000 w 6858003"/>
              <a:gd name="connsiteY3-836" fmla="*/ 3251225 h 7431875"/>
              <a:gd name="connsiteX4-837" fmla="*/ 6858000 w 6858003"/>
              <a:gd name="connsiteY4-838" fmla="*/ 4926504 h 7431875"/>
              <a:gd name="connsiteX5-839" fmla="*/ 6858000 w 6858003"/>
              <a:gd name="connsiteY5-840" fmla="*/ 5070926 h 7431875"/>
              <a:gd name="connsiteX6-841" fmla="*/ 6858000 w 6858003"/>
              <a:gd name="connsiteY6-842" fmla="*/ 5153108 h 7431875"/>
              <a:gd name="connsiteX7-843" fmla="*/ 6858000 w 6858003"/>
              <a:gd name="connsiteY7-844" fmla="*/ 7431875 h 7431875"/>
              <a:gd name="connsiteX8-845" fmla="*/ 0 w 6858003"/>
              <a:gd name="connsiteY8-846" fmla="*/ 7431875 h 7431875"/>
              <a:gd name="connsiteX9-847" fmla="*/ 0 w 6858003"/>
              <a:gd name="connsiteY9-848" fmla="*/ 552701 h 7431875"/>
              <a:gd name="connsiteX10-849" fmla="*/ 6858003 w 6858003"/>
              <a:gd name="connsiteY10-850" fmla="*/ 0 h 7431875"/>
              <a:gd name="connsiteX0-851" fmla="*/ 6858003 w 6858003"/>
              <a:gd name="connsiteY0-852" fmla="*/ 0 h 7431875"/>
              <a:gd name="connsiteX1-853" fmla="*/ 6858000 w 6858003"/>
              <a:gd name="connsiteY1-854" fmla="*/ 2647737 h 7431875"/>
              <a:gd name="connsiteX2-855" fmla="*/ 6858000 w 6858003"/>
              <a:gd name="connsiteY2-856" fmla="*/ 2792159 h 7431875"/>
              <a:gd name="connsiteX3-857" fmla="*/ 6858000 w 6858003"/>
              <a:gd name="connsiteY3-858" fmla="*/ 3251225 h 7431875"/>
              <a:gd name="connsiteX4-859" fmla="*/ 6858000 w 6858003"/>
              <a:gd name="connsiteY4-860" fmla="*/ 4926504 h 7431875"/>
              <a:gd name="connsiteX5-861" fmla="*/ 6858000 w 6858003"/>
              <a:gd name="connsiteY5-862" fmla="*/ 5070926 h 7431875"/>
              <a:gd name="connsiteX6-863" fmla="*/ 6858000 w 6858003"/>
              <a:gd name="connsiteY6-864" fmla="*/ 7431875 h 7431875"/>
              <a:gd name="connsiteX7-865" fmla="*/ 0 w 6858003"/>
              <a:gd name="connsiteY7-866" fmla="*/ 7431875 h 7431875"/>
              <a:gd name="connsiteX8-867" fmla="*/ 0 w 6858003"/>
              <a:gd name="connsiteY8-868" fmla="*/ 552701 h 7431875"/>
              <a:gd name="connsiteX9-869" fmla="*/ 6858003 w 6858003"/>
              <a:gd name="connsiteY9-870" fmla="*/ 0 h 7431875"/>
              <a:gd name="connsiteX0-871" fmla="*/ 6858003 w 6858003"/>
              <a:gd name="connsiteY0-872" fmla="*/ 0 h 7431875"/>
              <a:gd name="connsiteX1-873" fmla="*/ 6858000 w 6858003"/>
              <a:gd name="connsiteY1-874" fmla="*/ 2647737 h 7431875"/>
              <a:gd name="connsiteX2-875" fmla="*/ 6858000 w 6858003"/>
              <a:gd name="connsiteY2-876" fmla="*/ 2792159 h 7431875"/>
              <a:gd name="connsiteX3-877" fmla="*/ 6858000 w 6858003"/>
              <a:gd name="connsiteY3-878" fmla="*/ 3251225 h 7431875"/>
              <a:gd name="connsiteX4-879" fmla="*/ 6858000 w 6858003"/>
              <a:gd name="connsiteY4-880" fmla="*/ 4926504 h 7431875"/>
              <a:gd name="connsiteX5-881" fmla="*/ 6858000 w 6858003"/>
              <a:gd name="connsiteY5-882" fmla="*/ 7431875 h 7431875"/>
              <a:gd name="connsiteX6-883" fmla="*/ 0 w 6858003"/>
              <a:gd name="connsiteY6-884" fmla="*/ 7431875 h 7431875"/>
              <a:gd name="connsiteX7-885" fmla="*/ 0 w 6858003"/>
              <a:gd name="connsiteY7-886" fmla="*/ 552701 h 7431875"/>
              <a:gd name="connsiteX8-887" fmla="*/ 6858003 w 6858003"/>
              <a:gd name="connsiteY8-888" fmla="*/ 0 h 7431875"/>
              <a:gd name="connsiteX0-889" fmla="*/ 6858003 w 6858003"/>
              <a:gd name="connsiteY0-890" fmla="*/ 0 h 7431875"/>
              <a:gd name="connsiteX1-891" fmla="*/ 6858000 w 6858003"/>
              <a:gd name="connsiteY1-892" fmla="*/ 2647737 h 7431875"/>
              <a:gd name="connsiteX2-893" fmla="*/ 6858000 w 6858003"/>
              <a:gd name="connsiteY2-894" fmla="*/ 2792159 h 7431875"/>
              <a:gd name="connsiteX3-895" fmla="*/ 6858000 w 6858003"/>
              <a:gd name="connsiteY3-896" fmla="*/ 3251225 h 7431875"/>
              <a:gd name="connsiteX4-897" fmla="*/ 6858000 w 6858003"/>
              <a:gd name="connsiteY4-898" fmla="*/ 7431875 h 7431875"/>
              <a:gd name="connsiteX5-899" fmla="*/ 0 w 6858003"/>
              <a:gd name="connsiteY5-900" fmla="*/ 7431875 h 7431875"/>
              <a:gd name="connsiteX6-901" fmla="*/ 0 w 6858003"/>
              <a:gd name="connsiteY6-902" fmla="*/ 552701 h 7431875"/>
              <a:gd name="connsiteX7-903" fmla="*/ 6858003 w 6858003"/>
              <a:gd name="connsiteY7-904" fmla="*/ 0 h 7431875"/>
              <a:gd name="connsiteX0-905" fmla="*/ 6858003 w 6858003"/>
              <a:gd name="connsiteY0-906" fmla="*/ 0 h 7431875"/>
              <a:gd name="connsiteX1-907" fmla="*/ 6858000 w 6858003"/>
              <a:gd name="connsiteY1-908" fmla="*/ 2647737 h 7431875"/>
              <a:gd name="connsiteX2-909" fmla="*/ 6858000 w 6858003"/>
              <a:gd name="connsiteY2-910" fmla="*/ 2792159 h 7431875"/>
              <a:gd name="connsiteX3-911" fmla="*/ 6858000 w 6858003"/>
              <a:gd name="connsiteY3-912" fmla="*/ 7431875 h 7431875"/>
              <a:gd name="connsiteX4-913" fmla="*/ 0 w 6858003"/>
              <a:gd name="connsiteY4-914" fmla="*/ 7431875 h 7431875"/>
              <a:gd name="connsiteX5-915" fmla="*/ 0 w 6858003"/>
              <a:gd name="connsiteY5-916" fmla="*/ 552701 h 7431875"/>
              <a:gd name="connsiteX6-917" fmla="*/ 6858003 w 6858003"/>
              <a:gd name="connsiteY6-918" fmla="*/ 0 h 7431875"/>
              <a:gd name="connsiteX0-919" fmla="*/ 6858003 w 6858003"/>
              <a:gd name="connsiteY0-920" fmla="*/ 0 h 7431875"/>
              <a:gd name="connsiteX1-921" fmla="*/ 6858000 w 6858003"/>
              <a:gd name="connsiteY1-922" fmla="*/ 2647737 h 7431875"/>
              <a:gd name="connsiteX2-923" fmla="*/ 6858000 w 6858003"/>
              <a:gd name="connsiteY2-924" fmla="*/ 7431875 h 7431875"/>
              <a:gd name="connsiteX3-925" fmla="*/ 0 w 6858003"/>
              <a:gd name="connsiteY3-926" fmla="*/ 7431875 h 7431875"/>
              <a:gd name="connsiteX4-927" fmla="*/ 0 w 6858003"/>
              <a:gd name="connsiteY4-928" fmla="*/ 552701 h 7431875"/>
              <a:gd name="connsiteX5-929" fmla="*/ 6858003 w 6858003"/>
              <a:gd name="connsiteY5-930" fmla="*/ 0 h 7431875"/>
              <a:gd name="connsiteX0-931" fmla="*/ 6872517 w 6872517"/>
              <a:gd name="connsiteY0-932" fmla="*/ 42385 h 6879174"/>
              <a:gd name="connsiteX1-933" fmla="*/ 6858000 w 6872517"/>
              <a:gd name="connsiteY1-934" fmla="*/ 2095036 h 6879174"/>
              <a:gd name="connsiteX2-935" fmla="*/ 6858000 w 6872517"/>
              <a:gd name="connsiteY2-936" fmla="*/ 6879174 h 6879174"/>
              <a:gd name="connsiteX3-937" fmla="*/ 0 w 6872517"/>
              <a:gd name="connsiteY3-938" fmla="*/ 6879174 h 6879174"/>
              <a:gd name="connsiteX4-939" fmla="*/ 0 w 6872517"/>
              <a:gd name="connsiteY4-940" fmla="*/ 0 h 6879174"/>
              <a:gd name="connsiteX5-941" fmla="*/ 6872517 w 6872517"/>
              <a:gd name="connsiteY5-942" fmla="*/ 42385 h 6879174"/>
              <a:gd name="connsiteX0-943" fmla="*/ 6872520 w 6872520"/>
              <a:gd name="connsiteY0-944" fmla="*/ 0 h 6880332"/>
              <a:gd name="connsiteX1-945" fmla="*/ 6858000 w 6872520"/>
              <a:gd name="connsiteY1-946" fmla="*/ 2096194 h 6880332"/>
              <a:gd name="connsiteX2-947" fmla="*/ 6858000 w 6872520"/>
              <a:gd name="connsiteY2-948" fmla="*/ 6880332 h 6880332"/>
              <a:gd name="connsiteX3-949" fmla="*/ 0 w 6872520"/>
              <a:gd name="connsiteY3-950" fmla="*/ 6880332 h 6880332"/>
              <a:gd name="connsiteX4-951" fmla="*/ 0 w 6872520"/>
              <a:gd name="connsiteY4-952" fmla="*/ 1158 h 6880332"/>
              <a:gd name="connsiteX5-953" fmla="*/ 6872520 w 6872520"/>
              <a:gd name="connsiteY5-954" fmla="*/ 0 h 6880332"/>
              <a:gd name="connsiteX0-955" fmla="*/ 6872520 w 6872520"/>
              <a:gd name="connsiteY0-956" fmla="*/ 0 h 6880332"/>
              <a:gd name="connsiteX1-957" fmla="*/ 6858000 w 6872520"/>
              <a:gd name="connsiteY1-958" fmla="*/ 2096194 h 6880332"/>
              <a:gd name="connsiteX2-959" fmla="*/ 6858000 w 6872520"/>
              <a:gd name="connsiteY2-960" fmla="*/ 6880332 h 6880332"/>
              <a:gd name="connsiteX3-961" fmla="*/ 0 w 6872520"/>
              <a:gd name="connsiteY3-962" fmla="*/ 6880332 h 6880332"/>
              <a:gd name="connsiteX4-963" fmla="*/ 0 w 6872520"/>
              <a:gd name="connsiteY4-964" fmla="*/ 1158 h 6880332"/>
              <a:gd name="connsiteX5-965" fmla="*/ 6872520 w 6872520"/>
              <a:gd name="connsiteY5-966" fmla="*/ 0 h 6880332"/>
              <a:gd name="connsiteX0-967" fmla="*/ 6843491 w 6858000"/>
              <a:gd name="connsiteY0-968" fmla="*/ 202042 h 6879174"/>
              <a:gd name="connsiteX1-969" fmla="*/ 6858000 w 6858000"/>
              <a:gd name="connsiteY1-970" fmla="*/ 2095036 h 6879174"/>
              <a:gd name="connsiteX2-971" fmla="*/ 6858000 w 6858000"/>
              <a:gd name="connsiteY2-972" fmla="*/ 6879174 h 6879174"/>
              <a:gd name="connsiteX3-973" fmla="*/ 0 w 6858000"/>
              <a:gd name="connsiteY3-974" fmla="*/ 6879174 h 6879174"/>
              <a:gd name="connsiteX4-975" fmla="*/ 0 w 6858000"/>
              <a:gd name="connsiteY4-976" fmla="*/ 0 h 6879174"/>
              <a:gd name="connsiteX5-977" fmla="*/ 6843491 w 6858000"/>
              <a:gd name="connsiteY5-978" fmla="*/ 202042 h 6879174"/>
              <a:gd name="connsiteX0-979" fmla="*/ 6843491 w 6858000"/>
              <a:gd name="connsiteY0-980" fmla="*/ 202042 h 6879174"/>
              <a:gd name="connsiteX1-981" fmla="*/ 6858000 w 6858000"/>
              <a:gd name="connsiteY1-982" fmla="*/ 2095036 h 6879174"/>
              <a:gd name="connsiteX2-983" fmla="*/ 6858000 w 6858000"/>
              <a:gd name="connsiteY2-984" fmla="*/ 6879174 h 6879174"/>
              <a:gd name="connsiteX3-985" fmla="*/ 0 w 6858000"/>
              <a:gd name="connsiteY3-986" fmla="*/ 6879174 h 6879174"/>
              <a:gd name="connsiteX4-987" fmla="*/ 0 w 6858000"/>
              <a:gd name="connsiteY4-988" fmla="*/ 0 h 6879174"/>
              <a:gd name="connsiteX5-989" fmla="*/ 6843491 w 6858000"/>
              <a:gd name="connsiteY5-990" fmla="*/ 202042 h 6879174"/>
              <a:gd name="connsiteX0-991" fmla="*/ 6843491 w 6858000"/>
              <a:gd name="connsiteY0-992" fmla="*/ 202042 h 6879174"/>
              <a:gd name="connsiteX1-993" fmla="*/ 6858000 w 6858000"/>
              <a:gd name="connsiteY1-994" fmla="*/ 2095036 h 6879174"/>
              <a:gd name="connsiteX2-995" fmla="*/ 6858000 w 6858000"/>
              <a:gd name="connsiteY2-996" fmla="*/ 6879174 h 6879174"/>
              <a:gd name="connsiteX3-997" fmla="*/ 0 w 6858000"/>
              <a:gd name="connsiteY3-998" fmla="*/ 6879174 h 6879174"/>
              <a:gd name="connsiteX4-999" fmla="*/ 0 w 6858000"/>
              <a:gd name="connsiteY4-1000" fmla="*/ 0 h 6879174"/>
              <a:gd name="connsiteX5-1001" fmla="*/ 6843491 w 6858000"/>
              <a:gd name="connsiteY5-1002" fmla="*/ 202042 h 6879174"/>
              <a:gd name="connsiteX0-1003" fmla="*/ 6856191 w 6858000"/>
              <a:gd name="connsiteY0-1004" fmla="*/ 214742 h 6879174"/>
              <a:gd name="connsiteX1-1005" fmla="*/ 6858000 w 6858000"/>
              <a:gd name="connsiteY1-1006" fmla="*/ 2095036 h 6879174"/>
              <a:gd name="connsiteX2-1007" fmla="*/ 6858000 w 6858000"/>
              <a:gd name="connsiteY2-1008" fmla="*/ 6879174 h 6879174"/>
              <a:gd name="connsiteX3-1009" fmla="*/ 0 w 6858000"/>
              <a:gd name="connsiteY3-1010" fmla="*/ 6879174 h 6879174"/>
              <a:gd name="connsiteX4-1011" fmla="*/ 0 w 6858000"/>
              <a:gd name="connsiteY4-1012" fmla="*/ 0 h 6879174"/>
              <a:gd name="connsiteX5-1013" fmla="*/ 6856191 w 6858000"/>
              <a:gd name="connsiteY5-1014" fmla="*/ 214742 h 6879174"/>
              <a:gd name="connsiteX0-1015" fmla="*/ 6856191 w 6858000"/>
              <a:gd name="connsiteY0-1016" fmla="*/ 209979 h 6879174"/>
              <a:gd name="connsiteX1-1017" fmla="*/ 6858000 w 6858000"/>
              <a:gd name="connsiteY1-1018" fmla="*/ 2095036 h 6879174"/>
              <a:gd name="connsiteX2-1019" fmla="*/ 6858000 w 6858000"/>
              <a:gd name="connsiteY2-1020" fmla="*/ 6879174 h 6879174"/>
              <a:gd name="connsiteX3-1021" fmla="*/ 0 w 6858000"/>
              <a:gd name="connsiteY3-1022" fmla="*/ 6879174 h 6879174"/>
              <a:gd name="connsiteX4-1023" fmla="*/ 0 w 6858000"/>
              <a:gd name="connsiteY4-1024" fmla="*/ 0 h 6879174"/>
              <a:gd name="connsiteX5-1025" fmla="*/ 6856191 w 6858000"/>
              <a:gd name="connsiteY5-1026" fmla="*/ 209979 h 6879174"/>
              <a:gd name="connsiteX0-1027" fmla="*/ 6868891 w 6868891"/>
              <a:gd name="connsiteY0-1028" fmla="*/ 197279 h 6879174"/>
              <a:gd name="connsiteX1-1029" fmla="*/ 6858000 w 6868891"/>
              <a:gd name="connsiteY1-1030" fmla="*/ 2095036 h 6879174"/>
              <a:gd name="connsiteX2-1031" fmla="*/ 6858000 w 6868891"/>
              <a:gd name="connsiteY2-1032" fmla="*/ 6879174 h 6879174"/>
              <a:gd name="connsiteX3-1033" fmla="*/ 0 w 6868891"/>
              <a:gd name="connsiteY3-1034" fmla="*/ 6879174 h 6879174"/>
              <a:gd name="connsiteX4-1035" fmla="*/ 0 w 6868891"/>
              <a:gd name="connsiteY4-1036" fmla="*/ 0 h 6879174"/>
              <a:gd name="connsiteX5-1037" fmla="*/ 6868891 w 6868891"/>
              <a:gd name="connsiteY5-1038" fmla="*/ 197279 h 6879174"/>
              <a:gd name="connsiteX0-1039" fmla="*/ 6868891 w 7721392"/>
              <a:gd name="connsiteY0-1040" fmla="*/ 197279 h 6879174"/>
              <a:gd name="connsiteX1-1041" fmla="*/ 6858000 w 7721392"/>
              <a:gd name="connsiteY1-1042" fmla="*/ 6879174 h 6879174"/>
              <a:gd name="connsiteX2-1043" fmla="*/ 0 w 7721392"/>
              <a:gd name="connsiteY2-1044" fmla="*/ 6879174 h 6879174"/>
              <a:gd name="connsiteX3-1045" fmla="*/ 0 w 7721392"/>
              <a:gd name="connsiteY3-1046" fmla="*/ 0 h 6879174"/>
              <a:gd name="connsiteX4-1047" fmla="*/ 6868891 w 7721392"/>
              <a:gd name="connsiteY4-1048" fmla="*/ 197279 h 6879174"/>
              <a:gd name="connsiteX0-1049" fmla="*/ 6868891 w 7373946"/>
              <a:gd name="connsiteY0-1050" fmla="*/ 197279 h 6879174"/>
              <a:gd name="connsiteX1-1051" fmla="*/ 6858000 w 7373946"/>
              <a:gd name="connsiteY1-1052" fmla="*/ 6879174 h 6879174"/>
              <a:gd name="connsiteX2-1053" fmla="*/ 0 w 7373946"/>
              <a:gd name="connsiteY2-1054" fmla="*/ 6879174 h 6879174"/>
              <a:gd name="connsiteX3-1055" fmla="*/ 0 w 7373946"/>
              <a:gd name="connsiteY3-1056" fmla="*/ 0 h 6879174"/>
              <a:gd name="connsiteX4-1057" fmla="*/ 6868891 w 7373946"/>
              <a:gd name="connsiteY4-1058" fmla="*/ 197279 h 6879174"/>
              <a:gd name="connsiteX0-1059" fmla="*/ 6868891 w 8182025"/>
              <a:gd name="connsiteY0-1060" fmla="*/ 197279 h 6879174"/>
              <a:gd name="connsiteX1-1061" fmla="*/ 6858000 w 8182025"/>
              <a:gd name="connsiteY1-1062" fmla="*/ 6879174 h 6879174"/>
              <a:gd name="connsiteX2-1063" fmla="*/ 0 w 8182025"/>
              <a:gd name="connsiteY2-1064" fmla="*/ 6879174 h 6879174"/>
              <a:gd name="connsiteX3-1065" fmla="*/ 0 w 8182025"/>
              <a:gd name="connsiteY3-1066" fmla="*/ 0 h 6879174"/>
              <a:gd name="connsiteX4-1067" fmla="*/ 6868891 w 8182025"/>
              <a:gd name="connsiteY4-1068" fmla="*/ 197279 h 6879174"/>
              <a:gd name="connsiteX0-1069" fmla="*/ 6868891 w 8182025"/>
              <a:gd name="connsiteY0-1070" fmla="*/ 197279 h 6879174"/>
              <a:gd name="connsiteX1-1071" fmla="*/ 6858000 w 8182025"/>
              <a:gd name="connsiteY1-1072" fmla="*/ 6879174 h 6879174"/>
              <a:gd name="connsiteX2-1073" fmla="*/ 0 w 8182025"/>
              <a:gd name="connsiteY2-1074" fmla="*/ 6879174 h 6879174"/>
              <a:gd name="connsiteX3-1075" fmla="*/ 0 w 8182025"/>
              <a:gd name="connsiteY3-1076" fmla="*/ 0 h 6879174"/>
              <a:gd name="connsiteX4-1077" fmla="*/ 6868891 w 8182025"/>
              <a:gd name="connsiteY4-1078" fmla="*/ 197279 h 6879174"/>
              <a:gd name="connsiteX0-1079" fmla="*/ 6868891 w 8182025"/>
              <a:gd name="connsiteY0-1080" fmla="*/ 197279 h 6879174"/>
              <a:gd name="connsiteX1-1081" fmla="*/ 6858000 w 8182025"/>
              <a:gd name="connsiteY1-1082" fmla="*/ 6879174 h 6879174"/>
              <a:gd name="connsiteX2-1083" fmla="*/ 0 w 8182025"/>
              <a:gd name="connsiteY2-1084" fmla="*/ 6879174 h 6879174"/>
              <a:gd name="connsiteX3-1085" fmla="*/ 0 w 8182025"/>
              <a:gd name="connsiteY3-1086" fmla="*/ 0 h 6879174"/>
              <a:gd name="connsiteX4-1087" fmla="*/ 6868891 w 8182025"/>
              <a:gd name="connsiteY4-1088" fmla="*/ 197279 h 6879174"/>
              <a:gd name="connsiteX0-1089" fmla="*/ 6868891 w 8182025"/>
              <a:gd name="connsiteY0-1090" fmla="*/ 197279 h 6879174"/>
              <a:gd name="connsiteX1-1091" fmla="*/ 6858000 w 8182025"/>
              <a:gd name="connsiteY1-1092" fmla="*/ 6879174 h 6879174"/>
              <a:gd name="connsiteX2-1093" fmla="*/ 0 w 8182025"/>
              <a:gd name="connsiteY2-1094" fmla="*/ 6879174 h 6879174"/>
              <a:gd name="connsiteX3-1095" fmla="*/ 0 w 8182025"/>
              <a:gd name="connsiteY3-1096" fmla="*/ 0 h 6879174"/>
              <a:gd name="connsiteX4-1097" fmla="*/ 6868891 w 8182025"/>
              <a:gd name="connsiteY4-1098" fmla="*/ 197279 h 6879174"/>
              <a:gd name="connsiteX0-1099" fmla="*/ 6868891 w 7374082"/>
              <a:gd name="connsiteY0-1100" fmla="*/ 197279 h 7217839"/>
              <a:gd name="connsiteX1-1101" fmla="*/ 6858000 w 7374082"/>
              <a:gd name="connsiteY1-1102" fmla="*/ 6879174 h 7217839"/>
              <a:gd name="connsiteX2-1103" fmla="*/ 0 w 7374082"/>
              <a:gd name="connsiteY2-1104" fmla="*/ 6879174 h 7217839"/>
              <a:gd name="connsiteX3-1105" fmla="*/ 0 w 7374082"/>
              <a:gd name="connsiteY3-1106" fmla="*/ 0 h 7217839"/>
              <a:gd name="connsiteX4-1107" fmla="*/ 6868891 w 7374082"/>
              <a:gd name="connsiteY4-1108" fmla="*/ 197279 h 7217839"/>
              <a:gd name="connsiteX0-1109" fmla="*/ 6868891 w 7513044"/>
              <a:gd name="connsiteY0-1110" fmla="*/ 197279 h 6879174"/>
              <a:gd name="connsiteX1-1111" fmla="*/ 6858000 w 7513044"/>
              <a:gd name="connsiteY1-1112" fmla="*/ 6879174 h 6879174"/>
              <a:gd name="connsiteX2-1113" fmla="*/ 0 w 7513044"/>
              <a:gd name="connsiteY2-1114" fmla="*/ 6879174 h 6879174"/>
              <a:gd name="connsiteX3-1115" fmla="*/ 0 w 7513044"/>
              <a:gd name="connsiteY3-1116" fmla="*/ 0 h 6879174"/>
              <a:gd name="connsiteX4-1117" fmla="*/ 6868891 w 7513044"/>
              <a:gd name="connsiteY4-1118" fmla="*/ 197279 h 6879174"/>
              <a:gd name="connsiteX0-1119" fmla="*/ 6868891 w 7374082"/>
              <a:gd name="connsiteY0-1120" fmla="*/ 197279 h 6879174"/>
              <a:gd name="connsiteX1-1121" fmla="*/ 6858000 w 7374082"/>
              <a:gd name="connsiteY1-1122" fmla="*/ 6879174 h 6879174"/>
              <a:gd name="connsiteX2-1123" fmla="*/ 0 w 7374082"/>
              <a:gd name="connsiteY2-1124" fmla="*/ 6879174 h 6879174"/>
              <a:gd name="connsiteX3-1125" fmla="*/ 0 w 7374082"/>
              <a:gd name="connsiteY3-1126" fmla="*/ 0 h 6879174"/>
              <a:gd name="connsiteX4-1127" fmla="*/ 6868891 w 7374082"/>
              <a:gd name="connsiteY4-1128" fmla="*/ 197279 h 6879174"/>
              <a:gd name="connsiteX0-1129" fmla="*/ 6868891 w 6868891"/>
              <a:gd name="connsiteY0-1130" fmla="*/ 197279 h 6879174"/>
              <a:gd name="connsiteX1-1131" fmla="*/ 6858000 w 6868891"/>
              <a:gd name="connsiteY1-1132" fmla="*/ 6879174 h 6879174"/>
              <a:gd name="connsiteX2-1133" fmla="*/ 0 w 6868891"/>
              <a:gd name="connsiteY2-1134" fmla="*/ 6879174 h 6879174"/>
              <a:gd name="connsiteX3-1135" fmla="*/ 0 w 6868891"/>
              <a:gd name="connsiteY3-1136" fmla="*/ 0 h 6879174"/>
              <a:gd name="connsiteX4-1137" fmla="*/ 6868891 w 6868891"/>
              <a:gd name="connsiteY4-1138" fmla="*/ 197279 h 68791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68891" h="6879174">
                <a:moveTo>
                  <a:pt x="6868891" y="197279"/>
                </a:moveTo>
                <a:cubicBezTo>
                  <a:pt x="6865263" y="1808265"/>
                  <a:pt x="6858000" y="6879174"/>
                  <a:pt x="6858000" y="6879174"/>
                </a:cubicBezTo>
                <a:lnTo>
                  <a:pt x="0" y="6879174"/>
                </a:lnTo>
                <a:lnTo>
                  <a:pt x="0" y="0"/>
                </a:lnTo>
                <a:cubicBezTo>
                  <a:pt x="2329546" y="1257529"/>
                  <a:pt x="4524837" y="1741029"/>
                  <a:pt x="6868891" y="197279"/>
                </a:cubicBezTo>
                <a:close/>
              </a:path>
            </a:pathLst>
          </a:custGeom>
          <a:gradFill flip="none" rotWithShape="1">
            <a:gsLst>
              <a:gs pos="25000">
                <a:schemeClr val="bg1"/>
              </a:gs>
              <a:gs pos="100000">
                <a:srgbClr val="DFDFDF">
                  <a:lumMod val="52000"/>
                  <a:lumOff val="48000"/>
                </a:srgbClr>
              </a:gs>
            </a:gsLst>
            <a:lin ang="2700000" scaled="1"/>
            <a:tileRect/>
          </a:gradFill>
          <a:ln>
            <a:noFill/>
          </a:ln>
          <a:effectLst>
            <a:outerShdw blurRad="25400" dist="25400" dir="10800000" algn="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ea typeface="微软雅黑" panose="020B0503020204020204" pitchFamily="34" charset="-122"/>
            </a:endParaRPr>
          </a:p>
        </p:txBody>
      </p:sp>
      <p:sp>
        <p:nvSpPr>
          <p:cNvPr id="9" name="矩形 8"/>
          <p:cNvSpPr>
            <a:spLocks noChangeAspect="1"/>
          </p:cNvSpPr>
          <p:nvPr/>
        </p:nvSpPr>
        <p:spPr>
          <a:xfrm>
            <a:off x="4860000" y="3983584"/>
            <a:ext cx="432000" cy="43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latin typeface="微软雅黑" panose="020B0503020204020204" pitchFamily="34" charset="-122"/>
                <a:ea typeface="微软雅黑" panose="020B0503020204020204" pitchFamily="34" charset="-122"/>
              </a:rPr>
              <a:t>1</a:t>
            </a:r>
            <a:endParaRPr lang="zh-CN" altLang="en-US" sz="1400" b="1" dirty="0">
              <a:latin typeface="微软雅黑" panose="020B0503020204020204" pitchFamily="34" charset="-122"/>
              <a:ea typeface="微软雅黑" panose="020B0503020204020204" pitchFamily="34" charset="-122"/>
            </a:endParaRPr>
          </a:p>
        </p:txBody>
      </p:sp>
      <p:sp>
        <p:nvSpPr>
          <p:cNvPr id="10" name="矩形 9"/>
          <p:cNvSpPr/>
          <p:nvPr/>
        </p:nvSpPr>
        <p:spPr>
          <a:xfrm>
            <a:off x="5400000" y="3999529"/>
            <a:ext cx="1723549"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创业担保贷款</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4860000" y="4487584"/>
            <a:ext cx="432000" cy="43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smtClean="0">
                <a:latin typeface="微软雅黑" panose="020B0503020204020204" pitchFamily="34" charset="-122"/>
                <a:ea typeface="微软雅黑" panose="020B0503020204020204" pitchFamily="34" charset="-122"/>
              </a:rPr>
              <a:t>2</a:t>
            </a:r>
            <a:endParaRPr lang="zh-CN" altLang="en-US" sz="1400" b="1" dirty="0">
              <a:latin typeface="微软雅黑" panose="020B0503020204020204" pitchFamily="34" charset="-122"/>
              <a:ea typeface="微软雅黑" panose="020B0503020204020204" pitchFamily="34" charset="-122"/>
            </a:endParaRPr>
          </a:p>
        </p:txBody>
      </p:sp>
      <p:sp>
        <p:nvSpPr>
          <p:cNvPr id="13" name="矩形 12"/>
          <p:cNvSpPr/>
          <p:nvPr/>
        </p:nvSpPr>
        <p:spPr>
          <a:xfrm>
            <a:off x="5400000" y="4487584"/>
            <a:ext cx="223651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创业担保贷款贴息</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矩形 14"/>
          <p:cNvSpPr>
            <a:spLocks noChangeAspect="1"/>
          </p:cNvSpPr>
          <p:nvPr/>
        </p:nvSpPr>
        <p:spPr>
          <a:xfrm>
            <a:off x="4860000" y="4991584"/>
            <a:ext cx="432000" cy="43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smtClean="0">
                <a:latin typeface="微软雅黑" panose="020B0503020204020204" pitchFamily="34" charset="-122"/>
                <a:ea typeface="微软雅黑" panose="020B0503020204020204" pitchFamily="34" charset="-122"/>
              </a:rPr>
              <a:t>3</a:t>
            </a:r>
            <a:endParaRPr lang="zh-CN" altLang="en-US" sz="1400" b="1" dirty="0">
              <a:latin typeface="微软雅黑" panose="020B0503020204020204" pitchFamily="34" charset="-122"/>
              <a:ea typeface="微软雅黑" panose="020B0503020204020204" pitchFamily="34" charset="-122"/>
            </a:endParaRPr>
          </a:p>
        </p:txBody>
      </p:sp>
      <p:sp>
        <p:nvSpPr>
          <p:cNvPr id="16" name="矩形 15"/>
          <p:cNvSpPr/>
          <p:nvPr/>
        </p:nvSpPr>
        <p:spPr>
          <a:xfrm>
            <a:off x="5400000" y="4991584"/>
            <a:ext cx="1723549"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初始</a:t>
            </a:r>
            <a:r>
              <a:rPr lang="zh-CN" altLang="en-US" sz="2000" b="1" dirty="0">
                <a:solidFill>
                  <a:schemeClr val="bg1">
                    <a:lumMod val="50000"/>
                  </a:schemeClr>
                </a:solidFill>
                <a:latin typeface="微软雅黑" panose="020B0503020204020204" pitchFamily="34" charset="-122"/>
                <a:ea typeface="微软雅黑" panose="020B0503020204020204" pitchFamily="34" charset="-122"/>
              </a:rPr>
              <a:t>创业</a:t>
            </a:r>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补贴</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Text Box 6"/>
          <p:cNvSpPr txBox="1">
            <a:spLocks noChangeArrowheads="1"/>
          </p:cNvSpPr>
          <p:nvPr/>
        </p:nvSpPr>
        <p:spPr bwMode="auto">
          <a:xfrm>
            <a:off x="4860000" y="3240000"/>
            <a:ext cx="2550698" cy="461665"/>
          </a:xfrm>
          <a:prstGeom prst="rect">
            <a:avLst/>
          </a:prstGeom>
          <a:noFill/>
          <a:ln w="9525">
            <a:noFill/>
            <a:miter lim="800000"/>
          </a:ln>
          <a:effectLst/>
        </p:spPr>
        <p:txBody>
          <a:bodyPr wrap="none" lIns="0">
            <a:spAutoFit/>
            <a:scene3d>
              <a:camera prst="orthographicFront"/>
              <a:lightRig rig="soft" dir="tl">
                <a:rot lat="0" lon="0" rev="0"/>
              </a:lightRig>
            </a:scene3d>
            <a:sp3d contourW="25400" prstMaterial="matte">
              <a:contourClr>
                <a:schemeClr val="accent2">
                  <a:tint val="20000"/>
                </a:schemeClr>
              </a:contourClr>
            </a:sp3d>
          </a:bodyPr>
          <a:lstStyle/>
          <a:p>
            <a:r>
              <a:rPr lang="zh-CN" altLang="en-US" spc="67" dirty="0" smtClean="0">
                <a:ln w="11430">
                  <a:noFill/>
                </a:ln>
                <a:solidFill>
                  <a:sysClr val="windowText" lastClr="000000"/>
                </a:solidFill>
                <a:latin typeface="微软雅黑" panose="020B0503020204020204" pitchFamily="34" charset="-122"/>
                <a:ea typeface="微软雅黑" panose="020B0503020204020204" pitchFamily="34" charset="-122"/>
              </a:rPr>
              <a:t>目录 </a:t>
            </a:r>
            <a:r>
              <a:rPr lang="en-US" altLang="zh-CN" spc="67" dirty="0" smtClean="0">
                <a:ln w="11430">
                  <a:noFill/>
                </a:ln>
                <a:solidFill>
                  <a:schemeClr val="bg1">
                    <a:lumMod val="75000"/>
                  </a:schemeClr>
                </a:solidFill>
                <a:latin typeface="微软雅黑" panose="020B0503020204020204" pitchFamily="34" charset="-122"/>
                <a:ea typeface="微软雅黑" panose="020B0503020204020204" pitchFamily="34" charset="-122"/>
              </a:rPr>
              <a:t>| CONTENT</a:t>
            </a:r>
            <a:endParaRPr lang="en-US" altLang="zh-CN" spc="67" dirty="0">
              <a:ln w="11430">
                <a:noFill/>
              </a:ln>
              <a:solidFill>
                <a:schemeClr val="bg1">
                  <a:lumMod val="75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0000" y="810000"/>
            <a:ext cx="4984615" cy="1440000"/>
          </a:xfrm>
          <a:prstGeom prst="rect">
            <a:avLst/>
          </a:prstGeom>
        </p:spPr>
      </p:pic>
      <p:sp>
        <p:nvSpPr>
          <p:cNvPr id="29" name="矩形 28"/>
          <p:cNvSpPr>
            <a:spLocks noChangeAspect="1"/>
          </p:cNvSpPr>
          <p:nvPr/>
        </p:nvSpPr>
        <p:spPr>
          <a:xfrm>
            <a:off x="4860000" y="5495584"/>
            <a:ext cx="432000" cy="432000"/>
          </a:xfrm>
          <a:prstGeom prst="rect">
            <a:avLst/>
          </a:prstGeom>
          <a:solidFill>
            <a:srgbClr val="019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latin typeface="微软雅黑" panose="020B0503020204020204" pitchFamily="34" charset="-122"/>
                <a:ea typeface="微软雅黑" panose="020B0503020204020204" pitchFamily="34" charset="-122"/>
              </a:rPr>
              <a:t>4</a:t>
            </a:r>
            <a:endParaRPr lang="zh-CN" altLang="en-US" sz="1400" b="1" dirty="0">
              <a:latin typeface="微软雅黑" panose="020B0503020204020204" pitchFamily="34" charset="-122"/>
              <a:ea typeface="微软雅黑" panose="020B0503020204020204" pitchFamily="34" charset="-122"/>
            </a:endParaRPr>
          </a:p>
        </p:txBody>
      </p:sp>
      <p:sp>
        <p:nvSpPr>
          <p:cNvPr id="30" name="矩形 29"/>
          <p:cNvSpPr/>
          <p:nvPr/>
        </p:nvSpPr>
        <p:spPr>
          <a:xfrm>
            <a:off x="5400000" y="5495584"/>
            <a:ext cx="223651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zh-CN" altLang="en-US" sz="2000" b="1" dirty="0" smtClean="0">
                <a:solidFill>
                  <a:srgbClr val="01953F"/>
                </a:solidFill>
                <a:latin typeface="微软雅黑" panose="020B0503020204020204" pitchFamily="34" charset="-122"/>
                <a:ea typeface="微软雅黑" panose="020B0503020204020204" pitchFamily="34" charset="-122"/>
              </a:rPr>
              <a:t>个人</a:t>
            </a:r>
            <a:r>
              <a:rPr lang="zh-CN" altLang="en-US" sz="2000" b="1" dirty="0">
                <a:solidFill>
                  <a:srgbClr val="01953F"/>
                </a:solidFill>
                <a:latin typeface="微软雅黑" panose="020B0503020204020204" pitchFamily="34" charset="-122"/>
                <a:ea typeface="微软雅黑" panose="020B0503020204020204" pitchFamily="34" charset="-122"/>
              </a:rPr>
              <a:t>创业综合补贴</a:t>
            </a:r>
            <a:endParaRPr lang="zh-CN" altLang="en-US" sz="2000" b="1" dirty="0">
              <a:solidFill>
                <a:srgbClr val="01953F"/>
              </a:solidFill>
              <a:latin typeface="微软雅黑" panose="020B0503020204020204" pitchFamily="34" charset="-122"/>
              <a:ea typeface="微软雅黑" panose="020B0503020204020204" pitchFamily="34" charset="-122"/>
            </a:endParaRPr>
          </a:p>
        </p:txBody>
      </p:sp>
      <p:sp>
        <p:nvSpPr>
          <p:cNvPr id="31" name="矩形 30"/>
          <p:cNvSpPr>
            <a:spLocks noChangeAspect="1"/>
          </p:cNvSpPr>
          <p:nvPr/>
        </p:nvSpPr>
        <p:spPr>
          <a:xfrm>
            <a:off x="4860000" y="5999584"/>
            <a:ext cx="432000" cy="43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latin typeface="微软雅黑" panose="020B0503020204020204" pitchFamily="34" charset="-122"/>
                <a:ea typeface="微软雅黑" panose="020B0503020204020204" pitchFamily="34" charset="-122"/>
              </a:rPr>
              <a:t>5</a:t>
            </a:r>
            <a:endParaRPr lang="zh-CN" altLang="en-US" sz="1400" b="1" dirty="0">
              <a:latin typeface="微软雅黑" panose="020B0503020204020204" pitchFamily="34" charset="-122"/>
              <a:ea typeface="微软雅黑" panose="020B0503020204020204" pitchFamily="34" charset="-122"/>
            </a:endParaRPr>
          </a:p>
        </p:txBody>
      </p:sp>
      <p:sp>
        <p:nvSpPr>
          <p:cNvPr id="32" name="矩形 31"/>
          <p:cNvSpPr/>
          <p:nvPr/>
        </p:nvSpPr>
        <p:spPr>
          <a:xfrm>
            <a:off x="5400000" y="5999584"/>
            <a:ext cx="2749471"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创业实体吸纳就业奖励</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个人创业综合补贴</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a:t>对象</a:t>
            </a:r>
            <a:r>
              <a:rPr lang="zh-CN" altLang="en-US" dirty="0" smtClean="0"/>
              <a:t>、</a:t>
            </a:r>
            <a:r>
              <a:rPr lang="zh-CN" altLang="en-US" dirty="0"/>
              <a:t>条件</a:t>
            </a:r>
            <a:r>
              <a:rPr lang="zh-CN" altLang="en-US" dirty="0" smtClean="0"/>
              <a:t>、标准</a:t>
            </a:r>
            <a:endParaRPr lang="zh-CN" altLang="en-US" dirty="0"/>
          </a:p>
        </p:txBody>
      </p:sp>
      <p:sp>
        <p:nvSpPr>
          <p:cNvPr id="3" name="Rectangle 20"/>
          <p:cNvSpPr/>
          <p:nvPr/>
        </p:nvSpPr>
        <p:spPr>
          <a:xfrm flipH="1">
            <a:off x="492791" y="2394285"/>
            <a:ext cx="2427061" cy="453183"/>
          </a:xfrm>
          <a:prstGeom prst="rect">
            <a:avLst/>
          </a:prstGeom>
          <a:solidFill>
            <a:srgbClr val="2686A7"/>
          </a:solidFill>
          <a:ln>
            <a:noFill/>
          </a:ln>
          <a:effectLst/>
        </p:spPr>
        <p:txBody>
          <a:bodyPr wrap="square" tIns="72000" bIns="7200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对象</a:t>
            </a:r>
            <a:endParaRPr lang="en-US" sz="2000" b="1" dirty="0">
              <a:solidFill>
                <a:schemeClr val="bg1"/>
              </a:solidFill>
              <a:latin typeface="微软雅黑" panose="020B0503020204020204" pitchFamily="34" charset="-122"/>
              <a:ea typeface="微软雅黑" panose="020B0503020204020204" pitchFamily="34" charset="-122"/>
            </a:endParaRPr>
          </a:p>
        </p:txBody>
      </p:sp>
      <p:cxnSp>
        <p:nvCxnSpPr>
          <p:cNvPr id="5" name="Straight Connector 28"/>
          <p:cNvCxnSpPr/>
          <p:nvPr/>
        </p:nvCxnSpPr>
        <p:spPr>
          <a:xfrm>
            <a:off x="494379" y="2394285"/>
            <a:ext cx="0" cy="2883879"/>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33"/>
          <p:cNvSpPr/>
          <p:nvPr/>
        </p:nvSpPr>
        <p:spPr>
          <a:xfrm>
            <a:off x="717884" y="2923673"/>
            <a:ext cx="2201969" cy="1289905"/>
          </a:xfrm>
          <a:prstGeom prst="rect">
            <a:avLst/>
          </a:prstGeom>
        </p:spPr>
        <p:txBody>
          <a:bodyPr wrap="square">
            <a:spAutoFit/>
          </a:bodyPr>
          <a:lstStyle/>
          <a:p>
            <a:pPr fontAlgn="auto">
              <a:lnSpc>
                <a:spcPct val="150000"/>
              </a:lnSpc>
              <a:spcBef>
                <a:spcPts val="0"/>
              </a:spcBef>
              <a:spcAft>
                <a:spcPts val="0"/>
              </a:spcAft>
              <a:defRPr/>
            </a:pPr>
            <a:r>
              <a:rPr lang="zh-CN" altLang="en-US" sz="1800" kern="0" dirty="0" smtClean="0">
                <a:solidFill>
                  <a:schemeClr val="tx1">
                    <a:lumMod val="75000"/>
                    <a:lumOff val="25000"/>
                  </a:schemeClr>
                </a:solidFill>
                <a:latin typeface="微软雅黑" panose="020B0503020204020204" pitchFamily="34" charset="-122"/>
                <a:ea typeface="微软雅黑" panose="020B0503020204020204" pitchFamily="34" charset="-122"/>
              </a:rPr>
              <a:t>在</a:t>
            </a:r>
            <a:r>
              <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rPr>
              <a:t>市区创业的在校大学生和城乡失业人员</a:t>
            </a:r>
            <a:endPar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Rectangle 20"/>
          <p:cNvSpPr/>
          <p:nvPr/>
        </p:nvSpPr>
        <p:spPr>
          <a:xfrm flipH="1">
            <a:off x="3374354" y="2394285"/>
            <a:ext cx="2427061" cy="453183"/>
          </a:xfrm>
          <a:prstGeom prst="rect">
            <a:avLst/>
          </a:prstGeom>
          <a:solidFill>
            <a:srgbClr val="54BE71"/>
          </a:solidFill>
          <a:ln>
            <a:noFill/>
          </a:ln>
          <a:effectLst/>
        </p:spPr>
        <p:txBody>
          <a:bodyPr wrap="square" tIns="72000" bIns="7200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条件</a:t>
            </a:r>
            <a:endParaRPr lang="en-US" sz="2000" b="1" dirty="0">
              <a:solidFill>
                <a:schemeClr val="bg1"/>
              </a:solidFill>
              <a:latin typeface="微软雅黑" panose="020B0503020204020204" pitchFamily="34" charset="-122"/>
              <a:ea typeface="微软雅黑" panose="020B0503020204020204" pitchFamily="34" charset="-122"/>
            </a:endParaRPr>
          </a:p>
        </p:txBody>
      </p:sp>
      <p:cxnSp>
        <p:nvCxnSpPr>
          <p:cNvPr id="13" name="Straight Connector 28"/>
          <p:cNvCxnSpPr/>
          <p:nvPr/>
        </p:nvCxnSpPr>
        <p:spPr>
          <a:xfrm>
            <a:off x="3375942" y="2394285"/>
            <a:ext cx="0" cy="2883879"/>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Rectangle 33"/>
          <p:cNvSpPr/>
          <p:nvPr/>
        </p:nvSpPr>
        <p:spPr>
          <a:xfrm>
            <a:off x="3599447" y="2923673"/>
            <a:ext cx="2201969" cy="2169825"/>
          </a:xfrm>
          <a:prstGeom prst="rect">
            <a:avLst/>
          </a:prstGeom>
        </p:spPr>
        <p:txBody>
          <a:bodyPr wrap="square">
            <a:spAutoFit/>
          </a:bodyPr>
          <a:lstStyle/>
          <a:p>
            <a:pPr algn="just" fontAlgn="auto">
              <a:lnSpc>
                <a:spcPct val="150000"/>
              </a:lnSpc>
              <a:spcBef>
                <a:spcPts val="0"/>
              </a:spcBef>
              <a:spcAft>
                <a:spcPts val="0"/>
              </a:spcAft>
              <a:defRPr/>
            </a:pPr>
            <a:r>
              <a:rPr lang="zh-CN" altLang="en-US" sz="1800" kern="0" dirty="0" smtClean="0">
                <a:solidFill>
                  <a:schemeClr val="tx1">
                    <a:lumMod val="75000"/>
                    <a:lumOff val="25000"/>
                  </a:schemeClr>
                </a:solidFill>
                <a:latin typeface="微软雅黑" panose="020B0503020204020204" pitchFamily="34" charset="-122"/>
                <a:ea typeface="微软雅黑" panose="020B0503020204020204" pitchFamily="34" charset="-122"/>
              </a:rPr>
              <a:t>利用</a:t>
            </a:r>
            <a:r>
              <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rPr>
              <a:t>自有住房或租用房屋初次创业，正常生产经营</a:t>
            </a:r>
            <a:r>
              <a:rPr lang="en-US" altLang="zh-CN" sz="1800" kern="0"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rPr>
              <a:t>年以上（失业登记同时满足）的</a:t>
            </a:r>
            <a:endPar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Rectangle 20"/>
          <p:cNvSpPr/>
          <p:nvPr/>
        </p:nvSpPr>
        <p:spPr>
          <a:xfrm flipH="1">
            <a:off x="6255916" y="2394285"/>
            <a:ext cx="2520000" cy="453183"/>
          </a:xfrm>
          <a:prstGeom prst="rect">
            <a:avLst/>
          </a:prstGeom>
          <a:solidFill>
            <a:srgbClr val="8BC248"/>
          </a:solidFill>
          <a:ln>
            <a:noFill/>
          </a:ln>
          <a:effectLst/>
        </p:spPr>
        <p:txBody>
          <a:bodyPr wrap="square" tIns="72000" bIns="7200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标准</a:t>
            </a:r>
            <a:endParaRPr lang="en-US" sz="2000" b="1" dirty="0">
              <a:solidFill>
                <a:schemeClr val="bg1"/>
              </a:solidFill>
              <a:latin typeface="微软雅黑" panose="020B0503020204020204" pitchFamily="34" charset="-122"/>
              <a:ea typeface="微软雅黑" panose="020B0503020204020204" pitchFamily="34" charset="-122"/>
            </a:endParaRPr>
          </a:p>
        </p:txBody>
      </p:sp>
      <p:cxnSp>
        <p:nvCxnSpPr>
          <p:cNvPr id="16" name="Straight Connector 28"/>
          <p:cNvCxnSpPr/>
          <p:nvPr/>
        </p:nvCxnSpPr>
        <p:spPr>
          <a:xfrm>
            <a:off x="6257505" y="2394285"/>
            <a:ext cx="0" cy="2883879"/>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33"/>
          <p:cNvSpPr/>
          <p:nvPr/>
        </p:nvSpPr>
        <p:spPr>
          <a:xfrm>
            <a:off x="6481010" y="2923673"/>
            <a:ext cx="2362048" cy="1705403"/>
          </a:xfrm>
          <a:prstGeom prst="rect">
            <a:avLst/>
          </a:prstGeom>
        </p:spPr>
        <p:txBody>
          <a:bodyPr wrap="square">
            <a:spAutoFit/>
          </a:bodyPr>
          <a:lstStyle/>
          <a:p>
            <a:pPr algn="just" fontAlgn="auto">
              <a:lnSpc>
                <a:spcPct val="150000"/>
              </a:lnSpc>
              <a:spcBef>
                <a:spcPts val="0"/>
              </a:spcBef>
              <a:spcAft>
                <a:spcPts val="0"/>
              </a:spcAft>
              <a:defRPr/>
            </a:pPr>
            <a:r>
              <a:rPr lang="zh-CN" altLang="en-US" sz="1800" kern="0" dirty="0" smtClean="0">
                <a:solidFill>
                  <a:schemeClr val="tx1">
                    <a:lumMod val="75000"/>
                    <a:lumOff val="25000"/>
                  </a:schemeClr>
                </a:solidFill>
                <a:latin typeface="微软雅黑" panose="020B0503020204020204" pitchFamily="34" charset="-122"/>
                <a:ea typeface="微软雅黑" panose="020B0503020204020204" pitchFamily="34" charset="-122"/>
              </a:rPr>
              <a:t>一次性</a:t>
            </a:r>
            <a:r>
              <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rPr>
              <a:t>给予创业实体</a:t>
            </a:r>
            <a:r>
              <a:rPr lang="en-US" altLang="zh-CN" sz="1800" kern="0" dirty="0">
                <a:solidFill>
                  <a:schemeClr val="tx1">
                    <a:lumMod val="75000"/>
                    <a:lumOff val="25000"/>
                  </a:schemeClr>
                </a:solidFill>
                <a:latin typeface="微软雅黑" panose="020B0503020204020204" pitchFamily="34" charset="-122"/>
                <a:ea typeface="微软雅黑" panose="020B0503020204020204" pitchFamily="34" charset="-122"/>
              </a:rPr>
              <a:t>10000</a:t>
            </a:r>
            <a:r>
              <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rPr>
              <a:t>元的房租、宽带网络、公共软件等综合</a:t>
            </a:r>
            <a:r>
              <a:rPr lang="zh-CN" altLang="en-US" sz="1800" kern="0" dirty="0" smtClean="0">
                <a:solidFill>
                  <a:schemeClr val="tx1">
                    <a:lumMod val="75000"/>
                    <a:lumOff val="25000"/>
                  </a:schemeClr>
                </a:solidFill>
                <a:latin typeface="微软雅黑" panose="020B0503020204020204" pitchFamily="34" charset="-122"/>
                <a:ea typeface="微软雅黑" panose="020B0503020204020204" pitchFamily="34" charset="-122"/>
              </a:rPr>
              <a:t>补贴</a:t>
            </a:r>
            <a:endPar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字方塊 23"/>
          <p:cNvSpPr txBox="1"/>
          <p:nvPr/>
        </p:nvSpPr>
        <p:spPr>
          <a:xfrm>
            <a:off x="2153222" y="1818653"/>
            <a:ext cx="1068917" cy="426723"/>
          </a:xfrm>
          <a:prstGeom prst="rect">
            <a:avLst/>
          </a:prstGeom>
          <a:noFill/>
        </p:spPr>
        <p:txBody>
          <a:bodyPr wrap="square" rtlCol="0" anchor="ctr">
            <a:noAutofit/>
          </a:bodyPr>
          <a:lstStyle/>
          <a:p>
            <a:pPr algn="ctr"/>
            <a:r>
              <a:rPr lang="en-US" altLang="zh-TW" sz="4400" dirty="0">
                <a:solidFill>
                  <a:srgbClr val="2083A5"/>
                </a:solidFill>
                <a:cs typeface="+mn-ea"/>
                <a:sym typeface="+mn-lt"/>
              </a:rPr>
              <a:t>01</a:t>
            </a:r>
            <a:endParaRPr lang="zh-TW" altLang="en-US" sz="4400" dirty="0">
              <a:solidFill>
                <a:srgbClr val="2083A5"/>
              </a:solidFill>
              <a:cs typeface="+mn-ea"/>
              <a:sym typeface="+mn-lt"/>
            </a:endParaRPr>
          </a:p>
        </p:txBody>
      </p:sp>
      <p:sp>
        <p:nvSpPr>
          <p:cNvPr id="25" name="矩形 24"/>
          <p:cNvSpPr/>
          <p:nvPr/>
        </p:nvSpPr>
        <p:spPr>
          <a:xfrm>
            <a:off x="3198293" y="1770404"/>
            <a:ext cx="4905583" cy="461665"/>
          </a:xfrm>
          <a:prstGeom prst="rect">
            <a:avLst/>
          </a:prstGeom>
        </p:spPr>
        <p:txBody>
          <a:bodyPr wrap="square">
            <a:spAutoFit/>
          </a:bodyPr>
          <a:lstStyle/>
          <a:p>
            <a:r>
              <a:rPr lang="en-US" altLang="zh-CN" dirty="0">
                <a:latin typeface="微软雅黑" panose="020B0503020204020204" pitchFamily="34" charset="-122"/>
                <a:ea typeface="微软雅黑" panose="020B0503020204020204" pitchFamily="34" charset="-122"/>
                <a:cs typeface="+mn-ea"/>
                <a:sym typeface="+mn-lt"/>
              </a:rPr>
              <a:t>《</a:t>
            </a:r>
            <a:r>
              <a:rPr lang="zh-CN" altLang="en-US" dirty="0">
                <a:latin typeface="微软雅黑" panose="020B0503020204020204" pitchFamily="34" charset="-122"/>
                <a:ea typeface="微软雅黑" panose="020B0503020204020204" pitchFamily="34" charset="-122"/>
                <a:cs typeface="+mn-ea"/>
                <a:sym typeface="+mn-lt"/>
              </a:rPr>
              <a:t>就业创业证</a:t>
            </a:r>
            <a:r>
              <a:rPr lang="en-US" altLang="zh-CN" dirty="0">
                <a:latin typeface="微软雅黑" panose="020B0503020204020204" pitchFamily="34" charset="-122"/>
                <a:ea typeface="微软雅黑" panose="020B0503020204020204" pitchFamily="34" charset="-122"/>
                <a:cs typeface="+mn-ea"/>
                <a:sym typeface="+mn-lt"/>
              </a:rPr>
              <a:t>》/《</a:t>
            </a:r>
            <a:r>
              <a:rPr lang="zh-CN" altLang="en-US" dirty="0">
                <a:latin typeface="微软雅黑" panose="020B0503020204020204" pitchFamily="34" charset="-122"/>
                <a:ea typeface="微软雅黑" panose="020B0503020204020204" pitchFamily="34" charset="-122"/>
                <a:cs typeface="+mn-ea"/>
                <a:sym typeface="+mn-lt"/>
              </a:rPr>
              <a:t>学生证</a:t>
            </a:r>
            <a:r>
              <a:rPr lang="en-US" altLang="zh-CN" dirty="0">
                <a:latin typeface="微软雅黑" panose="020B0503020204020204" pitchFamily="34" charset="-122"/>
                <a:ea typeface="微软雅黑" panose="020B0503020204020204" pitchFamily="34" charset="-122"/>
                <a:cs typeface="+mn-ea"/>
                <a:sym typeface="+mn-lt"/>
              </a:rPr>
              <a:t>》</a:t>
            </a:r>
            <a:endParaRPr lang="en-US" altLang="zh-CN" dirty="0">
              <a:latin typeface="微软雅黑" panose="020B0503020204020204" pitchFamily="34" charset="-122"/>
              <a:ea typeface="微软雅黑" panose="020B0503020204020204" pitchFamily="34" charset="-122"/>
              <a:cs typeface="+mn-ea"/>
              <a:sym typeface="+mn-lt"/>
            </a:endParaRPr>
          </a:p>
        </p:txBody>
      </p:sp>
      <p:sp>
        <p:nvSpPr>
          <p:cNvPr id="26" name="文字方塊 25"/>
          <p:cNvSpPr txBox="1"/>
          <p:nvPr/>
        </p:nvSpPr>
        <p:spPr>
          <a:xfrm>
            <a:off x="2153222" y="2585530"/>
            <a:ext cx="1068917" cy="426723"/>
          </a:xfrm>
          <a:prstGeom prst="rect">
            <a:avLst/>
          </a:prstGeom>
          <a:noFill/>
        </p:spPr>
        <p:txBody>
          <a:bodyPr wrap="square" rtlCol="0" anchor="ctr">
            <a:noAutofit/>
          </a:bodyPr>
          <a:lstStyle/>
          <a:p>
            <a:pPr algn="ctr"/>
            <a:r>
              <a:rPr lang="en-US" altLang="zh-TW" sz="4400" dirty="0">
                <a:solidFill>
                  <a:srgbClr val="50BC6D"/>
                </a:solidFill>
                <a:cs typeface="+mn-ea"/>
                <a:sym typeface="+mn-lt"/>
              </a:rPr>
              <a:t>02</a:t>
            </a:r>
            <a:endParaRPr lang="zh-TW" altLang="en-US" sz="4400" dirty="0">
              <a:solidFill>
                <a:srgbClr val="50BC6D"/>
              </a:solidFill>
              <a:cs typeface="+mn-ea"/>
              <a:sym typeface="+mn-lt"/>
            </a:endParaRPr>
          </a:p>
        </p:txBody>
      </p:sp>
      <p:sp>
        <p:nvSpPr>
          <p:cNvPr id="28" name="文字方塊 27"/>
          <p:cNvSpPr txBox="1"/>
          <p:nvPr/>
        </p:nvSpPr>
        <p:spPr>
          <a:xfrm>
            <a:off x="2153222" y="3352406"/>
            <a:ext cx="1068917" cy="426723"/>
          </a:xfrm>
          <a:prstGeom prst="rect">
            <a:avLst/>
          </a:prstGeom>
          <a:noFill/>
        </p:spPr>
        <p:txBody>
          <a:bodyPr wrap="square" rtlCol="0" anchor="ctr">
            <a:noAutofit/>
          </a:bodyPr>
          <a:lstStyle/>
          <a:p>
            <a:pPr algn="ctr"/>
            <a:r>
              <a:rPr lang="en-US" altLang="zh-TW" sz="4400" dirty="0">
                <a:solidFill>
                  <a:srgbClr val="88C043"/>
                </a:solidFill>
                <a:cs typeface="+mn-ea"/>
                <a:sym typeface="+mn-lt"/>
              </a:rPr>
              <a:t>03</a:t>
            </a:r>
            <a:endParaRPr lang="zh-TW" altLang="en-US" sz="4400" dirty="0">
              <a:solidFill>
                <a:srgbClr val="88C043"/>
              </a:solidFill>
              <a:cs typeface="+mn-ea"/>
              <a:sym typeface="+mn-lt"/>
            </a:endParaRPr>
          </a:p>
        </p:txBody>
      </p:sp>
      <p:sp>
        <p:nvSpPr>
          <p:cNvPr id="33" name="文字方塊 32"/>
          <p:cNvSpPr txBox="1"/>
          <p:nvPr/>
        </p:nvSpPr>
        <p:spPr>
          <a:xfrm>
            <a:off x="2153222" y="4119284"/>
            <a:ext cx="1068917" cy="426723"/>
          </a:xfrm>
          <a:prstGeom prst="rect">
            <a:avLst/>
          </a:prstGeom>
          <a:noFill/>
        </p:spPr>
        <p:txBody>
          <a:bodyPr wrap="square" rtlCol="0" anchor="ctr">
            <a:noAutofit/>
          </a:bodyPr>
          <a:lstStyle/>
          <a:p>
            <a:pPr algn="ctr"/>
            <a:r>
              <a:rPr lang="en-US" altLang="zh-TW" sz="4400" dirty="0">
                <a:solidFill>
                  <a:srgbClr val="EF9526"/>
                </a:solidFill>
                <a:cs typeface="+mn-ea"/>
                <a:sym typeface="+mn-lt"/>
              </a:rPr>
              <a:t>04</a:t>
            </a:r>
            <a:endParaRPr lang="zh-TW" altLang="en-US" sz="4400" dirty="0">
              <a:solidFill>
                <a:srgbClr val="EF9526"/>
              </a:solidFill>
              <a:cs typeface="+mn-ea"/>
              <a:sym typeface="+mn-lt"/>
            </a:endParaRPr>
          </a:p>
        </p:txBody>
      </p:sp>
      <p:sp>
        <p:nvSpPr>
          <p:cNvPr id="35" name="文字方塊 34"/>
          <p:cNvSpPr txBox="1"/>
          <p:nvPr/>
        </p:nvSpPr>
        <p:spPr>
          <a:xfrm>
            <a:off x="2153222" y="4886161"/>
            <a:ext cx="1068917" cy="426723"/>
          </a:xfrm>
          <a:prstGeom prst="rect">
            <a:avLst/>
          </a:prstGeom>
          <a:noFill/>
        </p:spPr>
        <p:txBody>
          <a:bodyPr wrap="square" rtlCol="0" anchor="ctr">
            <a:noAutofit/>
          </a:bodyPr>
          <a:lstStyle/>
          <a:p>
            <a:pPr algn="ctr"/>
            <a:r>
              <a:rPr lang="en-US" altLang="zh-TW" sz="4400" dirty="0">
                <a:solidFill>
                  <a:srgbClr val="ED3E39"/>
                </a:solidFill>
                <a:cs typeface="+mn-ea"/>
                <a:sym typeface="+mn-lt"/>
              </a:rPr>
              <a:t>05</a:t>
            </a:r>
            <a:endParaRPr lang="zh-TW" altLang="en-US" sz="4400" dirty="0">
              <a:solidFill>
                <a:srgbClr val="ED3E39"/>
              </a:solidFill>
              <a:cs typeface="+mn-ea"/>
              <a:sym typeface="+mn-lt"/>
            </a:endParaRPr>
          </a:p>
        </p:txBody>
      </p:sp>
      <p:sp>
        <p:nvSpPr>
          <p:cNvPr id="42" name="矩形 41"/>
          <p:cNvSpPr/>
          <p:nvPr/>
        </p:nvSpPr>
        <p:spPr>
          <a:xfrm>
            <a:off x="3198292" y="2537281"/>
            <a:ext cx="5147055" cy="707886"/>
          </a:xfrm>
          <a:prstGeom prst="rect">
            <a:avLst/>
          </a:prstGeom>
        </p:spPr>
        <p:txBody>
          <a:bodyPr wrap="square">
            <a:spAutoFit/>
          </a:bodyPr>
          <a:lstStyle/>
          <a:p>
            <a:r>
              <a:rPr lang="zh-CN" altLang="en-US" sz="2000" dirty="0" smtClean="0">
                <a:latin typeface="+mj-ea"/>
                <a:ea typeface="+mj-ea"/>
                <a:cs typeface="+mn-ea"/>
                <a:sym typeface="+mn-lt"/>
              </a:rPr>
              <a:t>工商</a:t>
            </a:r>
            <a:r>
              <a:rPr lang="zh-CN" altLang="en-US" sz="2000" dirty="0">
                <a:latin typeface="+mj-ea"/>
                <a:ea typeface="+mj-ea"/>
                <a:cs typeface="+mn-ea"/>
                <a:sym typeface="+mn-lt"/>
              </a:rPr>
              <a:t>营业执照，有限责任公司额外提供</a:t>
            </a:r>
            <a:r>
              <a:rPr lang="en-US" altLang="zh-CN" sz="2000" dirty="0">
                <a:latin typeface="+mj-ea"/>
                <a:ea typeface="+mj-ea"/>
                <a:cs typeface="+mn-ea"/>
                <a:sym typeface="+mn-lt"/>
              </a:rPr>
              <a:t>《</a:t>
            </a:r>
            <a:r>
              <a:rPr lang="zh-CN" altLang="en-US" sz="2000" dirty="0">
                <a:latin typeface="+mj-ea"/>
                <a:ea typeface="+mj-ea"/>
                <a:cs typeface="+mn-ea"/>
                <a:sym typeface="+mn-lt"/>
              </a:rPr>
              <a:t>验资报告</a:t>
            </a:r>
            <a:r>
              <a:rPr lang="en-US" altLang="zh-CN" sz="2000" dirty="0">
                <a:latin typeface="+mj-ea"/>
                <a:ea typeface="+mj-ea"/>
                <a:cs typeface="+mn-ea"/>
                <a:sym typeface="+mn-lt"/>
              </a:rPr>
              <a:t>》</a:t>
            </a:r>
            <a:r>
              <a:rPr lang="zh-CN" altLang="en-US" sz="2000" dirty="0">
                <a:latin typeface="+mj-ea"/>
                <a:ea typeface="+mj-ea"/>
                <a:cs typeface="+mn-ea"/>
                <a:sym typeface="+mn-lt"/>
              </a:rPr>
              <a:t>或工商部门盖章的</a:t>
            </a:r>
            <a:r>
              <a:rPr lang="en-US" altLang="zh-CN" sz="2000" dirty="0">
                <a:latin typeface="+mj-ea"/>
                <a:ea typeface="+mj-ea"/>
                <a:cs typeface="+mn-ea"/>
                <a:sym typeface="+mn-lt"/>
              </a:rPr>
              <a:t>《</a:t>
            </a:r>
            <a:r>
              <a:rPr lang="zh-CN" altLang="en-US" sz="2000" dirty="0">
                <a:latin typeface="+mj-ea"/>
                <a:ea typeface="+mj-ea"/>
                <a:cs typeface="+mn-ea"/>
                <a:sym typeface="+mn-lt"/>
              </a:rPr>
              <a:t>公司章程</a:t>
            </a:r>
            <a:r>
              <a:rPr lang="en-US" altLang="zh-CN" sz="2000" dirty="0" smtClean="0">
                <a:latin typeface="+mj-ea"/>
                <a:ea typeface="+mj-ea"/>
                <a:cs typeface="+mn-ea"/>
                <a:sym typeface="+mn-lt"/>
              </a:rPr>
              <a:t>》</a:t>
            </a:r>
            <a:endParaRPr lang="zh-TW" altLang="en-US" dirty="0">
              <a:latin typeface="+mj-ea"/>
              <a:ea typeface="+mj-ea"/>
              <a:cs typeface="+mn-ea"/>
              <a:sym typeface="+mn-lt"/>
            </a:endParaRPr>
          </a:p>
        </p:txBody>
      </p:sp>
      <p:sp>
        <p:nvSpPr>
          <p:cNvPr id="43" name="矩形 42"/>
          <p:cNvSpPr/>
          <p:nvPr/>
        </p:nvSpPr>
        <p:spPr>
          <a:xfrm>
            <a:off x="3198291" y="3304157"/>
            <a:ext cx="4905583" cy="707886"/>
          </a:xfrm>
          <a:prstGeom prst="rect">
            <a:avLst/>
          </a:prstGeom>
        </p:spPr>
        <p:txBody>
          <a:bodyPr wrap="square">
            <a:spAutoFit/>
          </a:bodyPr>
          <a:lstStyle/>
          <a:p>
            <a:r>
              <a:rPr lang="en-US" altLang="zh-CN" sz="2000" dirty="0" smtClean="0">
                <a:latin typeface="微软雅黑" panose="020B0503020204020204" pitchFamily="34" charset="-122"/>
                <a:ea typeface="微软雅黑" panose="020B0503020204020204" pitchFamily="34" charset="-122"/>
                <a:cs typeface="+mn-ea"/>
              </a:rPr>
              <a:t>《</a:t>
            </a:r>
            <a:r>
              <a:rPr lang="zh-CN" altLang="en-US" sz="2000" dirty="0">
                <a:latin typeface="微软雅黑" panose="020B0503020204020204" pitchFamily="34" charset="-122"/>
                <a:ea typeface="微软雅黑" panose="020B0503020204020204" pitchFamily="34" charset="-122"/>
                <a:cs typeface="+mn-ea"/>
              </a:rPr>
              <a:t>房屋产权证</a:t>
            </a:r>
            <a:r>
              <a:rPr lang="en-US" altLang="zh-CN" sz="2000" dirty="0" smtClean="0">
                <a:latin typeface="微软雅黑" panose="020B0503020204020204" pitchFamily="34" charset="-122"/>
                <a:ea typeface="微软雅黑" panose="020B0503020204020204" pitchFamily="34" charset="-122"/>
                <a:cs typeface="+mn-ea"/>
              </a:rPr>
              <a:t>》</a:t>
            </a:r>
            <a:r>
              <a:rPr lang="zh-CN" altLang="en-US" sz="2000" dirty="0" smtClean="0">
                <a:latin typeface="微软雅黑" panose="020B0503020204020204" pitchFamily="34" charset="-122"/>
                <a:ea typeface="微软雅黑" panose="020B0503020204020204" pitchFamily="34" charset="-122"/>
                <a:cs typeface="+mn-ea"/>
              </a:rPr>
              <a:t>或</a:t>
            </a:r>
            <a:r>
              <a:rPr lang="en-US" altLang="zh-CN" sz="2000" dirty="0" smtClean="0">
                <a:latin typeface="微软雅黑" panose="020B0503020204020204" pitchFamily="34" charset="-122"/>
                <a:ea typeface="微软雅黑" panose="020B0503020204020204" pitchFamily="34" charset="-122"/>
                <a:cs typeface="+mn-ea"/>
              </a:rPr>
              <a:t>《</a:t>
            </a:r>
            <a:r>
              <a:rPr lang="zh-CN" altLang="en-US" sz="2000" dirty="0">
                <a:latin typeface="微软雅黑" panose="020B0503020204020204" pitchFamily="34" charset="-122"/>
                <a:ea typeface="微软雅黑" panose="020B0503020204020204" pitchFamily="34" charset="-122"/>
                <a:cs typeface="+mn-ea"/>
              </a:rPr>
              <a:t>房屋租赁合同</a:t>
            </a:r>
            <a:r>
              <a:rPr lang="en-US" altLang="zh-CN" sz="2000" dirty="0">
                <a:latin typeface="微软雅黑" panose="020B0503020204020204" pitchFamily="34" charset="-122"/>
                <a:ea typeface="微软雅黑" panose="020B0503020204020204" pitchFamily="34" charset="-122"/>
                <a:cs typeface="+mn-ea"/>
              </a:rPr>
              <a:t>》</a:t>
            </a:r>
            <a:r>
              <a:rPr lang="zh-CN" altLang="en-US" sz="2000" dirty="0">
                <a:latin typeface="微软雅黑" panose="020B0503020204020204" pitchFamily="34" charset="-122"/>
                <a:ea typeface="微软雅黑" panose="020B0503020204020204" pitchFamily="34" charset="-122"/>
                <a:cs typeface="+mn-ea"/>
              </a:rPr>
              <a:t>及租金</a:t>
            </a:r>
            <a:r>
              <a:rPr lang="zh-CN" altLang="en-US" sz="2000" dirty="0" smtClean="0">
                <a:latin typeface="微软雅黑" panose="020B0503020204020204" pitchFamily="34" charset="-122"/>
                <a:ea typeface="微软雅黑" panose="020B0503020204020204" pitchFamily="34" charset="-122"/>
                <a:cs typeface="+mn-ea"/>
              </a:rPr>
              <a:t>收据</a:t>
            </a:r>
            <a:endParaRPr lang="zh-TW" altLang="en-US" dirty="0">
              <a:latin typeface="微软雅黑" panose="020B0503020204020204" pitchFamily="34" charset="-122"/>
              <a:ea typeface="微软雅黑" panose="020B0503020204020204" pitchFamily="34" charset="-122"/>
              <a:cs typeface="+mn-ea"/>
              <a:sym typeface="+mn-lt"/>
            </a:endParaRPr>
          </a:p>
        </p:txBody>
      </p:sp>
      <p:sp>
        <p:nvSpPr>
          <p:cNvPr id="44" name="矩形 43"/>
          <p:cNvSpPr/>
          <p:nvPr/>
        </p:nvSpPr>
        <p:spPr>
          <a:xfrm>
            <a:off x="3198291" y="4107694"/>
            <a:ext cx="4905583" cy="461665"/>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cs typeface="+mn-ea"/>
                <a:sym typeface="+mn-lt"/>
              </a:rPr>
              <a:t>最近两个季度纳税证明</a:t>
            </a:r>
            <a:endParaRPr lang="zh-TW" altLang="en-US" dirty="0">
              <a:latin typeface="微软雅黑" panose="020B0503020204020204" pitchFamily="34" charset="-122"/>
              <a:ea typeface="微软雅黑" panose="020B0503020204020204" pitchFamily="34" charset="-122"/>
              <a:cs typeface="+mn-ea"/>
              <a:sym typeface="+mn-lt"/>
            </a:endParaRPr>
          </a:p>
        </p:txBody>
      </p:sp>
      <p:sp>
        <p:nvSpPr>
          <p:cNvPr id="45" name="矩形 44"/>
          <p:cNvSpPr/>
          <p:nvPr/>
        </p:nvSpPr>
        <p:spPr>
          <a:xfrm>
            <a:off x="3198291" y="4868689"/>
            <a:ext cx="4905583" cy="461665"/>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cs typeface="+mn-ea"/>
                <a:sym typeface="+mn-lt"/>
              </a:rPr>
              <a:t>社会保障卡</a:t>
            </a:r>
            <a:endParaRPr lang="en-US" altLang="zh-CN" dirty="0">
              <a:latin typeface="微软雅黑" panose="020B0503020204020204" pitchFamily="34" charset="-122"/>
              <a:ea typeface="微软雅黑" panose="020B0503020204020204" pitchFamily="34" charset="-122"/>
              <a:cs typeface="+mn-ea"/>
              <a:sym typeface="+mn-lt"/>
            </a:endParaRPr>
          </a:p>
        </p:txBody>
      </p:sp>
      <p:sp>
        <p:nvSpPr>
          <p:cNvPr id="14" name="标题 13"/>
          <p:cNvSpPr>
            <a:spLocks noGrp="1"/>
          </p:cNvSpPr>
          <p:nvPr>
            <p:ph type="title"/>
          </p:nvPr>
        </p:nvSpPr>
        <p:spPr/>
        <p:txBody>
          <a:bodyPr/>
          <a:lstStyle/>
          <a:p>
            <a:r>
              <a:rPr lang="zh-CN" altLang="en-US" dirty="0"/>
              <a:t>个人创业综合补贴</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smtClean="0"/>
              <a:t>所需材料</a:t>
            </a:r>
            <a:endParaRPr lang="zh-CN" altLang="en-US" dirty="0"/>
          </a:p>
        </p:txBody>
      </p:sp>
      <p:grpSp>
        <p:nvGrpSpPr>
          <p:cNvPr id="15" name="组合 14"/>
          <p:cNvGrpSpPr/>
          <p:nvPr/>
        </p:nvGrpSpPr>
        <p:grpSpPr>
          <a:xfrm>
            <a:off x="1224903" y="1449325"/>
            <a:ext cx="907152" cy="4320000"/>
            <a:chOff x="1224903" y="1449325"/>
            <a:chExt cx="907152" cy="4320000"/>
          </a:xfrm>
        </p:grpSpPr>
        <p:sp>
          <p:nvSpPr>
            <p:cNvPr id="2" name="菱形 1"/>
            <p:cNvSpPr/>
            <p:nvPr/>
          </p:nvSpPr>
          <p:spPr>
            <a:xfrm>
              <a:off x="1229912" y="1626048"/>
              <a:ext cx="872680" cy="274361"/>
            </a:xfrm>
            <a:prstGeom prst="diamond">
              <a:avLst/>
            </a:prstGeom>
            <a:solidFill>
              <a:srgbClr val="236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 name="菱形 2"/>
            <p:cNvSpPr/>
            <p:nvPr/>
          </p:nvSpPr>
          <p:spPr>
            <a:xfrm>
              <a:off x="1229912" y="3162381"/>
              <a:ext cx="872680" cy="274361"/>
            </a:xfrm>
            <a:prstGeom prst="diamond">
              <a:avLst/>
            </a:prstGeom>
            <a:solidFill>
              <a:srgbClr val="B01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4" name="菱形 3"/>
            <p:cNvSpPr/>
            <p:nvPr/>
          </p:nvSpPr>
          <p:spPr>
            <a:xfrm>
              <a:off x="1229912" y="4698713"/>
              <a:ext cx="872680" cy="274361"/>
            </a:xfrm>
            <a:prstGeom prst="diamond">
              <a:avLst/>
            </a:prstGeom>
            <a:solidFill>
              <a:srgbClr val="3C3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18" name="菱形 17"/>
            <p:cNvSpPr/>
            <p:nvPr/>
          </p:nvSpPr>
          <p:spPr>
            <a:xfrm>
              <a:off x="1254366" y="2394214"/>
              <a:ext cx="872680" cy="274361"/>
            </a:xfrm>
            <a:prstGeom prst="diamond">
              <a:avLst/>
            </a:prstGeom>
            <a:solidFill>
              <a:srgbClr val="8869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0" name="菱形 29"/>
            <p:cNvSpPr/>
            <p:nvPr/>
          </p:nvSpPr>
          <p:spPr>
            <a:xfrm>
              <a:off x="1229912" y="3930547"/>
              <a:ext cx="872680" cy="274361"/>
            </a:xfrm>
            <a:prstGeom prst="diamond">
              <a:avLst/>
            </a:prstGeom>
            <a:solidFill>
              <a:srgbClr val="488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nvGrpSpPr>
            <p:cNvPr id="13" name="群組 12"/>
            <p:cNvGrpSpPr/>
            <p:nvPr/>
          </p:nvGrpSpPr>
          <p:grpSpPr>
            <a:xfrm>
              <a:off x="1400731" y="1449325"/>
              <a:ext cx="533897" cy="4320000"/>
              <a:chOff x="1332001" y="360000"/>
              <a:chExt cx="713014" cy="6138000"/>
            </a:xfrm>
          </p:grpSpPr>
          <p:sp>
            <p:nvSpPr>
              <p:cNvPr id="5" name="梯形 4"/>
              <p:cNvSpPr/>
              <p:nvPr/>
            </p:nvSpPr>
            <p:spPr>
              <a:xfrm rot="5400000">
                <a:off x="-1203985" y="3249000"/>
                <a:ext cx="6138000" cy="360000"/>
              </a:xfrm>
              <a:prstGeom prst="trapezoi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6" name="梯形 5"/>
              <p:cNvSpPr/>
              <p:nvPr/>
            </p:nvSpPr>
            <p:spPr>
              <a:xfrm rot="16200000" flipH="1">
                <a:off x="-1556999" y="3249000"/>
                <a:ext cx="6138000" cy="360000"/>
              </a:xfrm>
              <a:prstGeom prst="trapezoi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sp>
          <p:nvSpPr>
            <p:cNvPr id="7" name="平行四邊形 6"/>
            <p:cNvSpPr/>
            <p:nvPr/>
          </p:nvSpPr>
          <p:spPr>
            <a:xfrm rot="5400000">
              <a:off x="1095096" y="1890903"/>
              <a:ext cx="700963" cy="441349"/>
            </a:xfrm>
            <a:prstGeom prst="parallelogram">
              <a:avLst>
                <a:gd name="adj" fmla="val 31388"/>
              </a:avLst>
            </a:prstGeom>
            <a:solidFill>
              <a:srgbClr val="268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8" name="平行四邊形 7"/>
            <p:cNvSpPr/>
            <p:nvPr/>
          </p:nvSpPr>
          <p:spPr>
            <a:xfrm rot="16200000" flipH="1">
              <a:off x="1536445" y="1890903"/>
              <a:ext cx="700963" cy="441349"/>
            </a:xfrm>
            <a:prstGeom prst="parallelogram">
              <a:avLst>
                <a:gd name="adj" fmla="val 31388"/>
              </a:avLst>
            </a:prstGeom>
            <a:solidFill>
              <a:srgbClr val="39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9" name="平行四邊形 8"/>
            <p:cNvSpPr/>
            <p:nvPr/>
          </p:nvSpPr>
          <p:spPr>
            <a:xfrm rot="5400000">
              <a:off x="1095096" y="3427236"/>
              <a:ext cx="700963" cy="441349"/>
            </a:xfrm>
            <a:prstGeom prst="parallelogram">
              <a:avLst>
                <a:gd name="adj" fmla="val 31388"/>
              </a:avLst>
            </a:prstGeom>
            <a:solidFill>
              <a:srgbClr val="8B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10" name="平行四邊形 9"/>
            <p:cNvSpPr/>
            <p:nvPr/>
          </p:nvSpPr>
          <p:spPr>
            <a:xfrm rot="16200000" flipH="1">
              <a:off x="1536445" y="3427236"/>
              <a:ext cx="700963" cy="441349"/>
            </a:xfrm>
            <a:prstGeom prst="parallelogram">
              <a:avLst>
                <a:gd name="adj" fmla="val 31388"/>
              </a:avLst>
            </a:prstGeom>
            <a:solidFill>
              <a:srgbClr val="F21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11" name="平行四邊形 10"/>
            <p:cNvSpPr/>
            <p:nvPr/>
          </p:nvSpPr>
          <p:spPr>
            <a:xfrm rot="5400000">
              <a:off x="1095096" y="4963568"/>
              <a:ext cx="700963" cy="441349"/>
            </a:xfrm>
            <a:prstGeom prst="parallelogram">
              <a:avLst>
                <a:gd name="adj" fmla="val 31388"/>
              </a:avLst>
            </a:prstGeom>
            <a:solidFill>
              <a:srgbClr val="ED4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12" name="平行四邊形 11"/>
            <p:cNvSpPr/>
            <p:nvPr/>
          </p:nvSpPr>
          <p:spPr>
            <a:xfrm rot="16200000" flipH="1">
              <a:off x="1536445" y="4963568"/>
              <a:ext cx="700963" cy="441349"/>
            </a:xfrm>
            <a:prstGeom prst="parallelogram">
              <a:avLst>
                <a:gd name="adj" fmla="val 31388"/>
              </a:avLst>
            </a:prstGeom>
            <a:solidFill>
              <a:srgbClr val="505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19" name="平行四邊形 18"/>
            <p:cNvSpPr/>
            <p:nvPr/>
          </p:nvSpPr>
          <p:spPr>
            <a:xfrm rot="5400000">
              <a:off x="1119549" y="2659069"/>
              <a:ext cx="700963" cy="441349"/>
            </a:xfrm>
            <a:prstGeom prst="parallelogram">
              <a:avLst>
                <a:gd name="adj" fmla="val 31388"/>
              </a:avLst>
            </a:prstGeom>
            <a:solidFill>
              <a:srgbClr val="54B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20" name="平行四邊形 19"/>
            <p:cNvSpPr/>
            <p:nvPr/>
          </p:nvSpPr>
          <p:spPr>
            <a:xfrm rot="16200000" flipH="1">
              <a:off x="1560899" y="2659069"/>
              <a:ext cx="700963" cy="441349"/>
            </a:xfrm>
            <a:prstGeom prst="parallelogram">
              <a:avLst>
                <a:gd name="adj" fmla="val 31388"/>
              </a:avLst>
            </a:prstGeom>
            <a:solidFill>
              <a:srgbClr val="D0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1" name="平行四邊形 30"/>
            <p:cNvSpPr/>
            <p:nvPr/>
          </p:nvSpPr>
          <p:spPr>
            <a:xfrm rot="5400000">
              <a:off x="1095096" y="4195402"/>
              <a:ext cx="700963" cy="441349"/>
            </a:xfrm>
            <a:prstGeom prst="parallelogram">
              <a:avLst>
                <a:gd name="adj" fmla="val 31388"/>
              </a:avLst>
            </a:prstGeom>
            <a:solidFill>
              <a:srgbClr val="EF9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2" name="平行四邊形 31"/>
            <p:cNvSpPr/>
            <p:nvPr/>
          </p:nvSpPr>
          <p:spPr>
            <a:xfrm rot="16200000" flipH="1">
              <a:off x="1536445" y="4195402"/>
              <a:ext cx="700963" cy="441349"/>
            </a:xfrm>
            <a:prstGeom prst="parallelogram">
              <a:avLst>
                <a:gd name="adj" fmla="val 31388"/>
              </a:avLst>
            </a:prstGeom>
            <a:solidFill>
              <a:srgbClr val="6BB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群組 7"/>
          <p:cNvGrpSpPr/>
          <p:nvPr/>
        </p:nvGrpSpPr>
        <p:grpSpPr>
          <a:xfrm>
            <a:off x="180000" y="3898800"/>
            <a:ext cx="2160001" cy="1080000"/>
            <a:chOff x="972000" y="4149000"/>
            <a:chExt cx="2160001" cy="1080000"/>
          </a:xfrm>
          <a:solidFill>
            <a:srgbClr val="2686A7"/>
          </a:solidFill>
        </p:grpSpPr>
        <p:sp>
          <p:nvSpPr>
            <p:cNvPr id="27" name="矩形 26"/>
            <p:cNvSpPr/>
            <p:nvPr/>
          </p:nvSpPr>
          <p:spPr>
            <a:xfrm>
              <a:off x="972000" y="4149000"/>
              <a:ext cx="216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28" name="直角三角形 27"/>
            <p:cNvSpPr/>
            <p:nvPr/>
          </p:nvSpPr>
          <p:spPr>
            <a:xfrm rot="10800000">
              <a:off x="2592001" y="4669950"/>
              <a:ext cx="540000" cy="558800"/>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grpSp>
        <p:nvGrpSpPr>
          <p:cNvPr id="8" name="群組 7"/>
          <p:cNvGrpSpPr/>
          <p:nvPr/>
        </p:nvGrpSpPr>
        <p:grpSpPr>
          <a:xfrm>
            <a:off x="1798910" y="3339984"/>
            <a:ext cx="2160001" cy="1080000"/>
            <a:chOff x="972000" y="4149000"/>
            <a:chExt cx="2160001" cy="1080000"/>
          </a:xfrm>
          <a:solidFill>
            <a:srgbClr val="54BE71"/>
          </a:solidFill>
        </p:grpSpPr>
        <p:sp>
          <p:nvSpPr>
            <p:cNvPr id="2" name="矩形 1"/>
            <p:cNvSpPr/>
            <p:nvPr/>
          </p:nvSpPr>
          <p:spPr>
            <a:xfrm>
              <a:off x="972000" y="4149000"/>
              <a:ext cx="2160000" cy="1080000"/>
            </a:xfrm>
            <a:prstGeom prst="rect">
              <a:avLst/>
            </a:prstGeom>
            <a:solidFill>
              <a:srgbClr val="8B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 name="直角三角形 2"/>
            <p:cNvSpPr/>
            <p:nvPr/>
          </p:nvSpPr>
          <p:spPr>
            <a:xfrm rot="10800000">
              <a:off x="2592001" y="4669950"/>
              <a:ext cx="540000" cy="558800"/>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grpSp>
        <p:nvGrpSpPr>
          <p:cNvPr id="9" name="群組 8"/>
          <p:cNvGrpSpPr/>
          <p:nvPr/>
        </p:nvGrpSpPr>
        <p:grpSpPr>
          <a:xfrm>
            <a:off x="3418903" y="2780935"/>
            <a:ext cx="2160000" cy="1080000"/>
            <a:chOff x="2591999" y="3589950"/>
            <a:chExt cx="2160000" cy="1080000"/>
          </a:xfrm>
          <a:solidFill>
            <a:srgbClr val="8BC248"/>
          </a:solidFill>
        </p:grpSpPr>
        <p:sp>
          <p:nvSpPr>
            <p:cNvPr id="4" name="矩形 3"/>
            <p:cNvSpPr/>
            <p:nvPr/>
          </p:nvSpPr>
          <p:spPr>
            <a:xfrm>
              <a:off x="2591999" y="3589950"/>
              <a:ext cx="2160000" cy="1080000"/>
            </a:xfrm>
            <a:prstGeom prst="rect">
              <a:avLst/>
            </a:prstGeom>
            <a:solidFill>
              <a:srgbClr val="54B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5" name="直角三角形 4"/>
            <p:cNvSpPr/>
            <p:nvPr/>
          </p:nvSpPr>
          <p:spPr>
            <a:xfrm rot="10800000">
              <a:off x="4211999" y="4111150"/>
              <a:ext cx="540000" cy="558800"/>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grpSp>
        <p:nvGrpSpPr>
          <p:cNvPr id="11" name="群組 10"/>
          <p:cNvGrpSpPr/>
          <p:nvPr/>
        </p:nvGrpSpPr>
        <p:grpSpPr>
          <a:xfrm>
            <a:off x="5038903" y="2221884"/>
            <a:ext cx="2160000" cy="1080000"/>
            <a:chOff x="4211998" y="3030900"/>
            <a:chExt cx="2160000" cy="1080000"/>
          </a:xfrm>
          <a:solidFill>
            <a:srgbClr val="EF9527"/>
          </a:solidFill>
        </p:grpSpPr>
        <p:sp>
          <p:nvSpPr>
            <p:cNvPr id="6" name="矩形 5"/>
            <p:cNvSpPr/>
            <p:nvPr/>
          </p:nvSpPr>
          <p:spPr>
            <a:xfrm>
              <a:off x="4211998" y="3030900"/>
              <a:ext cx="2160000" cy="108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7" name="直角三角形 6"/>
            <p:cNvSpPr/>
            <p:nvPr/>
          </p:nvSpPr>
          <p:spPr>
            <a:xfrm rot="10800000">
              <a:off x="5831998" y="3552100"/>
              <a:ext cx="540000" cy="558800"/>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sp>
        <p:nvSpPr>
          <p:cNvPr id="10" name="向右箭號 9"/>
          <p:cNvSpPr/>
          <p:nvPr/>
        </p:nvSpPr>
        <p:spPr>
          <a:xfrm>
            <a:off x="6658901" y="1433086"/>
            <a:ext cx="2160000" cy="1581228"/>
          </a:xfrm>
          <a:prstGeom prst="rightArrow">
            <a:avLst>
              <a:gd name="adj1" fmla="val 67231"/>
              <a:gd name="adj2" fmla="val 50000"/>
            </a:avLst>
          </a:prstGeom>
          <a:solidFill>
            <a:srgbClr val="E9831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TW" altLang="en-US" sz="1800">
              <a:cs typeface="+mn-ea"/>
              <a:sym typeface="+mn-lt"/>
            </a:endParaRPr>
          </a:p>
        </p:txBody>
      </p:sp>
      <p:sp>
        <p:nvSpPr>
          <p:cNvPr id="15" name="文字方塊 14"/>
          <p:cNvSpPr txBox="1"/>
          <p:nvPr/>
        </p:nvSpPr>
        <p:spPr>
          <a:xfrm>
            <a:off x="2074450" y="2635668"/>
            <a:ext cx="1068917" cy="426723"/>
          </a:xfrm>
          <a:prstGeom prst="rect">
            <a:avLst/>
          </a:prstGeom>
          <a:noFill/>
        </p:spPr>
        <p:txBody>
          <a:bodyPr wrap="square" lIns="121917" tIns="60958" rIns="121917" bIns="60958" rtlCol="0" anchor="ctr">
            <a:noAutofit/>
          </a:bodyPr>
          <a:lstStyle/>
          <a:p>
            <a:pPr algn="ctr"/>
            <a:r>
              <a:rPr lang="en-US" altLang="zh-CN" sz="4400" dirty="0" smtClean="0">
                <a:cs typeface="+mn-ea"/>
                <a:sym typeface="+mn-lt"/>
              </a:rPr>
              <a:t>02</a:t>
            </a:r>
            <a:endParaRPr lang="zh-TW" altLang="en-US" sz="4400" dirty="0">
              <a:cs typeface="+mn-ea"/>
              <a:sym typeface="+mn-lt"/>
            </a:endParaRPr>
          </a:p>
        </p:txBody>
      </p:sp>
      <p:sp>
        <p:nvSpPr>
          <p:cNvPr id="16" name="文字方塊 15"/>
          <p:cNvSpPr txBox="1"/>
          <p:nvPr/>
        </p:nvSpPr>
        <p:spPr>
          <a:xfrm>
            <a:off x="3675562" y="2107629"/>
            <a:ext cx="1068917" cy="426723"/>
          </a:xfrm>
          <a:prstGeom prst="rect">
            <a:avLst/>
          </a:prstGeom>
          <a:noFill/>
        </p:spPr>
        <p:txBody>
          <a:bodyPr wrap="square" lIns="121917" tIns="60958" rIns="121917" bIns="60958" rtlCol="0" anchor="ctr">
            <a:noAutofit/>
          </a:bodyPr>
          <a:lstStyle/>
          <a:p>
            <a:pPr algn="ctr"/>
            <a:r>
              <a:rPr lang="en-US" altLang="zh-TW" sz="4400" dirty="0" smtClean="0">
                <a:cs typeface="+mn-ea"/>
                <a:sym typeface="+mn-lt"/>
              </a:rPr>
              <a:t>0</a:t>
            </a:r>
            <a:r>
              <a:rPr lang="en-US" altLang="zh-CN" sz="4400" dirty="0" smtClean="0">
                <a:cs typeface="+mn-ea"/>
                <a:sym typeface="+mn-lt"/>
              </a:rPr>
              <a:t>3</a:t>
            </a:r>
            <a:endParaRPr lang="zh-TW" altLang="en-US" sz="4400" dirty="0">
              <a:cs typeface="+mn-ea"/>
              <a:sym typeface="+mn-lt"/>
            </a:endParaRPr>
          </a:p>
        </p:txBody>
      </p:sp>
      <p:sp>
        <p:nvSpPr>
          <p:cNvPr id="17" name="文字方塊 16"/>
          <p:cNvSpPr txBox="1"/>
          <p:nvPr/>
        </p:nvSpPr>
        <p:spPr>
          <a:xfrm>
            <a:off x="5276674" y="1579589"/>
            <a:ext cx="1068917" cy="426723"/>
          </a:xfrm>
          <a:prstGeom prst="rect">
            <a:avLst/>
          </a:prstGeom>
          <a:noFill/>
        </p:spPr>
        <p:txBody>
          <a:bodyPr wrap="square" lIns="121917" tIns="60958" rIns="121917" bIns="60958" rtlCol="0" anchor="ctr">
            <a:noAutofit/>
          </a:bodyPr>
          <a:lstStyle/>
          <a:p>
            <a:pPr algn="ctr"/>
            <a:r>
              <a:rPr lang="en-US" altLang="zh-TW" sz="4400" dirty="0" smtClean="0">
                <a:cs typeface="+mn-ea"/>
                <a:sym typeface="+mn-lt"/>
              </a:rPr>
              <a:t>0</a:t>
            </a:r>
            <a:r>
              <a:rPr lang="en-US" altLang="zh-CN" sz="4400" dirty="0" smtClean="0">
                <a:cs typeface="+mn-ea"/>
                <a:sym typeface="+mn-lt"/>
              </a:rPr>
              <a:t>4</a:t>
            </a:r>
            <a:endParaRPr lang="zh-TW" altLang="en-US" sz="4400" dirty="0">
              <a:cs typeface="+mn-ea"/>
              <a:sym typeface="+mn-lt"/>
            </a:endParaRPr>
          </a:p>
        </p:txBody>
      </p:sp>
      <p:sp>
        <p:nvSpPr>
          <p:cNvPr id="18" name="文字方塊 17"/>
          <p:cNvSpPr txBox="1"/>
          <p:nvPr/>
        </p:nvSpPr>
        <p:spPr>
          <a:xfrm>
            <a:off x="6877786" y="1051551"/>
            <a:ext cx="1068917" cy="426723"/>
          </a:xfrm>
          <a:prstGeom prst="rect">
            <a:avLst/>
          </a:prstGeom>
          <a:noFill/>
        </p:spPr>
        <p:txBody>
          <a:bodyPr wrap="square" lIns="121917" tIns="60958" rIns="121917" bIns="60958" rtlCol="0" anchor="ctr">
            <a:noAutofit/>
          </a:bodyPr>
          <a:lstStyle/>
          <a:p>
            <a:pPr algn="ctr"/>
            <a:r>
              <a:rPr lang="en-US" altLang="zh-TW" sz="4400" dirty="0" smtClean="0">
                <a:cs typeface="+mn-ea"/>
                <a:sym typeface="+mn-lt"/>
              </a:rPr>
              <a:t>0</a:t>
            </a:r>
            <a:r>
              <a:rPr lang="en-US" altLang="zh-CN" sz="4400" dirty="0" smtClean="0">
                <a:cs typeface="+mn-ea"/>
                <a:sym typeface="+mn-lt"/>
              </a:rPr>
              <a:t>5</a:t>
            </a:r>
            <a:endParaRPr lang="zh-TW" altLang="en-US" sz="4400" dirty="0">
              <a:cs typeface="+mn-ea"/>
              <a:sym typeface="+mn-lt"/>
            </a:endParaRPr>
          </a:p>
        </p:txBody>
      </p:sp>
      <p:sp>
        <p:nvSpPr>
          <p:cNvPr id="19" name="矩形 18"/>
          <p:cNvSpPr/>
          <p:nvPr/>
        </p:nvSpPr>
        <p:spPr>
          <a:xfrm>
            <a:off x="1875641" y="3491386"/>
            <a:ext cx="1543264" cy="769437"/>
          </a:xfrm>
          <a:prstGeom prst="rect">
            <a:avLst/>
          </a:prstGeom>
        </p:spPr>
        <p:txBody>
          <a:bodyPr wrap="square" lIns="121917" tIns="60958" rIns="121917" bIns="60958">
            <a:spAutoFit/>
          </a:bodyPr>
          <a:lstStyle/>
          <a:p>
            <a:r>
              <a:rPr lang="zh-CN" altLang="en-US" sz="1400" dirty="0">
                <a:solidFill>
                  <a:schemeClr val="bg1"/>
                </a:solidFill>
                <a:latin typeface="+mj-ea"/>
                <a:ea typeface="+mj-ea"/>
                <a:cs typeface="+mn-ea"/>
                <a:sym typeface="+mn-lt"/>
              </a:rPr>
              <a:t>所在街道（乡镇）劳动保障服务所</a:t>
            </a:r>
            <a:r>
              <a:rPr lang="zh-CN" altLang="en-US" sz="1400" dirty="0" smtClean="0">
                <a:solidFill>
                  <a:schemeClr val="bg1"/>
                </a:solidFill>
                <a:latin typeface="+mj-ea"/>
                <a:ea typeface="+mj-ea"/>
                <a:cs typeface="+mn-ea"/>
                <a:sym typeface="+mn-lt"/>
              </a:rPr>
              <a:t>复核</a:t>
            </a:r>
            <a:endParaRPr lang="zh-TW" altLang="en-US" sz="1400" dirty="0">
              <a:solidFill>
                <a:schemeClr val="bg1"/>
              </a:solidFill>
              <a:cs typeface="+mn-ea"/>
              <a:sym typeface="+mn-lt"/>
            </a:endParaRPr>
          </a:p>
        </p:txBody>
      </p:sp>
      <p:sp>
        <p:nvSpPr>
          <p:cNvPr id="20" name="矩形 19"/>
          <p:cNvSpPr/>
          <p:nvPr/>
        </p:nvSpPr>
        <p:spPr>
          <a:xfrm>
            <a:off x="3514525" y="2932554"/>
            <a:ext cx="1543264" cy="769437"/>
          </a:xfrm>
          <a:prstGeom prst="rect">
            <a:avLst/>
          </a:prstGeom>
        </p:spPr>
        <p:txBody>
          <a:bodyPr wrap="square" lIns="121917" tIns="60958" rIns="121917" bIns="60958">
            <a:spAutoFit/>
          </a:bodyPr>
          <a:lstStyle/>
          <a:p>
            <a:r>
              <a:rPr lang="zh-CN" altLang="en-US" sz="1400" dirty="0">
                <a:solidFill>
                  <a:schemeClr val="bg1"/>
                </a:solidFill>
                <a:latin typeface="+mj-ea"/>
                <a:ea typeface="+mj-ea"/>
                <a:cs typeface="+mn-ea"/>
                <a:sym typeface="+mn-lt"/>
              </a:rPr>
              <a:t>区</a:t>
            </a:r>
            <a:r>
              <a:rPr lang="zh-CN" altLang="en-US" sz="1400" dirty="0" smtClean="0">
                <a:solidFill>
                  <a:schemeClr val="bg1"/>
                </a:solidFill>
                <a:latin typeface="+mj-ea"/>
                <a:ea typeface="+mj-ea"/>
                <a:cs typeface="+mn-ea"/>
                <a:sym typeface="+mn-lt"/>
              </a:rPr>
              <a:t>劳动</a:t>
            </a:r>
            <a:r>
              <a:rPr lang="zh-CN" altLang="en-US" sz="1400" dirty="0">
                <a:solidFill>
                  <a:schemeClr val="bg1"/>
                </a:solidFill>
                <a:latin typeface="+mj-ea"/>
                <a:ea typeface="+mj-ea"/>
                <a:cs typeface="+mn-ea"/>
                <a:sym typeface="+mn-lt"/>
              </a:rPr>
              <a:t>就业管理机构</a:t>
            </a:r>
            <a:r>
              <a:rPr lang="zh-CN" altLang="en-US" sz="1400" dirty="0" smtClean="0">
                <a:solidFill>
                  <a:schemeClr val="bg1"/>
                </a:solidFill>
                <a:latin typeface="+mj-ea"/>
                <a:ea typeface="+mj-ea"/>
                <a:cs typeface="+mn-ea"/>
                <a:sym typeface="+mn-lt"/>
              </a:rPr>
              <a:t>审核汇总</a:t>
            </a:r>
            <a:endParaRPr lang="zh-CN" altLang="en-US" sz="1400" dirty="0">
              <a:solidFill>
                <a:schemeClr val="bg1"/>
              </a:solidFill>
              <a:latin typeface="+mj-ea"/>
              <a:ea typeface="+mj-ea"/>
              <a:cs typeface="+mn-ea"/>
              <a:sym typeface="+mn-lt"/>
            </a:endParaRPr>
          </a:p>
          <a:p>
            <a:endParaRPr lang="zh-TW" altLang="en-US" sz="1400" dirty="0">
              <a:solidFill>
                <a:schemeClr val="bg1"/>
              </a:solidFill>
              <a:cs typeface="+mn-ea"/>
              <a:sym typeface="+mn-lt"/>
            </a:endParaRPr>
          </a:p>
        </p:txBody>
      </p:sp>
      <p:sp>
        <p:nvSpPr>
          <p:cNvPr id="21" name="矩形 20"/>
          <p:cNvSpPr/>
          <p:nvPr/>
        </p:nvSpPr>
        <p:spPr>
          <a:xfrm>
            <a:off x="5153409" y="2373723"/>
            <a:ext cx="1543264" cy="553994"/>
          </a:xfrm>
          <a:prstGeom prst="rect">
            <a:avLst/>
          </a:prstGeom>
        </p:spPr>
        <p:txBody>
          <a:bodyPr wrap="square" lIns="121917" tIns="60958" rIns="121917" bIns="60958">
            <a:spAutoFit/>
          </a:bodyPr>
          <a:lstStyle/>
          <a:p>
            <a:r>
              <a:rPr lang="zh-CN" altLang="en-US" sz="1400" dirty="0" smtClean="0">
                <a:solidFill>
                  <a:schemeClr val="bg1"/>
                </a:solidFill>
                <a:latin typeface="+mj-ea"/>
                <a:ea typeface="+mj-ea"/>
                <a:cs typeface="+mn-ea"/>
                <a:sym typeface="+mn-lt"/>
              </a:rPr>
              <a:t>市劳动就业管理机构审批</a:t>
            </a:r>
            <a:endParaRPr lang="zh-CN" altLang="en-US" sz="1400" dirty="0">
              <a:solidFill>
                <a:schemeClr val="bg1"/>
              </a:solidFill>
              <a:latin typeface="+mj-ea"/>
              <a:ea typeface="+mj-ea"/>
              <a:cs typeface="+mn-ea"/>
              <a:sym typeface="+mn-lt"/>
            </a:endParaRPr>
          </a:p>
        </p:txBody>
      </p:sp>
      <p:sp>
        <p:nvSpPr>
          <p:cNvPr id="22" name="矩形 21"/>
          <p:cNvSpPr/>
          <p:nvPr/>
        </p:nvSpPr>
        <p:spPr>
          <a:xfrm>
            <a:off x="6792293" y="1814893"/>
            <a:ext cx="1543264" cy="553994"/>
          </a:xfrm>
          <a:prstGeom prst="rect">
            <a:avLst/>
          </a:prstGeom>
        </p:spPr>
        <p:txBody>
          <a:bodyPr wrap="square" lIns="121917" tIns="60958" rIns="121917" bIns="60958">
            <a:spAutoFit/>
          </a:bodyPr>
          <a:lstStyle/>
          <a:p>
            <a:r>
              <a:rPr lang="zh-CN" altLang="en-US" sz="1400" dirty="0" smtClean="0">
                <a:solidFill>
                  <a:schemeClr val="bg1"/>
                </a:solidFill>
                <a:latin typeface="+mj-ea"/>
                <a:ea typeface="+mj-ea"/>
                <a:cs typeface="+mn-ea"/>
                <a:sym typeface="+mn-lt"/>
              </a:rPr>
              <a:t>在南通就业网公示七天，发放</a:t>
            </a:r>
            <a:endParaRPr lang="zh-CN" altLang="en-US" sz="1400" dirty="0">
              <a:solidFill>
                <a:schemeClr val="bg1"/>
              </a:solidFill>
              <a:latin typeface="+mj-ea"/>
              <a:ea typeface="+mj-ea"/>
              <a:cs typeface="+mn-ea"/>
              <a:sym typeface="+mn-lt"/>
            </a:endParaRPr>
          </a:p>
        </p:txBody>
      </p:sp>
      <p:sp>
        <p:nvSpPr>
          <p:cNvPr id="23" name="矩形 22"/>
          <p:cNvSpPr/>
          <p:nvPr/>
        </p:nvSpPr>
        <p:spPr>
          <a:xfrm>
            <a:off x="2404801" y="4489387"/>
            <a:ext cx="1554110" cy="369328"/>
          </a:xfrm>
          <a:prstGeom prst="rect">
            <a:avLst/>
          </a:prstGeom>
        </p:spPr>
        <p:txBody>
          <a:bodyPr wrap="square" lIns="121917" tIns="60958" rIns="121917" bIns="60958">
            <a:spAutoFit/>
          </a:bodyPr>
          <a:lstStyle/>
          <a:p>
            <a:r>
              <a:rPr lang="zh-CN" altLang="en-US" sz="1600" dirty="0" smtClean="0">
                <a:latin typeface="+mj-ea"/>
                <a:ea typeface="+mj-ea"/>
                <a:cs typeface="+mn-ea"/>
                <a:sym typeface="+mn-lt"/>
              </a:rPr>
              <a:t>每月</a:t>
            </a:r>
            <a:r>
              <a:rPr lang="en-US" altLang="zh-CN" sz="1600" dirty="0" smtClean="0">
                <a:latin typeface="+mj-ea"/>
                <a:ea typeface="+mj-ea"/>
                <a:cs typeface="+mn-ea"/>
                <a:sym typeface="+mn-lt"/>
              </a:rPr>
              <a:t>20</a:t>
            </a:r>
            <a:r>
              <a:rPr lang="zh-CN" altLang="en-US" sz="1600" dirty="0" smtClean="0">
                <a:latin typeface="+mj-ea"/>
                <a:ea typeface="+mj-ea"/>
                <a:cs typeface="+mn-ea"/>
                <a:sym typeface="+mn-lt"/>
              </a:rPr>
              <a:t>日之前</a:t>
            </a:r>
            <a:endParaRPr lang="zh-TW" altLang="en-US" sz="1600" dirty="0">
              <a:latin typeface="+mj-ea"/>
              <a:ea typeface="+mj-ea"/>
              <a:cs typeface="+mn-ea"/>
              <a:sym typeface="+mn-lt"/>
            </a:endParaRPr>
          </a:p>
        </p:txBody>
      </p:sp>
      <p:sp>
        <p:nvSpPr>
          <p:cNvPr id="24" name="矩形 23"/>
          <p:cNvSpPr/>
          <p:nvPr/>
        </p:nvSpPr>
        <p:spPr>
          <a:xfrm>
            <a:off x="4025556" y="3937379"/>
            <a:ext cx="1567591" cy="369328"/>
          </a:xfrm>
          <a:prstGeom prst="rect">
            <a:avLst/>
          </a:prstGeom>
        </p:spPr>
        <p:txBody>
          <a:bodyPr wrap="square" lIns="121917" tIns="60958" rIns="121917" bIns="60958">
            <a:spAutoFit/>
          </a:bodyPr>
          <a:lstStyle/>
          <a:p>
            <a:r>
              <a:rPr lang="zh-CN" altLang="en-US" sz="1600" dirty="0" smtClean="0">
                <a:latin typeface="+mj-ea"/>
                <a:ea typeface="+mj-ea"/>
                <a:cs typeface="+mn-ea"/>
              </a:rPr>
              <a:t>每月</a:t>
            </a:r>
            <a:r>
              <a:rPr lang="en-US" altLang="zh-CN" sz="1600" dirty="0" smtClean="0">
                <a:latin typeface="+mj-ea"/>
                <a:ea typeface="+mj-ea"/>
                <a:cs typeface="+mn-ea"/>
              </a:rPr>
              <a:t>21</a:t>
            </a:r>
            <a:r>
              <a:rPr lang="zh-CN" altLang="en-US" sz="1600" dirty="0" smtClean="0">
                <a:latin typeface="+mj-ea"/>
                <a:ea typeface="+mj-ea"/>
                <a:cs typeface="+mn-ea"/>
              </a:rPr>
              <a:t>日之前</a:t>
            </a:r>
            <a:endParaRPr lang="zh-CN" altLang="en-US" sz="1600" dirty="0">
              <a:latin typeface="+mj-ea"/>
              <a:ea typeface="+mj-ea"/>
              <a:cs typeface="+mn-ea"/>
            </a:endParaRPr>
          </a:p>
        </p:txBody>
      </p:sp>
      <p:sp>
        <p:nvSpPr>
          <p:cNvPr id="12" name="标题 11"/>
          <p:cNvSpPr>
            <a:spLocks noGrp="1"/>
          </p:cNvSpPr>
          <p:nvPr>
            <p:ph type="title"/>
          </p:nvPr>
        </p:nvSpPr>
        <p:spPr/>
        <p:txBody>
          <a:bodyPr/>
          <a:lstStyle/>
          <a:p>
            <a:r>
              <a:rPr lang="zh-CN" altLang="en-US" dirty="0"/>
              <a:t>个人创业综合补贴</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a:t>办理</a:t>
            </a:r>
            <a:r>
              <a:rPr lang="zh-CN" altLang="en-US" dirty="0" smtClean="0"/>
              <a:t>流程与期限</a:t>
            </a:r>
            <a:endParaRPr lang="zh-CN" altLang="en-US" dirty="0"/>
          </a:p>
        </p:txBody>
      </p:sp>
      <p:sp>
        <p:nvSpPr>
          <p:cNvPr id="29" name="文字方塊 14"/>
          <p:cNvSpPr txBox="1"/>
          <p:nvPr/>
        </p:nvSpPr>
        <p:spPr>
          <a:xfrm>
            <a:off x="453600" y="3160800"/>
            <a:ext cx="1068917" cy="426723"/>
          </a:xfrm>
          <a:prstGeom prst="rect">
            <a:avLst/>
          </a:prstGeom>
          <a:noFill/>
        </p:spPr>
        <p:txBody>
          <a:bodyPr wrap="square" lIns="121917" tIns="60958" rIns="121917" bIns="60958" rtlCol="0" anchor="ctr">
            <a:noAutofit/>
          </a:bodyPr>
          <a:lstStyle/>
          <a:p>
            <a:pPr algn="ctr"/>
            <a:r>
              <a:rPr lang="en-US" altLang="zh-TW" sz="4400" dirty="0">
                <a:cs typeface="+mn-ea"/>
                <a:sym typeface="+mn-lt"/>
              </a:rPr>
              <a:t>01</a:t>
            </a:r>
            <a:endParaRPr lang="zh-TW" altLang="en-US" sz="4400" dirty="0">
              <a:cs typeface="+mn-ea"/>
              <a:sym typeface="+mn-lt"/>
            </a:endParaRPr>
          </a:p>
        </p:txBody>
      </p:sp>
      <p:sp>
        <p:nvSpPr>
          <p:cNvPr id="30" name="矩形 29"/>
          <p:cNvSpPr/>
          <p:nvPr/>
        </p:nvSpPr>
        <p:spPr>
          <a:xfrm>
            <a:off x="239066" y="4057238"/>
            <a:ext cx="1543264" cy="769437"/>
          </a:xfrm>
          <a:prstGeom prst="rect">
            <a:avLst/>
          </a:prstGeom>
        </p:spPr>
        <p:txBody>
          <a:bodyPr wrap="square" lIns="121917" tIns="60958" rIns="121917" bIns="60958">
            <a:spAutoFit/>
          </a:bodyPr>
          <a:lstStyle/>
          <a:p>
            <a:r>
              <a:rPr lang="zh-CN" altLang="en-US" sz="1400" dirty="0" smtClean="0">
                <a:solidFill>
                  <a:schemeClr val="bg1"/>
                </a:solidFill>
                <a:latin typeface="+mj-ea"/>
                <a:ea typeface="+mj-ea"/>
                <a:cs typeface="+mn-ea"/>
                <a:sym typeface="+mn-lt"/>
              </a:rPr>
              <a:t>经营地所在社区（村）劳动保障服务站受理初审</a:t>
            </a:r>
            <a:endParaRPr lang="zh-TW" altLang="en-US" sz="1400" dirty="0">
              <a:solidFill>
                <a:schemeClr val="bg1"/>
              </a:solidFill>
              <a:latin typeface="+mj-ea"/>
              <a:ea typeface="+mj-ea"/>
              <a:cs typeface="+mn-ea"/>
              <a:sym typeface="+mn-lt"/>
            </a:endParaRPr>
          </a:p>
        </p:txBody>
      </p:sp>
      <p:sp>
        <p:nvSpPr>
          <p:cNvPr id="31" name="矩形 30"/>
          <p:cNvSpPr/>
          <p:nvPr/>
        </p:nvSpPr>
        <p:spPr>
          <a:xfrm>
            <a:off x="101352" y="5055239"/>
            <a:ext cx="2207061" cy="369328"/>
          </a:xfrm>
          <a:prstGeom prst="rect">
            <a:avLst/>
          </a:prstGeom>
        </p:spPr>
        <p:txBody>
          <a:bodyPr wrap="square" lIns="121917" tIns="60958" rIns="121917" bIns="60958">
            <a:spAutoFit/>
          </a:bodyPr>
          <a:lstStyle/>
          <a:p>
            <a:r>
              <a:rPr lang="zh-CN" altLang="en-US" sz="1600" dirty="0" smtClean="0">
                <a:latin typeface="+mj-ea"/>
                <a:ea typeface="+mj-ea"/>
                <a:cs typeface="+mn-ea"/>
                <a:sym typeface="+mn-lt"/>
              </a:rPr>
              <a:t>每月</a:t>
            </a:r>
            <a:r>
              <a:rPr lang="en-US" altLang="zh-CN" sz="1600" dirty="0" smtClean="0">
                <a:latin typeface="+mj-ea"/>
                <a:ea typeface="+mj-ea"/>
                <a:cs typeface="+mn-ea"/>
                <a:sym typeface="+mn-lt"/>
              </a:rPr>
              <a:t>15</a:t>
            </a:r>
            <a:r>
              <a:rPr lang="zh-CN" altLang="en-US" sz="1600" dirty="0" smtClean="0">
                <a:latin typeface="+mj-ea"/>
                <a:ea typeface="+mj-ea"/>
                <a:cs typeface="+mn-ea"/>
                <a:sym typeface="+mn-lt"/>
              </a:rPr>
              <a:t>日之前</a:t>
            </a:r>
            <a:endParaRPr lang="zh-TW" altLang="en-US" sz="1600" dirty="0">
              <a:latin typeface="+mj-ea"/>
              <a:ea typeface="+mj-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1"/>
          <p:cNvSpPr>
            <a:spLocks noGrp="1"/>
          </p:cNvSpPr>
          <p:nvPr>
            <p:ph type="title"/>
          </p:nvPr>
        </p:nvSpPr>
        <p:spPr/>
        <p:txBody>
          <a:bodyPr/>
          <a:lstStyle/>
          <a:p>
            <a:r>
              <a:rPr lang="zh-CN" altLang="en-US" dirty="0"/>
              <a:t>个人创业综合补贴</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smtClean="0"/>
              <a:t>一般审核程序</a:t>
            </a:r>
            <a:endParaRPr lang="zh-CN" altLang="en-US" dirty="0"/>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9600" y="802800"/>
            <a:ext cx="8164800" cy="57947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个人创业综合补贴</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a:t>审核要点（一）</a:t>
            </a:r>
            <a:endParaRPr lang="zh-CN" altLang="en-US" dirty="0"/>
          </a:p>
        </p:txBody>
      </p:sp>
      <p:grpSp>
        <p:nvGrpSpPr>
          <p:cNvPr id="59" name="组合 58"/>
          <p:cNvGrpSpPr/>
          <p:nvPr/>
        </p:nvGrpSpPr>
        <p:grpSpPr>
          <a:xfrm>
            <a:off x="1637156" y="1418283"/>
            <a:ext cx="5924794" cy="2201498"/>
            <a:chOff x="3635896" y="2042898"/>
            <a:chExt cx="4896917" cy="1546666"/>
          </a:xfrm>
        </p:grpSpPr>
        <p:sp>
          <p:nvSpPr>
            <p:cNvPr id="60" name="内容占位符 2"/>
            <p:cNvSpPr txBox="1"/>
            <p:nvPr/>
          </p:nvSpPr>
          <p:spPr bwMode="auto">
            <a:xfrm>
              <a:off x="3767279" y="2042898"/>
              <a:ext cx="4748071"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92500"/>
            </a:bodyPr>
            <a:lstStyle>
              <a:lvl1pPr marL="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1pPr>
              <a:lvl2pPr marL="4572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2pPr>
              <a:lvl3pPr marL="9144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3pPr>
              <a:lvl4pPr marL="13716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4pPr>
              <a:lvl5pPr marL="18288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Bef>
                  <a:spcPts val="0"/>
                </a:spcBef>
              </a:pPr>
              <a:r>
                <a:rPr lang="zh-CN" altLang="en-US" sz="2400" b="1" dirty="0" smtClean="0">
                  <a:solidFill>
                    <a:srgbClr val="0070C0"/>
                  </a:solidFill>
                </a:rPr>
                <a:t>连续</a:t>
              </a:r>
              <a:r>
                <a:rPr lang="zh-CN" altLang="en-US" sz="2400" b="1" dirty="0">
                  <a:solidFill>
                    <a:srgbClr val="0070C0"/>
                  </a:solidFill>
                </a:rPr>
                <a:t>六个月的纳税</a:t>
              </a:r>
              <a:r>
                <a:rPr lang="zh-CN" altLang="en-US" sz="2400" b="1" dirty="0" smtClean="0">
                  <a:solidFill>
                    <a:srgbClr val="0070C0"/>
                  </a:solidFill>
                </a:rPr>
                <a:t>证明</a:t>
              </a:r>
              <a:br>
                <a:rPr kumimoji="0" lang="en-US" altLang="zh-CN" sz="2400" b="0" i="0" u="none" strike="noStrike" kern="120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rPr>
              </a:br>
              <a:r>
                <a:rPr lang="zh-CN" altLang="en-US" dirty="0">
                  <a:solidFill>
                    <a:schemeClr val="tx1">
                      <a:lumMod val="75000"/>
                      <a:lumOff val="25000"/>
                    </a:schemeClr>
                  </a:solidFill>
                </a:rPr>
                <a:t>　　</a:t>
              </a:r>
              <a:r>
                <a:rPr lang="zh-CN" altLang="en-US" dirty="0" smtClean="0">
                  <a:solidFill>
                    <a:schemeClr val="tx1">
                      <a:lumMod val="75000"/>
                      <a:lumOff val="25000"/>
                    </a:schemeClr>
                  </a:solidFill>
                </a:rPr>
                <a:t>原则上</a:t>
              </a:r>
              <a:r>
                <a:rPr lang="zh-CN" altLang="en-US" dirty="0">
                  <a:solidFill>
                    <a:schemeClr val="tx1">
                      <a:lumMod val="75000"/>
                      <a:lumOff val="25000"/>
                    </a:schemeClr>
                  </a:solidFill>
                </a:rPr>
                <a:t>，初始创业补贴的申请人应提供到提出申请月份的前一个月为止的连续六个月的纳税证明（如九月份提出申请，应提供三月份至八月份的纳税证明）。在实际操作中</a:t>
              </a:r>
              <a:r>
                <a:rPr lang="en-US" altLang="zh-CN" dirty="0">
                  <a:solidFill>
                    <a:schemeClr val="tx1">
                      <a:lumMod val="75000"/>
                      <a:lumOff val="25000"/>
                    </a:schemeClr>
                  </a:solidFill>
                </a:rPr>
                <a:t>,</a:t>
              </a:r>
              <a:r>
                <a:rPr lang="zh-CN" altLang="en-US" dirty="0">
                  <a:solidFill>
                    <a:schemeClr val="tx1">
                      <a:lumMod val="75000"/>
                      <a:lumOff val="25000"/>
                    </a:schemeClr>
                  </a:solidFill>
                </a:rPr>
                <a:t>由于存在企业按季度申报纳税的情况</a:t>
              </a:r>
              <a:r>
                <a:rPr lang="en-US" altLang="zh-CN" dirty="0">
                  <a:solidFill>
                    <a:schemeClr val="tx1">
                      <a:lumMod val="75000"/>
                      <a:lumOff val="25000"/>
                    </a:schemeClr>
                  </a:solidFill>
                </a:rPr>
                <a:t>,</a:t>
              </a:r>
              <a:r>
                <a:rPr lang="zh-CN" altLang="en-US" dirty="0">
                  <a:solidFill>
                    <a:schemeClr val="tx1">
                      <a:lumMod val="75000"/>
                      <a:lumOff val="25000"/>
                    </a:schemeClr>
                  </a:solidFill>
                </a:rPr>
                <a:t>基于方便这部分创业者提出申请的出发点</a:t>
              </a:r>
              <a:r>
                <a:rPr lang="en-US" altLang="zh-CN" dirty="0">
                  <a:solidFill>
                    <a:schemeClr val="tx1">
                      <a:lumMod val="75000"/>
                      <a:lumOff val="25000"/>
                    </a:schemeClr>
                  </a:solidFill>
                </a:rPr>
                <a:t>,</a:t>
              </a:r>
              <a:r>
                <a:rPr lang="zh-CN" altLang="en-US" dirty="0">
                  <a:solidFill>
                    <a:schemeClr val="tx1">
                      <a:lumMod val="75000"/>
                      <a:lumOff val="25000"/>
                    </a:schemeClr>
                  </a:solidFill>
                </a:rPr>
                <a:t>可将标准放宽至距离提出申请月份最近两个季度（连续六个月）的纳税证明（如在三季度提出申请，则提供一月份至六月份的纳税证明）</a:t>
              </a:r>
              <a:endParaRPr lang="zh-CN" altLang="zh-CN" dirty="0">
                <a:solidFill>
                  <a:schemeClr val="tx1">
                    <a:lumMod val="75000"/>
                    <a:lumOff val="25000"/>
                  </a:schemeClr>
                </a:solidFill>
              </a:endParaRPr>
            </a:p>
          </p:txBody>
        </p:sp>
        <p:sp>
          <p:nvSpPr>
            <p:cNvPr id="61" name="任意多边形 60"/>
            <p:cNvSpPr/>
            <p:nvPr/>
          </p:nvSpPr>
          <p:spPr>
            <a:xfrm>
              <a:off x="3635896" y="2216724"/>
              <a:ext cx="4896917" cy="1372840"/>
            </a:xfrm>
            <a:custGeom>
              <a:avLst/>
              <a:gdLst>
                <a:gd name="connsiteX0" fmla="*/ 0 w 4896917"/>
                <a:gd name="connsiteY0" fmla="*/ 0 h 1368152"/>
                <a:gd name="connsiteX1" fmla="*/ 144016 w 4896917"/>
                <a:gd name="connsiteY1" fmla="*/ 0 h 1368152"/>
                <a:gd name="connsiteX2" fmla="*/ 144016 w 4896917"/>
                <a:gd name="connsiteY2" fmla="*/ 271483 h 1368152"/>
                <a:gd name="connsiteX3" fmla="*/ 1440160 w 4896917"/>
                <a:gd name="connsiteY3" fmla="*/ 271483 h 1368152"/>
                <a:gd name="connsiteX4" fmla="*/ 1440160 w 4896917"/>
                <a:gd name="connsiteY4" fmla="*/ 0 h 1368152"/>
                <a:gd name="connsiteX5" fmla="*/ 4896917 w 4896917"/>
                <a:gd name="connsiteY5" fmla="*/ 0 h 1368152"/>
                <a:gd name="connsiteX6" fmla="*/ 4896917 w 4896917"/>
                <a:gd name="connsiteY6" fmla="*/ 1368152 h 1368152"/>
                <a:gd name="connsiteX7" fmla="*/ 0 w 4896917"/>
                <a:gd name="connsiteY7" fmla="*/ 1368152 h 1368152"/>
                <a:gd name="connsiteX8" fmla="*/ 0 w 4896917"/>
                <a:gd name="connsiteY8" fmla="*/ 0 h 1368152"/>
                <a:gd name="connsiteX0-1" fmla="*/ 0 w 4896917"/>
                <a:gd name="connsiteY0-2" fmla="*/ 0 h 1368152"/>
                <a:gd name="connsiteX1-3" fmla="*/ 144016 w 4896917"/>
                <a:gd name="connsiteY1-4" fmla="*/ 0 h 1368152"/>
                <a:gd name="connsiteX2-5" fmla="*/ 144016 w 4896917"/>
                <a:gd name="connsiteY2-6" fmla="*/ 271483 h 1368152"/>
                <a:gd name="connsiteX3-7" fmla="*/ 1440160 w 4896917"/>
                <a:gd name="connsiteY3-8" fmla="*/ 0 h 1368152"/>
                <a:gd name="connsiteX4-9" fmla="*/ 4896917 w 4896917"/>
                <a:gd name="connsiteY4-10" fmla="*/ 0 h 1368152"/>
                <a:gd name="connsiteX5-11" fmla="*/ 4896917 w 4896917"/>
                <a:gd name="connsiteY5-12" fmla="*/ 1368152 h 1368152"/>
                <a:gd name="connsiteX6-13" fmla="*/ 0 w 4896917"/>
                <a:gd name="connsiteY6-14" fmla="*/ 1368152 h 1368152"/>
                <a:gd name="connsiteX7-15" fmla="*/ 0 w 4896917"/>
                <a:gd name="connsiteY7-16" fmla="*/ 0 h 1368152"/>
                <a:gd name="connsiteX0-17" fmla="*/ 144016 w 4896917"/>
                <a:gd name="connsiteY0-18" fmla="*/ 271483 h 1368152"/>
                <a:gd name="connsiteX1-19" fmla="*/ 1440160 w 4896917"/>
                <a:gd name="connsiteY1-20" fmla="*/ 0 h 1368152"/>
                <a:gd name="connsiteX2-21" fmla="*/ 4896917 w 4896917"/>
                <a:gd name="connsiteY2-22" fmla="*/ 0 h 1368152"/>
                <a:gd name="connsiteX3-23" fmla="*/ 4896917 w 4896917"/>
                <a:gd name="connsiteY3-24" fmla="*/ 1368152 h 1368152"/>
                <a:gd name="connsiteX4-25" fmla="*/ 0 w 4896917"/>
                <a:gd name="connsiteY4-26" fmla="*/ 1368152 h 1368152"/>
                <a:gd name="connsiteX5-27" fmla="*/ 0 w 4896917"/>
                <a:gd name="connsiteY5-28" fmla="*/ 0 h 1368152"/>
                <a:gd name="connsiteX6-29" fmla="*/ 144016 w 4896917"/>
                <a:gd name="connsiteY6-30" fmla="*/ 0 h 1368152"/>
                <a:gd name="connsiteX7-31" fmla="*/ 235456 w 4896917"/>
                <a:gd name="connsiteY7-32" fmla="*/ 362923 h 1368152"/>
                <a:gd name="connsiteX0-33" fmla="*/ 144016 w 4896917"/>
                <a:gd name="connsiteY0-34" fmla="*/ 271483 h 1368152"/>
                <a:gd name="connsiteX1-35" fmla="*/ 1440160 w 4896917"/>
                <a:gd name="connsiteY1-36" fmla="*/ 0 h 1368152"/>
                <a:gd name="connsiteX2-37" fmla="*/ 4896917 w 4896917"/>
                <a:gd name="connsiteY2-38" fmla="*/ 0 h 1368152"/>
                <a:gd name="connsiteX3-39" fmla="*/ 4896917 w 4896917"/>
                <a:gd name="connsiteY3-40" fmla="*/ 1368152 h 1368152"/>
                <a:gd name="connsiteX4-41" fmla="*/ 0 w 4896917"/>
                <a:gd name="connsiteY4-42" fmla="*/ 1368152 h 1368152"/>
                <a:gd name="connsiteX5-43" fmla="*/ 0 w 4896917"/>
                <a:gd name="connsiteY5-44" fmla="*/ 0 h 1368152"/>
                <a:gd name="connsiteX6-45" fmla="*/ 144016 w 4896917"/>
                <a:gd name="connsiteY6-46" fmla="*/ 0 h 1368152"/>
                <a:gd name="connsiteX0-47" fmla="*/ 1440160 w 4896917"/>
                <a:gd name="connsiteY0-48" fmla="*/ 0 h 1368152"/>
                <a:gd name="connsiteX1-49" fmla="*/ 4896917 w 4896917"/>
                <a:gd name="connsiteY1-50" fmla="*/ 0 h 1368152"/>
                <a:gd name="connsiteX2-51" fmla="*/ 4896917 w 4896917"/>
                <a:gd name="connsiteY2-52" fmla="*/ 1368152 h 1368152"/>
                <a:gd name="connsiteX3-53" fmla="*/ 0 w 4896917"/>
                <a:gd name="connsiteY3-54" fmla="*/ 1368152 h 1368152"/>
                <a:gd name="connsiteX4-55" fmla="*/ 0 w 4896917"/>
                <a:gd name="connsiteY4-56" fmla="*/ 0 h 1368152"/>
                <a:gd name="connsiteX5-57" fmla="*/ 144016 w 4896917"/>
                <a:gd name="connsiteY5-58" fmla="*/ 0 h 1368152"/>
                <a:gd name="connsiteX0-59" fmla="*/ 1440160 w 4896917"/>
                <a:gd name="connsiteY0-60" fmla="*/ 0 h 1368152"/>
                <a:gd name="connsiteX1-61" fmla="*/ 4896917 w 4896917"/>
                <a:gd name="connsiteY1-62" fmla="*/ 0 h 1368152"/>
                <a:gd name="connsiteX2-63" fmla="*/ 4896917 w 4896917"/>
                <a:gd name="connsiteY2-64" fmla="*/ 1368152 h 1368152"/>
                <a:gd name="connsiteX3-65" fmla="*/ 0 w 4896917"/>
                <a:gd name="connsiteY3-66" fmla="*/ 1368152 h 1368152"/>
                <a:gd name="connsiteX4-67" fmla="*/ 0 w 4896917"/>
                <a:gd name="connsiteY4-68" fmla="*/ 0 h 1368152"/>
                <a:gd name="connsiteX5-69" fmla="*/ 144016 w 4896917"/>
                <a:gd name="connsiteY5-70" fmla="*/ 0 h 1368152"/>
                <a:gd name="connsiteX0-71" fmla="*/ 2481881 w 4896917"/>
                <a:gd name="connsiteY0-72" fmla="*/ 0 h 1368152"/>
                <a:gd name="connsiteX1-73" fmla="*/ 4896917 w 4896917"/>
                <a:gd name="connsiteY1-74" fmla="*/ 0 h 1368152"/>
                <a:gd name="connsiteX2-75" fmla="*/ 4896917 w 4896917"/>
                <a:gd name="connsiteY2-76" fmla="*/ 1368152 h 1368152"/>
                <a:gd name="connsiteX3-77" fmla="*/ 0 w 4896917"/>
                <a:gd name="connsiteY3-78" fmla="*/ 1368152 h 1368152"/>
                <a:gd name="connsiteX4-79" fmla="*/ 0 w 4896917"/>
                <a:gd name="connsiteY4-80" fmla="*/ 0 h 1368152"/>
                <a:gd name="connsiteX5-81" fmla="*/ 144016 w 4896917"/>
                <a:gd name="connsiteY5-82" fmla="*/ 0 h 1368152"/>
                <a:gd name="connsiteX0-83" fmla="*/ 2481881 w 4896917"/>
                <a:gd name="connsiteY0-84" fmla="*/ 0 h 1368152"/>
                <a:gd name="connsiteX1-85" fmla="*/ 4896917 w 4896917"/>
                <a:gd name="connsiteY1-86" fmla="*/ 0 h 1368152"/>
                <a:gd name="connsiteX2-87" fmla="*/ 4896917 w 4896917"/>
                <a:gd name="connsiteY2-88" fmla="*/ 1368152 h 1368152"/>
                <a:gd name="connsiteX3-89" fmla="*/ 0 w 4896917"/>
                <a:gd name="connsiteY3-90" fmla="*/ 1368152 h 1368152"/>
                <a:gd name="connsiteX4-91" fmla="*/ 0 w 4896917"/>
                <a:gd name="connsiteY4-92" fmla="*/ 0 h 1368152"/>
                <a:gd name="connsiteX5-93" fmla="*/ 144016 w 4896917"/>
                <a:gd name="connsiteY5-94" fmla="*/ 0 h 1368152"/>
                <a:gd name="connsiteX0-95" fmla="*/ 2678651 w 4896917"/>
                <a:gd name="connsiteY0-96" fmla="*/ 0 h 1368152"/>
                <a:gd name="connsiteX1-97" fmla="*/ 4896917 w 4896917"/>
                <a:gd name="connsiteY1-98" fmla="*/ 0 h 1368152"/>
                <a:gd name="connsiteX2-99" fmla="*/ 4896917 w 4896917"/>
                <a:gd name="connsiteY2-100" fmla="*/ 1368152 h 1368152"/>
                <a:gd name="connsiteX3-101" fmla="*/ 0 w 4896917"/>
                <a:gd name="connsiteY3-102" fmla="*/ 1368152 h 1368152"/>
                <a:gd name="connsiteX4-103" fmla="*/ 0 w 4896917"/>
                <a:gd name="connsiteY4-104" fmla="*/ 0 h 1368152"/>
                <a:gd name="connsiteX5-105" fmla="*/ 144016 w 4896917"/>
                <a:gd name="connsiteY5-106" fmla="*/ 0 h 1368152"/>
                <a:gd name="connsiteX0-107" fmla="*/ 3245811 w 4896917"/>
                <a:gd name="connsiteY0-108" fmla="*/ 11575 h 1368152"/>
                <a:gd name="connsiteX1-109" fmla="*/ 4896917 w 4896917"/>
                <a:gd name="connsiteY1-110" fmla="*/ 0 h 1368152"/>
                <a:gd name="connsiteX2-111" fmla="*/ 4896917 w 4896917"/>
                <a:gd name="connsiteY2-112" fmla="*/ 1368152 h 1368152"/>
                <a:gd name="connsiteX3-113" fmla="*/ 0 w 4896917"/>
                <a:gd name="connsiteY3-114" fmla="*/ 1368152 h 1368152"/>
                <a:gd name="connsiteX4-115" fmla="*/ 0 w 4896917"/>
                <a:gd name="connsiteY4-116" fmla="*/ 0 h 1368152"/>
                <a:gd name="connsiteX5-117" fmla="*/ 144016 w 4896917"/>
                <a:gd name="connsiteY5-118" fmla="*/ 0 h 1368152"/>
                <a:gd name="connsiteX0-119" fmla="*/ 2844013 w 4896917"/>
                <a:gd name="connsiteY0-120" fmla="*/ 0 h 1372840"/>
                <a:gd name="connsiteX1-121" fmla="*/ 4896917 w 4896917"/>
                <a:gd name="connsiteY1-122" fmla="*/ 4688 h 1372840"/>
                <a:gd name="connsiteX2-123" fmla="*/ 4896917 w 4896917"/>
                <a:gd name="connsiteY2-124" fmla="*/ 1372840 h 1372840"/>
                <a:gd name="connsiteX3-125" fmla="*/ 0 w 4896917"/>
                <a:gd name="connsiteY3-126" fmla="*/ 1372840 h 1372840"/>
                <a:gd name="connsiteX4-127" fmla="*/ 0 w 4896917"/>
                <a:gd name="connsiteY4-128" fmla="*/ 4688 h 1372840"/>
                <a:gd name="connsiteX5-129" fmla="*/ 144016 w 4896917"/>
                <a:gd name="connsiteY5-130" fmla="*/ 4688 h 1372840"/>
                <a:gd name="connsiteX0-131" fmla="*/ 2767480 w 4896917"/>
                <a:gd name="connsiteY0-132" fmla="*/ 0 h 1372840"/>
                <a:gd name="connsiteX1-133" fmla="*/ 4896917 w 4896917"/>
                <a:gd name="connsiteY1-134" fmla="*/ 4688 h 1372840"/>
                <a:gd name="connsiteX2-135" fmla="*/ 4896917 w 4896917"/>
                <a:gd name="connsiteY2-136" fmla="*/ 1372840 h 1372840"/>
                <a:gd name="connsiteX3-137" fmla="*/ 0 w 4896917"/>
                <a:gd name="connsiteY3-138" fmla="*/ 1372840 h 1372840"/>
                <a:gd name="connsiteX4-139" fmla="*/ 0 w 4896917"/>
                <a:gd name="connsiteY4-140" fmla="*/ 4688 h 1372840"/>
                <a:gd name="connsiteX5-141" fmla="*/ 144016 w 4896917"/>
                <a:gd name="connsiteY5-142" fmla="*/ 4688 h 13728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896917" h="1372840">
                  <a:moveTo>
                    <a:pt x="2767480" y="0"/>
                  </a:moveTo>
                  <a:lnTo>
                    <a:pt x="4896917" y="4688"/>
                  </a:lnTo>
                  <a:lnTo>
                    <a:pt x="4896917" y="1372840"/>
                  </a:lnTo>
                  <a:lnTo>
                    <a:pt x="0" y="1372840"/>
                  </a:lnTo>
                  <a:lnTo>
                    <a:pt x="0" y="4688"/>
                  </a:lnTo>
                  <a:lnTo>
                    <a:pt x="144016" y="4688"/>
                  </a:lnTo>
                </a:path>
              </a:pathLst>
            </a:custGeom>
            <a:noFill/>
            <a:ln w="12700" cap="flat" cmpd="sng" algn="ctr">
              <a:solidFill>
                <a:schemeClr val="tx1">
                  <a:lumMod val="50000"/>
                  <a:lumOff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3" name="组合 2"/>
          <p:cNvGrpSpPr/>
          <p:nvPr/>
        </p:nvGrpSpPr>
        <p:grpSpPr>
          <a:xfrm>
            <a:off x="1637156" y="4186160"/>
            <a:ext cx="5924794" cy="1797951"/>
            <a:chOff x="3635896" y="4022975"/>
            <a:chExt cx="4896917" cy="1580441"/>
          </a:xfrm>
        </p:grpSpPr>
        <p:sp>
          <p:nvSpPr>
            <p:cNvPr id="64" name="内容占位符 2"/>
            <p:cNvSpPr txBox="1"/>
            <p:nvPr/>
          </p:nvSpPr>
          <p:spPr bwMode="auto">
            <a:xfrm>
              <a:off x="3767279" y="4022975"/>
              <a:ext cx="4748071"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1pPr>
              <a:lvl2pPr marL="4572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2pPr>
              <a:lvl3pPr marL="9144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3pPr>
              <a:lvl4pPr marL="13716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4pPr>
              <a:lvl5pPr marL="18288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zh-CN" altLang="en-US" sz="2400" b="1" dirty="0" smtClean="0">
                  <a:solidFill>
                    <a:srgbClr val="0070C0"/>
                  </a:solidFill>
                </a:rPr>
                <a:t>验</a:t>
              </a:r>
              <a:r>
                <a:rPr lang="zh-CN" altLang="en-US" sz="2400" b="1" dirty="0">
                  <a:solidFill>
                    <a:srgbClr val="0070C0"/>
                  </a:solidFill>
                </a:rPr>
                <a:t>资报告或由工商部门盖章的公司章程</a:t>
              </a:r>
              <a:endParaRPr lang="zh-CN" altLang="en-US" sz="2400" b="1" dirty="0">
                <a:solidFill>
                  <a:srgbClr val="0070C0"/>
                </a:solidFill>
              </a:endParaRPr>
            </a:p>
            <a:p>
              <a:pPr>
                <a:spcBef>
                  <a:spcPts val="0"/>
                </a:spcBef>
              </a:pPr>
              <a:r>
                <a:rPr lang="zh-CN" altLang="en-US" sz="1800" dirty="0">
                  <a:solidFill>
                    <a:schemeClr val="tx1">
                      <a:lumMod val="75000"/>
                      <a:lumOff val="25000"/>
                    </a:schemeClr>
                  </a:solidFill>
                </a:rPr>
                <a:t>　　</a:t>
              </a:r>
              <a:r>
                <a:rPr lang="zh-CN" altLang="en-US" sz="1800" dirty="0" smtClean="0">
                  <a:solidFill>
                    <a:schemeClr val="tx1">
                      <a:lumMod val="75000"/>
                      <a:lumOff val="25000"/>
                    </a:schemeClr>
                  </a:solidFill>
                </a:rPr>
                <a:t>当</a:t>
              </a:r>
              <a:r>
                <a:rPr lang="zh-CN" altLang="en-US" sz="1800" dirty="0">
                  <a:solidFill>
                    <a:schemeClr val="tx1">
                      <a:lumMod val="75000"/>
                      <a:lumOff val="25000"/>
                    </a:schemeClr>
                  </a:solidFill>
                </a:rPr>
                <a:t>申请人以企业法定代表人的身份申领初始创业补贴时，必须核查企业的</a:t>
              </a:r>
              <a:r>
                <a:rPr lang="en-US" altLang="zh-CN" sz="1800" dirty="0">
                  <a:solidFill>
                    <a:schemeClr val="tx1">
                      <a:lumMod val="75000"/>
                      <a:lumOff val="25000"/>
                    </a:schemeClr>
                  </a:solidFill>
                </a:rPr>
                <a:t>《</a:t>
              </a:r>
              <a:r>
                <a:rPr lang="zh-CN" altLang="en-US" sz="1800" dirty="0">
                  <a:solidFill>
                    <a:schemeClr val="tx1">
                      <a:lumMod val="75000"/>
                      <a:lumOff val="25000"/>
                    </a:schemeClr>
                  </a:solidFill>
                </a:rPr>
                <a:t>验资报告</a:t>
              </a:r>
              <a:r>
                <a:rPr lang="en-US" altLang="zh-CN" sz="1800" dirty="0">
                  <a:solidFill>
                    <a:schemeClr val="tx1">
                      <a:lumMod val="75000"/>
                      <a:lumOff val="25000"/>
                    </a:schemeClr>
                  </a:solidFill>
                </a:rPr>
                <a:t>》</a:t>
              </a:r>
              <a:r>
                <a:rPr lang="zh-CN" altLang="en-US" sz="1800" dirty="0">
                  <a:solidFill>
                    <a:schemeClr val="tx1">
                      <a:lumMod val="75000"/>
                      <a:lumOff val="25000"/>
                    </a:schemeClr>
                  </a:solidFill>
                </a:rPr>
                <a:t>或由工商部门盖章的</a:t>
              </a:r>
              <a:r>
                <a:rPr lang="en-US" altLang="zh-CN" sz="1800" dirty="0">
                  <a:solidFill>
                    <a:schemeClr val="tx1">
                      <a:lumMod val="75000"/>
                      <a:lumOff val="25000"/>
                    </a:schemeClr>
                  </a:solidFill>
                </a:rPr>
                <a:t>《</a:t>
              </a:r>
              <a:r>
                <a:rPr lang="zh-CN" altLang="en-US" sz="1800" dirty="0">
                  <a:solidFill>
                    <a:schemeClr val="tx1">
                      <a:lumMod val="75000"/>
                      <a:lumOff val="25000"/>
                    </a:schemeClr>
                  </a:solidFill>
                </a:rPr>
                <a:t>公司章程</a:t>
              </a:r>
              <a:r>
                <a:rPr lang="en-US" altLang="zh-CN" sz="1800" dirty="0">
                  <a:solidFill>
                    <a:schemeClr val="tx1">
                      <a:lumMod val="75000"/>
                      <a:lumOff val="25000"/>
                    </a:schemeClr>
                  </a:solidFill>
                </a:rPr>
                <a:t>》</a:t>
              </a:r>
              <a:r>
                <a:rPr lang="zh-CN" altLang="en-US" sz="1800" dirty="0">
                  <a:solidFill>
                    <a:schemeClr val="tx1">
                      <a:lumMod val="75000"/>
                      <a:lumOff val="25000"/>
                    </a:schemeClr>
                  </a:solidFill>
                </a:rPr>
                <a:t>，以确定申请人为</a:t>
              </a:r>
              <a:r>
                <a:rPr lang="zh-CN" altLang="en-US" sz="1800" dirty="0" smtClean="0">
                  <a:solidFill>
                    <a:schemeClr val="tx1">
                      <a:lumMod val="75000"/>
                      <a:lumOff val="25000"/>
                    </a:schemeClr>
                  </a:solidFill>
                </a:rPr>
                <a:t>实际出资</a:t>
              </a:r>
              <a:r>
                <a:rPr lang="zh-CN" altLang="en-US" sz="1800" dirty="0">
                  <a:solidFill>
                    <a:schemeClr val="tx1">
                      <a:lumMod val="75000"/>
                      <a:lumOff val="25000"/>
                    </a:schemeClr>
                  </a:solidFill>
                </a:rPr>
                <a:t>人</a:t>
              </a:r>
              <a:endParaRPr lang="zh-CN" altLang="en-US" sz="1800" dirty="0">
                <a:solidFill>
                  <a:schemeClr val="tx1">
                    <a:lumMod val="75000"/>
                    <a:lumOff val="25000"/>
                  </a:schemeClr>
                </a:solidFill>
              </a:endParaRPr>
            </a:p>
            <a:p>
              <a:pPr>
                <a:spcBef>
                  <a:spcPts val="0"/>
                </a:spcBef>
              </a:pPr>
              <a:endParaRPr lang="zh-CN" altLang="zh-CN" sz="1700" dirty="0">
                <a:solidFill>
                  <a:schemeClr val="tx1">
                    <a:lumMod val="75000"/>
                    <a:lumOff val="25000"/>
                  </a:schemeClr>
                </a:solidFill>
              </a:endParaRPr>
            </a:p>
          </p:txBody>
        </p:sp>
        <p:sp>
          <p:nvSpPr>
            <p:cNvPr id="65" name="任意多边形 64"/>
            <p:cNvSpPr/>
            <p:nvPr/>
          </p:nvSpPr>
          <p:spPr>
            <a:xfrm>
              <a:off x="3635896" y="4235264"/>
              <a:ext cx="4896917" cy="1368152"/>
            </a:xfrm>
            <a:custGeom>
              <a:avLst/>
              <a:gdLst>
                <a:gd name="connsiteX0" fmla="*/ 0 w 4896917"/>
                <a:gd name="connsiteY0" fmla="*/ 0 h 1368152"/>
                <a:gd name="connsiteX1" fmla="*/ 144016 w 4896917"/>
                <a:gd name="connsiteY1" fmla="*/ 0 h 1368152"/>
                <a:gd name="connsiteX2" fmla="*/ 144016 w 4896917"/>
                <a:gd name="connsiteY2" fmla="*/ 271483 h 1368152"/>
                <a:gd name="connsiteX3" fmla="*/ 1440160 w 4896917"/>
                <a:gd name="connsiteY3" fmla="*/ 271483 h 1368152"/>
                <a:gd name="connsiteX4" fmla="*/ 1440160 w 4896917"/>
                <a:gd name="connsiteY4" fmla="*/ 0 h 1368152"/>
                <a:gd name="connsiteX5" fmla="*/ 4896917 w 4896917"/>
                <a:gd name="connsiteY5" fmla="*/ 0 h 1368152"/>
                <a:gd name="connsiteX6" fmla="*/ 4896917 w 4896917"/>
                <a:gd name="connsiteY6" fmla="*/ 1368152 h 1368152"/>
                <a:gd name="connsiteX7" fmla="*/ 0 w 4896917"/>
                <a:gd name="connsiteY7" fmla="*/ 1368152 h 1368152"/>
                <a:gd name="connsiteX8" fmla="*/ 0 w 4896917"/>
                <a:gd name="connsiteY8" fmla="*/ 0 h 1368152"/>
                <a:gd name="connsiteX0-1" fmla="*/ 0 w 4896917"/>
                <a:gd name="connsiteY0-2" fmla="*/ 0 h 1368152"/>
                <a:gd name="connsiteX1-3" fmla="*/ 144016 w 4896917"/>
                <a:gd name="connsiteY1-4" fmla="*/ 0 h 1368152"/>
                <a:gd name="connsiteX2-5" fmla="*/ 144016 w 4896917"/>
                <a:gd name="connsiteY2-6" fmla="*/ 271483 h 1368152"/>
                <a:gd name="connsiteX3-7" fmla="*/ 1440160 w 4896917"/>
                <a:gd name="connsiteY3-8" fmla="*/ 0 h 1368152"/>
                <a:gd name="connsiteX4-9" fmla="*/ 4896917 w 4896917"/>
                <a:gd name="connsiteY4-10" fmla="*/ 0 h 1368152"/>
                <a:gd name="connsiteX5-11" fmla="*/ 4896917 w 4896917"/>
                <a:gd name="connsiteY5-12" fmla="*/ 1368152 h 1368152"/>
                <a:gd name="connsiteX6-13" fmla="*/ 0 w 4896917"/>
                <a:gd name="connsiteY6-14" fmla="*/ 1368152 h 1368152"/>
                <a:gd name="connsiteX7-15" fmla="*/ 0 w 4896917"/>
                <a:gd name="connsiteY7-16" fmla="*/ 0 h 1368152"/>
                <a:gd name="connsiteX0-17" fmla="*/ 144016 w 4896917"/>
                <a:gd name="connsiteY0-18" fmla="*/ 271483 h 1368152"/>
                <a:gd name="connsiteX1-19" fmla="*/ 1440160 w 4896917"/>
                <a:gd name="connsiteY1-20" fmla="*/ 0 h 1368152"/>
                <a:gd name="connsiteX2-21" fmla="*/ 4896917 w 4896917"/>
                <a:gd name="connsiteY2-22" fmla="*/ 0 h 1368152"/>
                <a:gd name="connsiteX3-23" fmla="*/ 4896917 w 4896917"/>
                <a:gd name="connsiteY3-24" fmla="*/ 1368152 h 1368152"/>
                <a:gd name="connsiteX4-25" fmla="*/ 0 w 4896917"/>
                <a:gd name="connsiteY4-26" fmla="*/ 1368152 h 1368152"/>
                <a:gd name="connsiteX5-27" fmla="*/ 0 w 4896917"/>
                <a:gd name="connsiteY5-28" fmla="*/ 0 h 1368152"/>
                <a:gd name="connsiteX6-29" fmla="*/ 144016 w 4896917"/>
                <a:gd name="connsiteY6-30" fmla="*/ 0 h 1368152"/>
                <a:gd name="connsiteX7-31" fmla="*/ 235456 w 4896917"/>
                <a:gd name="connsiteY7-32" fmla="*/ 362923 h 1368152"/>
                <a:gd name="connsiteX0-33" fmla="*/ 144016 w 4896917"/>
                <a:gd name="connsiteY0-34" fmla="*/ 271483 h 1368152"/>
                <a:gd name="connsiteX1-35" fmla="*/ 1440160 w 4896917"/>
                <a:gd name="connsiteY1-36" fmla="*/ 0 h 1368152"/>
                <a:gd name="connsiteX2-37" fmla="*/ 4896917 w 4896917"/>
                <a:gd name="connsiteY2-38" fmla="*/ 0 h 1368152"/>
                <a:gd name="connsiteX3-39" fmla="*/ 4896917 w 4896917"/>
                <a:gd name="connsiteY3-40" fmla="*/ 1368152 h 1368152"/>
                <a:gd name="connsiteX4-41" fmla="*/ 0 w 4896917"/>
                <a:gd name="connsiteY4-42" fmla="*/ 1368152 h 1368152"/>
                <a:gd name="connsiteX5-43" fmla="*/ 0 w 4896917"/>
                <a:gd name="connsiteY5-44" fmla="*/ 0 h 1368152"/>
                <a:gd name="connsiteX6-45" fmla="*/ 144016 w 4896917"/>
                <a:gd name="connsiteY6-46" fmla="*/ 0 h 1368152"/>
                <a:gd name="connsiteX0-47" fmla="*/ 1440160 w 4896917"/>
                <a:gd name="connsiteY0-48" fmla="*/ 0 h 1368152"/>
                <a:gd name="connsiteX1-49" fmla="*/ 4896917 w 4896917"/>
                <a:gd name="connsiteY1-50" fmla="*/ 0 h 1368152"/>
                <a:gd name="connsiteX2-51" fmla="*/ 4896917 w 4896917"/>
                <a:gd name="connsiteY2-52" fmla="*/ 1368152 h 1368152"/>
                <a:gd name="connsiteX3-53" fmla="*/ 0 w 4896917"/>
                <a:gd name="connsiteY3-54" fmla="*/ 1368152 h 1368152"/>
                <a:gd name="connsiteX4-55" fmla="*/ 0 w 4896917"/>
                <a:gd name="connsiteY4-56" fmla="*/ 0 h 1368152"/>
                <a:gd name="connsiteX5-57" fmla="*/ 144016 w 4896917"/>
                <a:gd name="connsiteY5-58" fmla="*/ 0 h 1368152"/>
                <a:gd name="connsiteX0-59" fmla="*/ 4472780 w 4896917"/>
                <a:gd name="connsiteY0-60" fmla="*/ 0 h 1368152"/>
                <a:gd name="connsiteX1-61" fmla="*/ 4896917 w 4896917"/>
                <a:gd name="connsiteY1-62" fmla="*/ 0 h 1368152"/>
                <a:gd name="connsiteX2-63" fmla="*/ 4896917 w 4896917"/>
                <a:gd name="connsiteY2-64" fmla="*/ 1368152 h 1368152"/>
                <a:gd name="connsiteX3-65" fmla="*/ 0 w 4896917"/>
                <a:gd name="connsiteY3-66" fmla="*/ 1368152 h 1368152"/>
                <a:gd name="connsiteX4-67" fmla="*/ 0 w 4896917"/>
                <a:gd name="connsiteY4-68" fmla="*/ 0 h 1368152"/>
                <a:gd name="connsiteX5-69" fmla="*/ 144016 w 4896917"/>
                <a:gd name="connsiteY5-70" fmla="*/ 0 h 13681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896917" h="1368152">
                  <a:moveTo>
                    <a:pt x="4472780" y="0"/>
                  </a:moveTo>
                  <a:lnTo>
                    <a:pt x="4896917" y="0"/>
                  </a:lnTo>
                  <a:lnTo>
                    <a:pt x="4896917" y="1368152"/>
                  </a:lnTo>
                  <a:lnTo>
                    <a:pt x="0" y="1368152"/>
                  </a:lnTo>
                  <a:lnTo>
                    <a:pt x="0" y="0"/>
                  </a:lnTo>
                  <a:lnTo>
                    <a:pt x="144016" y="0"/>
                  </a:lnTo>
                </a:path>
              </a:pathLst>
            </a:custGeom>
            <a:noFill/>
            <a:ln w="12700" cap="flat" cmpd="sng" algn="ctr">
              <a:solidFill>
                <a:schemeClr val="tx1">
                  <a:lumMod val="50000"/>
                  <a:lumOff val="50000"/>
                </a:schemeClr>
              </a:solidFill>
              <a:prstDash val="solid"/>
            </a:ln>
            <a:effectLst/>
          </p:spPr>
          <p:txBody>
            <a:bodyPr rtlCol="0" anchor="ctr"/>
            <a:lstStyle/>
            <a:p>
              <a:pPr algn="ctr" fontAlgn="auto">
                <a:spcBef>
                  <a:spcPts val="0"/>
                </a:spcBef>
                <a:spcAft>
                  <a:spcPts val="0"/>
                </a:spcAft>
              </a:pPr>
              <a:endParaRPr lang="zh-CN" altLang="en-US" sz="1800" kern="0">
                <a:solidFill>
                  <a:prstClr val="white"/>
                </a:solidFill>
                <a:latin typeface="Calibri" panose="020F0502020204030204"/>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个人创业综合补贴</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a:t>审核要点</a:t>
            </a:r>
            <a:r>
              <a:rPr lang="zh-CN" altLang="en-US" dirty="0" smtClean="0"/>
              <a:t>（二）</a:t>
            </a:r>
            <a:endParaRPr lang="zh-CN" altLang="en-US" dirty="0"/>
          </a:p>
        </p:txBody>
      </p:sp>
      <p:grpSp>
        <p:nvGrpSpPr>
          <p:cNvPr id="59" name="组合 58"/>
          <p:cNvGrpSpPr/>
          <p:nvPr/>
        </p:nvGrpSpPr>
        <p:grpSpPr>
          <a:xfrm>
            <a:off x="1637156" y="1418282"/>
            <a:ext cx="5924794" cy="2201499"/>
            <a:chOff x="3635896" y="2042898"/>
            <a:chExt cx="4896917" cy="1546667"/>
          </a:xfrm>
        </p:grpSpPr>
        <p:sp>
          <p:nvSpPr>
            <p:cNvPr id="60" name="内容占位符 2"/>
            <p:cNvSpPr txBox="1"/>
            <p:nvPr/>
          </p:nvSpPr>
          <p:spPr bwMode="auto">
            <a:xfrm>
              <a:off x="3767279" y="2042898"/>
              <a:ext cx="4748071"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1pPr>
              <a:lvl2pPr marL="4572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2pPr>
              <a:lvl3pPr marL="9144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3pPr>
              <a:lvl4pPr marL="13716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4pPr>
              <a:lvl5pPr marL="18288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Bef>
                  <a:spcPts val="0"/>
                </a:spcBef>
              </a:pPr>
              <a:r>
                <a:rPr lang="zh-CN" altLang="en-US" sz="2400" b="1" dirty="0" smtClean="0">
                  <a:solidFill>
                    <a:srgbClr val="0070C0"/>
                  </a:solidFill>
                </a:rPr>
                <a:t>认定</a:t>
              </a:r>
              <a:r>
                <a:rPr lang="zh-CN" altLang="en-US" sz="2400" b="1" dirty="0">
                  <a:solidFill>
                    <a:srgbClr val="0070C0"/>
                  </a:solidFill>
                </a:rPr>
                <a:t>初次创业</a:t>
              </a:r>
              <a:endParaRPr lang="zh-CN" altLang="en-US" sz="2400" b="1" dirty="0">
                <a:solidFill>
                  <a:srgbClr val="0070C0"/>
                </a:solidFill>
              </a:endParaRPr>
            </a:p>
            <a:p>
              <a:pPr>
                <a:lnSpc>
                  <a:spcPct val="110000"/>
                </a:lnSpc>
                <a:spcBef>
                  <a:spcPts val="0"/>
                </a:spcBef>
              </a:pPr>
              <a:r>
                <a:rPr lang="zh-CN" altLang="en-US" sz="1800" dirty="0">
                  <a:solidFill>
                    <a:schemeClr val="tx1">
                      <a:lumMod val="75000"/>
                      <a:lumOff val="25000"/>
                    </a:schemeClr>
                  </a:solidFill>
                </a:rPr>
                <a:t>　　</a:t>
              </a:r>
              <a:r>
                <a:rPr lang="zh-CN" altLang="en-US" sz="1800" dirty="0" smtClean="0">
                  <a:solidFill>
                    <a:schemeClr val="tx1">
                      <a:lumMod val="75000"/>
                      <a:lumOff val="25000"/>
                    </a:schemeClr>
                  </a:solidFill>
                </a:rPr>
                <a:t>在</a:t>
              </a:r>
              <a:r>
                <a:rPr lang="zh-CN" altLang="en-US" sz="1800" dirty="0">
                  <a:solidFill>
                    <a:schemeClr val="tx1">
                      <a:lumMod val="75000"/>
                      <a:lumOff val="25000"/>
                    </a:schemeClr>
                  </a:solidFill>
                </a:rPr>
                <a:t>就业管理系统中，通过</a:t>
              </a:r>
              <a:r>
                <a:rPr lang="zh-CN" altLang="en-US" sz="1800" dirty="0" smtClean="0">
                  <a:solidFill>
                    <a:schemeClr val="tx1">
                      <a:lumMod val="75000"/>
                      <a:lumOff val="25000"/>
                    </a:schemeClr>
                  </a:solidFill>
                </a:rPr>
                <a:t>身份证</a:t>
              </a:r>
              <a:r>
                <a:rPr lang="zh-CN" altLang="en-US" sz="1800" dirty="0">
                  <a:solidFill>
                    <a:schemeClr val="tx1">
                      <a:lumMod val="75000"/>
                      <a:lumOff val="25000"/>
                    </a:schemeClr>
                  </a:solidFill>
                </a:rPr>
                <a:t>号码查询该申请者的创业</a:t>
              </a:r>
              <a:r>
                <a:rPr lang="zh-CN" altLang="en-US" sz="1800" dirty="0" smtClean="0">
                  <a:solidFill>
                    <a:schemeClr val="tx1">
                      <a:lumMod val="75000"/>
                      <a:lumOff val="25000"/>
                    </a:schemeClr>
                  </a:solidFill>
                </a:rPr>
                <a:t>担保</a:t>
              </a:r>
              <a:r>
                <a:rPr lang="zh-CN" altLang="en-US" sz="1800" dirty="0">
                  <a:solidFill>
                    <a:schemeClr val="tx1">
                      <a:lumMod val="75000"/>
                      <a:lumOff val="25000"/>
                    </a:schemeClr>
                  </a:solidFill>
                </a:rPr>
                <a:t>贷款、个人创业综合补贴和创业实体吸纳</a:t>
              </a:r>
              <a:r>
                <a:rPr lang="zh-CN" altLang="en-US" sz="1800" dirty="0" smtClean="0">
                  <a:solidFill>
                    <a:schemeClr val="tx1">
                      <a:lumMod val="75000"/>
                      <a:lumOff val="25000"/>
                    </a:schemeClr>
                  </a:solidFill>
                </a:rPr>
                <a:t>就业</a:t>
              </a:r>
              <a:r>
                <a:rPr lang="zh-CN" altLang="en-US" sz="1800" dirty="0">
                  <a:solidFill>
                    <a:schemeClr val="tx1">
                      <a:lumMod val="75000"/>
                      <a:lumOff val="25000"/>
                    </a:schemeClr>
                  </a:solidFill>
                </a:rPr>
                <a:t>奖励办理（不必成功）记录，当不存在</a:t>
              </a:r>
              <a:r>
                <a:rPr lang="zh-CN" altLang="en-US" sz="1800" dirty="0" smtClean="0">
                  <a:solidFill>
                    <a:schemeClr val="tx1">
                      <a:lumMod val="75000"/>
                      <a:lumOff val="25000"/>
                    </a:schemeClr>
                  </a:solidFill>
                </a:rPr>
                <a:t>办理记录</a:t>
              </a:r>
              <a:r>
                <a:rPr lang="zh-CN" altLang="en-US" sz="1800" dirty="0">
                  <a:solidFill>
                    <a:schemeClr val="tx1">
                      <a:lumMod val="75000"/>
                      <a:lumOff val="25000"/>
                    </a:schemeClr>
                  </a:solidFill>
                </a:rPr>
                <a:t>，或办理记录记载的经营实体名称与本</a:t>
              </a:r>
              <a:r>
                <a:rPr lang="zh-CN" altLang="en-US" sz="1800" dirty="0" smtClean="0">
                  <a:solidFill>
                    <a:schemeClr val="tx1">
                      <a:lumMod val="75000"/>
                      <a:lumOff val="25000"/>
                    </a:schemeClr>
                  </a:solidFill>
                </a:rPr>
                <a:t>次申请</a:t>
              </a:r>
              <a:r>
                <a:rPr lang="zh-CN" altLang="en-US" sz="1800" dirty="0">
                  <a:solidFill>
                    <a:schemeClr val="tx1">
                      <a:lumMod val="75000"/>
                      <a:lumOff val="25000"/>
                    </a:schemeClr>
                  </a:solidFill>
                </a:rPr>
                <a:t>提供的经营实体名称一致时，则认定为初次</a:t>
              </a:r>
              <a:r>
                <a:rPr lang="zh-CN" altLang="en-US" sz="1800" dirty="0" smtClean="0">
                  <a:solidFill>
                    <a:schemeClr val="tx1">
                      <a:lumMod val="75000"/>
                      <a:lumOff val="25000"/>
                    </a:schemeClr>
                  </a:solidFill>
                </a:rPr>
                <a:t>创业</a:t>
              </a:r>
              <a:endParaRPr lang="zh-CN" altLang="zh-CN" sz="1800" dirty="0">
                <a:solidFill>
                  <a:schemeClr val="tx1">
                    <a:lumMod val="75000"/>
                    <a:lumOff val="25000"/>
                  </a:schemeClr>
                </a:solidFill>
              </a:endParaRPr>
            </a:p>
          </p:txBody>
        </p:sp>
        <p:sp>
          <p:nvSpPr>
            <p:cNvPr id="61" name="任意多边形 60"/>
            <p:cNvSpPr/>
            <p:nvPr/>
          </p:nvSpPr>
          <p:spPr>
            <a:xfrm>
              <a:off x="3635896" y="2221413"/>
              <a:ext cx="4896917" cy="1368152"/>
            </a:xfrm>
            <a:custGeom>
              <a:avLst/>
              <a:gdLst>
                <a:gd name="connsiteX0" fmla="*/ 0 w 4896917"/>
                <a:gd name="connsiteY0" fmla="*/ 0 h 1368152"/>
                <a:gd name="connsiteX1" fmla="*/ 144016 w 4896917"/>
                <a:gd name="connsiteY1" fmla="*/ 0 h 1368152"/>
                <a:gd name="connsiteX2" fmla="*/ 144016 w 4896917"/>
                <a:gd name="connsiteY2" fmla="*/ 271483 h 1368152"/>
                <a:gd name="connsiteX3" fmla="*/ 1440160 w 4896917"/>
                <a:gd name="connsiteY3" fmla="*/ 271483 h 1368152"/>
                <a:gd name="connsiteX4" fmla="*/ 1440160 w 4896917"/>
                <a:gd name="connsiteY4" fmla="*/ 0 h 1368152"/>
                <a:gd name="connsiteX5" fmla="*/ 4896917 w 4896917"/>
                <a:gd name="connsiteY5" fmla="*/ 0 h 1368152"/>
                <a:gd name="connsiteX6" fmla="*/ 4896917 w 4896917"/>
                <a:gd name="connsiteY6" fmla="*/ 1368152 h 1368152"/>
                <a:gd name="connsiteX7" fmla="*/ 0 w 4896917"/>
                <a:gd name="connsiteY7" fmla="*/ 1368152 h 1368152"/>
                <a:gd name="connsiteX8" fmla="*/ 0 w 4896917"/>
                <a:gd name="connsiteY8" fmla="*/ 0 h 1368152"/>
                <a:gd name="connsiteX0-1" fmla="*/ 0 w 4896917"/>
                <a:gd name="connsiteY0-2" fmla="*/ 0 h 1368152"/>
                <a:gd name="connsiteX1-3" fmla="*/ 144016 w 4896917"/>
                <a:gd name="connsiteY1-4" fmla="*/ 0 h 1368152"/>
                <a:gd name="connsiteX2-5" fmla="*/ 144016 w 4896917"/>
                <a:gd name="connsiteY2-6" fmla="*/ 271483 h 1368152"/>
                <a:gd name="connsiteX3-7" fmla="*/ 1440160 w 4896917"/>
                <a:gd name="connsiteY3-8" fmla="*/ 0 h 1368152"/>
                <a:gd name="connsiteX4-9" fmla="*/ 4896917 w 4896917"/>
                <a:gd name="connsiteY4-10" fmla="*/ 0 h 1368152"/>
                <a:gd name="connsiteX5-11" fmla="*/ 4896917 w 4896917"/>
                <a:gd name="connsiteY5-12" fmla="*/ 1368152 h 1368152"/>
                <a:gd name="connsiteX6-13" fmla="*/ 0 w 4896917"/>
                <a:gd name="connsiteY6-14" fmla="*/ 1368152 h 1368152"/>
                <a:gd name="connsiteX7-15" fmla="*/ 0 w 4896917"/>
                <a:gd name="connsiteY7-16" fmla="*/ 0 h 1368152"/>
                <a:gd name="connsiteX0-17" fmla="*/ 144016 w 4896917"/>
                <a:gd name="connsiteY0-18" fmla="*/ 271483 h 1368152"/>
                <a:gd name="connsiteX1-19" fmla="*/ 1440160 w 4896917"/>
                <a:gd name="connsiteY1-20" fmla="*/ 0 h 1368152"/>
                <a:gd name="connsiteX2-21" fmla="*/ 4896917 w 4896917"/>
                <a:gd name="connsiteY2-22" fmla="*/ 0 h 1368152"/>
                <a:gd name="connsiteX3-23" fmla="*/ 4896917 w 4896917"/>
                <a:gd name="connsiteY3-24" fmla="*/ 1368152 h 1368152"/>
                <a:gd name="connsiteX4-25" fmla="*/ 0 w 4896917"/>
                <a:gd name="connsiteY4-26" fmla="*/ 1368152 h 1368152"/>
                <a:gd name="connsiteX5-27" fmla="*/ 0 w 4896917"/>
                <a:gd name="connsiteY5-28" fmla="*/ 0 h 1368152"/>
                <a:gd name="connsiteX6-29" fmla="*/ 144016 w 4896917"/>
                <a:gd name="connsiteY6-30" fmla="*/ 0 h 1368152"/>
                <a:gd name="connsiteX7-31" fmla="*/ 235456 w 4896917"/>
                <a:gd name="connsiteY7-32" fmla="*/ 362923 h 1368152"/>
                <a:gd name="connsiteX0-33" fmla="*/ 144016 w 4896917"/>
                <a:gd name="connsiteY0-34" fmla="*/ 271483 h 1368152"/>
                <a:gd name="connsiteX1-35" fmla="*/ 1440160 w 4896917"/>
                <a:gd name="connsiteY1-36" fmla="*/ 0 h 1368152"/>
                <a:gd name="connsiteX2-37" fmla="*/ 4896917 w 4896917"/>
                <a:gd name="connsiteY2-38" fmla="*/ 0 h 1368152"/>
                <a:gd name="connsiteX3-39" fmla="*/ 4896917 w 4896917"/>
                <a:gd name="connsiteY3-40" fmla="*/ 1368152 h 1368152"/>
                <a:gd name="connsiteX4-41" fmla="*/ 0 w 4896917"/>
                <a:gd name="connsiteY4-42" fmla="*/ 1368152 h 1368152"/>
                <a:gd name="connsiteX5-43" fmla="*/ 0 w 4896917"/>
                <a:gd name="connsiteY5-44" fmla="*/ 0 h 1368152"/>
                <a:gd name="connsiteX6-45" fmla="*/ 144016 w 4896917"/>
                <a:gd name="connsiteY6-46" fmla="*/ 0 h 1368152"/>
                <a:gd name="connsiteX0-47" fmla="*/ 1440160 w 4896917"/>
                <a:gd name="connsiteY0-48" fmla="*/ 0 h 1368152"/>
                <a:gd name="connsiteX1-49" fmla="*/ 4896917 w 4896917"/>
                <a:gd name="connsiteY1-50" fmla="*/ 0 h 1368152"/>
                <a:gd name="connsiteX2-51" fmla="*/ 4896917 w 4896917"/>
                <a:gd name="connsiteY2-52" fmla="*/ 1368152 h 1368152"/>
                <a:gd name="connsiteX3-53" fmla="*/ 0 w 4896917"/>
                <a:gd name="connsiteY3-54" fmla="*/ 1368152 h 1368152"/>
                <a:gd name="connsiteX4-55" fmla="*/ 0 w 4896917"/>
                <a:gd name="connsiteY4-56" fmla="*/ 0 h 1368152"/>
                <a:gd name="connsiteX5-57" fmla="*/ 144016 w 4896917"/>
                <a:gd name="connsiteY5-58" fmla="*/ 0 h 1368152"/>
                <a:gd name="connsiteX0-59" fmla="*/ 1440160 w 4896917"/>
                <a:gd name="connsiteY0-60" fmla="*/ 0 h 1368152"/>
                <a:gd name="connsiteX1-61" fmla="*/ 4896917 w 4896917"/>
                <a:gd name="connsiteY1-62" fmla="*/ 0 h 1368152"/>
                <a:gd name="connsiteX2-63" fmla="*/ 4896917 w 4896917"/>
                <a:gd name="connsiteY2-64" fmla="*/ 1368152 h 1368152"/>
                <a:gd name="connsiteX3-65" fmla="*/ 0 w 4896917"/>
                <a:gd name="connsiteY3-66" fmla="*/ 1368152 h 1368152"/>
                <a:gd name="connsiteX4-67" fmla="*/ 0 w 4896917"/>
                <a:gd name="connsiteY4-68" fmla="*/ 0 h 1368152"/>
                <a:gd name="connsiteX5-69" fmla="*/ 144016 w 4896917"/>
                <a:gd name="connsiteY5-70" fmla="*/ 0 h 1368152"/>
                <a:gd name="connsiteX0-71" fmla="*/ 2481881 w 4896917"/>
                <a:gd name="connsiteY0-72" fmla="*/ 0 h 1368152"/>
                <a:gd name="connsiteX1-73" fmla="*/ 4896917 w 4896917"/>
                <a:gd name="connsiteY1-74" fmla="*/ 0 h 1368152"/>
                <a:gd name="connsiteX2-75" fmla="*/ 4896917 w 4896917"/>
                <a:gd name="connsiteY2-76" fmla="*/ 1368152 h 1368152"/>
                <a:gd name="connsiteX3-77" fmla="*/ 0 w 4896917"/>
                <a:gd name="connsiteY3-78" fmla="*/ 1368152 h 1368152"/>
                <a:gd name="connsiteX4-79" fmla="*/ 0 w 4896917"/>
                <a:gd name="connsiteY4-80" fmla="*/ 0 h 1368152"/>
                <a:gd name="connsiteX5-81" fmla="*/ 144016 w 4896917"/>
                <a:gd name="connsiteY5-82" fmla="*/ 0 h 1368152"/>
                <a:gd name="connsiteX0-83" fmla="*/ 2481881 w 4896917"/>
                <a:gd name="connsiteY0-84" fmla="*/ 0 h 1368152"/>
                <a:gd name="connsiteX1-85" fmla="*/ 4896917 w 4896917"/>
                <a:gd name="connsiteY1-86" fmla="*/ 0 h 1368152"/>
                <a:gd name="connsiteX2-87" fmla="*/ 4896917 w 4896917"/>
                <a:gd name="connsiteY2-88" fmla="*/ 1368152 h 1368152"/>
                <a:gd name="connsiteX3-89" fmla="*/ 0 w 4896917"/>
                <a:gd name="connsiteY3-90" fmla="*/ 1368152 h 1368152"/>
                <a:gd name="connsiteX4-91" fmla="*/ 0 w 4896917"/>
                <a:gd name="connsiteY4-92" fmla="*/ 0 h 1368152"/>
                <a:gd name="connsiteX5-93" fmla="*/ 144016 w 4896917"/>
                <a:gd name="connsiteY5-94" fmla="*/ 0 h 1368152"/>
                <a:gd name="connsiteX0-95" fmla="*/ 2678651 w 4896917"/>
                <a:gd name="connsiteY0-96" fmla="*/ 0 h 1368152"/>
                <a:gd name="connsiteX1-97" fmla="*/ 4896917 w 4896917"/>
                <a:gd name="connsiteY1-98" fmla="*/ 0 h 1368152"/>
                <a:gd name="connsiteX2-99" fmla="*/ 4896917 w 4896917"/>
                <a:gd name="connsiteY2-100" fmla="*/ 1368152 h 1368152"/>
                <a:gd name="connsiteX3-101" fmla="*/ 0 w 4896917"/>
                <a:gd name="connsiteY3-102" fmla="*/ 1368152 h 1368152"/>
                <a:gd name="connsiteX4-103" fmla="*/ 0 w 4896917"/>
                <a:gd name="connsiteY4-104" fmla="*/ 0 h 1368152"/>
                <a:gd name="connsiteX5-105" fmla="*/ 144016 w 4896917"/>
                <a:gd name="connsiteY5-106" fmla="*/ 0 h 1368152"/>
                <a:gd name="connsiteX0-107" fmla="*/ 3245811 w 4896917"/>
                <a:gd name="connsiteY0-108" fmla="*/ 11575 h 1368152"/>
                <a:gd name="connsiteX1-109" fmla="*/ 4896917 w 4896917"/>
                <a:gd name="connsiteY1-110" fmla="*/ 0 h 1368152"/>
                <a:gd name="connsiteX2-111" fmla="*/ 4896917 w 4896917"/>
                <a:gd name="connsiteY2-112" fmla="*/ 1368152 h 1368152"/>
                <a:gd name="connsiteX3-113" fmla="*/ 0 w 4896917"/>
                <a:gd name="connsiteY3-114" fmla="*/ 1368152 h 1368152"/>
                <a:gd name="connsiteX4-115" fmla="*/ 0 w 4896917"/>
                <a:gd name="connsiteY4-116" fmla="*/ 0 h 1368152"/>
                <a:gd name="connsiteX5-117" fmla="*/ 144016 w 4896917"/>
                <a:gd name="connsiteY5-118" fmla="*/ 0 h 1368152"/>
                <a:gd name="connsiteX0-119" fmla="*/ 2844013 w 4896917"/>
                <a:gd name="connsiteY0-120" fmla="*/ 0 h 1372840"/>
                <a:gd name="connsiteX1-121" fmla="*/ 4896917 w 4896917"/>
                <a:gd name="connsiteY1-122" fmla="*/ 4688 h 1372840"/>
                <a:gd name="connsiteX2-123" fmla="*/ 4896917 w 4896917"/>
                <a:gd name="connsiteY2-124" fmla="*/ 1372840 h 1372840"/>
                <a:gd name="connsiteX3-125" fmla="*/ 0 w 4896917"/>
                <a:gd name="connsiteY3-126" fmla="*/ 1372840 h 1372840"/>
                <a:gd name="connsiteX4-127" fmla="*/ 0 w 4896917"/>
                <a:gd name="connsiteY4-128" fmla="*/ 4688 h 1372840"/>
                <a:gd name="connsiteX5-129" fmla="*/ 144016 w 4896917"/>
                <a:gd name="connsiteY5-130" fmla="*/ 4688 h 1372840"/>
                <a:gd name="connsiteX0-131" fmla="*/ 2767480 w 4896917"/>
                <a:gd name="connsiteY0-132" fmla="*/ 0 h 1372840"/>
                <a:gd name="connsiteX1-133" fmla="*/ 4896917 w 4896917"/>
                <a:gd name="connsiteY1-134" fmla="*/ 4688 h 1372840"/>
                <a:gd name="connsiteX2-135" fmla="*/ 4896917 w 4896917"/>
                <a:gd name="connsiteY2-136" fmla="*/ 1372840 h 1372840"/>
                <a:gd name="connsiteX3-137" fmla="*/ 0 w 4896917"/>
                <a:gd name="connsiteY3-138" fmla="*/ 1372840 h 1372840"/>
                <a:gd name="connsiteX4-139" fmla="*/ 0 w 4896917"/>
                <a:gd name="connsiteY4-140" fmla="*/ 4688 h 1372840"/>
                <a:gd name="connsiteX5-141" fmla="*/ 144016 w 4896917"/>
                <a:gd name="connsiteY5-142" fmla="*/ 4688 h 1372840"/>
                <a:gd name="connsiteX0-143" fmla="*/ 1629051 w 4896917"/>
                <a:gd name="connsiteY0-144" fmla="*/ 3444 h 1368152"/>
                <a:gd name="connsiteX1-145" fmla="*/ 4896917 w 4896917"/>
                <a:gd name="connsiteY1-146" fmla="*/ 0 h 1368152"/>
                <a:gd name="connsiteX2-147" fmla="*/ 4896917 w 4896917"/>
                <a:gd name="connsiteY2-148" fmla="*/ 1368152 h 1368152"/>
                <a:gd name="connsiteX3-149" fmla="*/ 0 w 4896917"/>
                <a:gd name="connsiteY3-150" fmla="*/ 1368152 h 1368152"/>
                <a:gd name="connsiteX4-151" fmla="*/ 0 w 4896917"/>
                <a:gd name="connsiteY4-152" fmla="*/ 0 h 1368152"/>
                <a:gd name="connsiteX5-153" fmla="*/ 144016 w 4896917"/>
                <a:gd name="connsiteY5-154" fmla="*/ 0 h 13681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896917" h="1368152">
                  <a:moveTo>
                    <a:pt x="1629051" y="3444"/>
                  </a:moveTo>
                  <a:lnTo>
                    <a:pt x="4896917" y="0"/>
                  </a:lnTo>
                  <a:lnTo>
                    <a:pt x="4896917" y="1368152"/>
                  </a:lnTo>
                  <a:lnTo>
                    <a:pt x="0" y="1368152"/>
                  </a:lnTo>
                  <a:lnTo>
                    <a:pt x="0" y="0"/>
                  </a:lnTo>
                  <a:lnTo>
                    <a:pt x="144016" y="0"/>
                  </a:lnTo>
                </a:path>
              </a:pathLst>
            </a:custGeom>
            <a:noFill/>
            <a:ln w="12700" cap="flat" cmpd="sng" algn="ctr">
              <a:solidFill>
                <a:schemeClr val="tx1">
                  <a:lumMod val="50000"/>
                  <a:lumOff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3" name="组合 2"/>
          <p:cNvGrpSpPr/>
          <p:nvPr/>
        </p:nvGrpSpPr>
        <p:grpSpPr>
          <a:xfrm>
            <a:off x="1637156" y="4186160"/>
            <a:ext cx="5924794" cy="1797951"/>
            <a:chOff x="3635896" y="4022975"/>
            <a:chExt cx="4896917" cy="1580441"/>
          </a:xfrm>
        </p:grpSpPr>
        <p:sp>
          <p:nvSpPr>
            <p:cNvPr id="64" name="内容占位符 2"/>
            <p:cNvSpPr txBox="1"/>
            <p:nvPr/>
          </p:nvSpPr>
          <p:spPr bwMode="auto">
            <a:xfrm>
              <a:off x="3767279" y="4022975"/>
              <a:ext cx="4748071"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1pPr>
              <a:lvl2pPr marL="4572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2pPr>
              <a:lvl3pPr marL="9144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3pPr>
              <a:lvl4pPr marL="13716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4pPr>
              <a:lvl5pPr marL="18288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zh-CN" altLang="en-US" sz="2400" b="1" dirty="0" smtClean="0">
                  <a:solidFill>
                    <a:srgbClr val="0070C0"/>
                  </a:solidFill>
                </a:rPr>
                <a:t>认定</a:t>
              </a:r>
              <a:r>
                <a:rPr lang="zh-CN" altLang="en-US" sz="2400" b="1" dirty="0">
                  <a:solidFill>
                    <a:srgbClr val="0070C0"/>
                  </a:solidFill>
                </a:rPr>
                <a:t>注册日期</a:t>
              </a:r>
              <a:endParaRPr lang="zh-CN" altLang="en-US" sz="2400" b="1" dirty="0">
                <a:solidFill>
                  <a:srgbClr val="0070C0"/>
                </a:solidFill>
              </a:endParaRPr>
            </a:p>
            <a:p>
              <a:pPr>
                <a:spcBef>
                  <a:spcPts val="0"/>
                </a:spcBef>
              </a:pPr>
              <a:r>
                <a:rPr lang="zh-CN" altLang="en-US" sz="1800" dirty="0">
                  <a:solidFill>
                    <a:schemeClr val="tx1">
                      <a:lumMod val="75000"/>
                      <a:lumOff val="25000"/>
                    </a:schemeClr>
                  </a:solidFill>
                </a:rPr>
                <a:t>　　</a:t>
              </a:r>
              <a:r>
                <a:rPr lang="zh-CN" altLang="en-US" sz="1800" dirty="0" smtClean="0">
                  <a:solidFill>
                    <a:schemeClr val="tx1">
                      <a:lumMod val="75000"/>
                      <a:lumOff val="25000"/>
                    </a:schemeClr>
                  </a:solidFill>
                </a:rPr>
                <a:t>接上</a:t>
              </a:r>
              <a:r>
                <a:rPr lang="zh-CN" altLang="en-US" sz="1800" dirty="0">
                  <a:solidFill>
                    <a:schemeClr val="tx1">
                      <a:lumMod val="75000"/>
                      <a:lumOff val="25000"/>
                    </a:schemeClr>
                  </a:solidFill>
                </a:rPr>
                <a:t>一条。当该申请者在就业管理系统中存在某项业务办理记录，且该记录记载的经营实体注册日期与本次申请提供的经营实体注册日期不一致时，以最早的日期为准。</a:t>
              </a:r>
              <a:endParaRPr lang="zh-CN" altLang="en-US" sz="1800" dirty="0">
                <a:solidFill>
                  <a:schemeClr val="tx1">
                    <a:lumMod val="75000"/>
                    <a:lumOff val="25000"/>
                  </a:schemeClr>
                </a:solidFill>
              </a:endParaRPr>
            </a:p>
            <a:p>
              <a:pPr>
                <a:spcBef>
                  <a:spcPts val="0"/>
                </a:spcBef>
              </a:pPr>
              <a:endParaRPr lang="zh-CN" altLang="en-US" sz="1800" dirty="0">
                <a:solidFill>
                  <a:schemeClr val="tx1">
                    <a:lumMod val="75000"/>
                    <a:lumOff val="25000"/>
                  </a:schemeClr>
                </a:solidFill>
              </a:endParaRPr>
            </a:p>
            <a:p>
              <a:pPr>
                <a:spcBef>
                  <a:spcPts val="0"/>
                </a:spcBef>
              </a:pPr>
              <a:endParaRPr lang="zh-CN" altLang="zh-CN" sz="1700" dirty="0">
                <a:solidFill>
                  <a:schemeClr val="tx1">
                    <a:lumMod val="75000"/>
                    <a:lumOff val="25000"/>
                  </a:schemeClr>
                </a:solidFill>
              </a:endParaRPr>
            </a:p>
          </p:txBody>
        </p:sp>
        <p:sp>
          <p:nvSpPr>
            <p:cNvPr id="65" name="任意多边形 64"/>
            <p:cNvSpPr/>
            <p:nvPr/>
          </p:nvSpPr>
          <p:spPr>
            <a:xfrm>
              <a:off x="3635896" y="4235264"/>
              <a:ext cx="4896917" cy="1368152"/>
            </a:xfrm>
            <a:custGeom>
              <a:avLst/>
              <a:gdLst>
                <a:gd name="connsiteX0" fmla="*/ 0 w 4896917"/>
                <a:gd name="connsiteY0" fmla="*/ 0 h 1368152"/>
                <a:gd name="connsiteX1" fmla="*/ 144016 w 4896917"/>
                <a:gd name="connsiteY1" fmla="*/ 0 h 1368152"/>
                <a:gd name="connsiteX2" fmla="*/ 144016 w 4896917"/>
                <a:gd name="connsiteY2" fmla="*/ 271483 h 1368152"/>
                <a:gd name="connsiteX3" fmla="*/ 1440160 w 4896917"/>
                <a:gd name="connsiteY3" fmla="*/ 271483 h 1368152"/>
                <a:gd name="connsiteX4" fmla="*/ 1440160 w 4896917"/>
                <a:gd name="connsiteY4" fmla="*/ 0 h 1368152"/>
                <a:gd name="connsiteX5" fmla="*/ 4896917 w 4896917"/>
                <a:gd name="connsiteY5" fmla="*/ 0 h 1368152"/>
                <a:gd name="connsiteX6" fmla="*/ 4896917 w 4896917"/>
                <a:gd name="connsiteY6" fmla="*/ 1368152 h 1368152"/>
                <a:gd name="connsiteX7" fmla="*/ 0 w 4896917"/>
                <a:gd name="connsiteY7" fmla="*/ 1368152 h 1368152"/>
                <a:gd name="connsiteX8" fmla="*/ 0 w 4896917"/>
                <a:gd name="connsiteY8" fmla="*/ 0 h 1368152"/>
                <a:gd name="connsiteX0-1" fmla="*/ 0 w 4896917"/>
                <a:gd name="connsiteY0-2" fmla="*/ 0 h 1368152"/>
                <a:gd name="connsiteX1-3" fmla="*/ 144016 w 4896917"/>
                <a:gd name="connsiteY1-4" fmla="*/ 0 h 1368152"/>
                <a:gd name="connsiteX2-5" fmla="*/ 144016 w 4896917"/>
                <a:gd name="connsiteY2-6" fmla="*/ 271483 h 1368152"/>
                <a:gd name="connsiteX3-7" fmla="*/ 1440160 w 4896917"/>
                <a:gd name="connsiteY3-8" fmla="*/ 0 h 1368152"/>
                <a:gd name="connsiteX4-9" fmla="*/ 4896917 w 4896917"/>
                <a:gd name="connsiteY4-10" fmla="*/ 0 h 1368152"/>
                <a:gd name="connsiteX5-11" fmla="*/ 4896917 w 4896917"/>
                <a:gd name="connsiteY5-12" fmla="*/ 1368152 h 1368152"/>
                <a:gd name="connsiteX6-13" fmla="*/ 0 w 4896917"/>
                <a:gd name="connsiteY6-14" fmla="*/ 1368152 h 1368152"/>
                <a:gd name="connsiteX7-15" fmla="*/ 0 w 4896917"/>
                <a:gd name="connsiteY7-16" fmla="*/ 0 h 1368152"/>
                <a:gd name="connsiteX0-17" fmla="*/ 144016 w 4896917"/>
                <a:gd name="connsiteY0-18" fmla="*/ 271483 h 1368152"/>
                <a:gd name="connsiteX1-19" fmla="*/ 1440160 w 4896917"/>
                <a:gd name="connsiteY1-20" fmla="*/ 0 h 1368152"/>
                <a:gd name="connsiteX2-21" fmla="*/ 4896917 w 4896917"/>
                <a:gd name="connsiteY2-22" fmla="*/ 0 h 1368152"/>
                <a:gd name="connsiteX3-23" fmla="*/ 4896917 w 4896917"/>
                <a:gd name="connsiteY3-24" fmla="*/ 1368152 h 1368152"/>
                <a:gd name="connsiteX4-25" fmla="*/ 0 w 4896917"/>
                <a:gd name="connsiteY4-26" fmla="*/ 1368152 h 1368152"/>
                <a:gd name="connsiteX5-27" fmla="*/ 0 w 4896917"/>
                <a:gd name="connsiteY5-28" fmla="*/ 0 h 1368152"/>
                <a:gd name="connsiteX6-29" fmla="*/ 144016 w 4896917"/>
                <a:gd name="connsiteY6-30" fmla="*/ 0 h 1368152"/>
                <a:gd name="connsiteX7-31" fmla="*/ 235456 w 4896917"/>
                <a:gd name="connsiteY7-32" fmla="*/ 362923 h 1368152"/>
                <a:gd name="connsiteX0-33" fmla="*/ 144016 w 4896917"/>
                <a:gd name="connsiteY0-34" fmla="*/ 271483 h 1368152"/>
                <a:gd name="connsiteX1-35" fmla="*/ 1440160 w 4896917"/>
                <a:gd name="connsiteY1-36" fmla="*/ 0 h 1368152"/>
                <a:gd name="connsiteX2-37" fmla="*/ 4896917 w 4896917"/>
                <a:gd name="connsiteY2-38" fmla="*/ 0 h 1368152"/>
                <a:gd name="connsiteX3-39" fmla="*/ 4896917 w 4896917"/>
                <a:gd name="connsiteY3-40" fmla="*/ 1368152 h 1368152"/>
                <a:gd name="connsiteX4-41" fmla="*/ 0 w 4896917"/>
                <a:gd name="connsiteY4-42" fmla="*/ 1368152 h 1368152"/>
                <a:gd name="connsiteX5-43" fmla="*/ 0 w 4896917"/>
                <a:gd name="connsiteY5-44" fmla="*/ 0 h 1368152"/>
                <a:gd name="connsiteX6-45" fmla="*/ 144016 w 4896917"/>
                <a:gd name="connsiteY6-46" fmla="*/ 0 h 1368152"/>
                <a:gd name="connsiteX0-47" fmla="*/ 1440160 w 4896917"/>
                <a:gd name="connsiteY0-48" fmla="*/ 0 h 1368152"/>
                <a:gd name="connsiteX1-49" fmla="*/ 4896917 w 4896917"/>
                <a:gd name="connsiteY1-50" fmla="*/ 0 h 1368152"/>
                <a:gd name="connsiteX2-51" fmla="*/ 4896917 w 4896917"/>
                <a:gd name="connsiteY2-52" fmla="*/ 1368152 h 1368152"/>
                <a:gd name="connsiteX3-53" fmla="*/ 0 w 4896917"/>
                <a:gd name="connsiteY3-54" fmla="*/ 1368152 h 1368152"/>
                <a:gd name="connsiteX4-55" fmla="*/ 0 w 4896917"/>
                <a:gd name="connsiteY4-56" fmla="*/ 0 h 1368152"/>
                <a:gd name="connsiteX5-57" fmla="*/ 144016 w 4896917"/>
                <a:gd name="connsiteY5-58" fmla="*/ 0 h 1368152"/>
                <a:gd name="connsiteX0-59" fmla="*/ 4472780 w 4896917"/>
                <a:gd name="connsiteY0-60" fmla="*/ 0 h 1368152"/>
                <a:gd name="connsiteX1-61" fmla="*/ 4896917 w 4896917"/>
                <a:gd name="connsiteY1-62" fmla="*/ 0 h 1368152"/>
                <a:gd name="connsiteX2-63" fmla="*/ 4896917 w 4896917"/>
                <a:gd name="connsiteY2-64" fmla="*/ 1368152 h 1368152"/>
                <a:gd name="connsiteX3-65" fmla="*/ 0 w 4896917"/>
                <a:gd name="connsiteY3-66" fmla="*/ 1368152 h 1368152"/>
                <a:gd name="connsiteX4-67" fmla="*/ 0 w 4896917"/>
                <a:gd name="connsiteY4-68" fmla="*/ 0 h 1368152"/>
                <a:gd name="connsiteX5-69" fmla="*/ 144016 w 4896917"/>
                <a:gd name="connsiteY5-70" fmla="*/ 0 h 13681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896917" h="1368152">
                  <a:moveTo>
                    <a:pt x="4472780" y="0"/>
                  </a:moveTo>
                  <a:lnTo>
                    <a:pt x="4896917" y="0"/>
                  </a:lnTo>
                  <a:lnTo>
                    <a:pt x="4896917" y="1368152"/>
                  </a:lnTo>
                  <a:lnTo>
                    <a:pt x="0" y="1368152"/>
                  </a:lnTo>
                  <a:lnTo>
                    <a:pt x="0" y="0"/>
                  </a:lnTo>
                  <a:lnTo>
                    <a:pt x="144016" y="0"/>
                  </a:lnTo>
                </a:path>
              </a:pathLst>
            </a:custGeom>
            <a:noFill/>
            <a:ln w="12700" cap="flat" cmpd="sng" algn="ctr">
              <a:solidFill>
                <a:schemeClr val="tx1">
                  <a:lumMod val="50000"/>
                  <a:lumOff val="50000"/>
                </a:schemeClr>
              </a:solidFill>
              <a:prstDash val="solid"/>
            </a:ln>
            <a:effectLst/>
          </p:spPr>
          <p:txBody>
            <a:bodyPr rtlCol="0" anchor="ctr"/>
            <a:lstStyle/>
            <a:p>
              <a:pPr algn="ctr" fontAlgn="auto">
                <a:spcBef>
                  <a:spcPts val="0"/>
                </a:spcBef>
                <a:spcAft>
                  <a:spcPts val="0"/>
                </a:spcAft>
              </a:pPr>
              <a:endParaRPr lang="zh-CN" altLang="en-US" sz="1800" kern="0">
                <a:solidFill>
                  <a:prstClr val="white"/>
                </a:solidFill>
                <a:latin typeface="Calibri" panose="020F0502020204030204"/>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个人创业综合补贴</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a:t>审核要点</a:t>
            </a:r>
            <a:r>
              <a:rPr lang="zh-CN" altLang="en-US" dirty="0" smtClean="0"/>
              <a:t>（三）</a:t>
            </a:r>
            <a:endParaRPr lang="zh-CN" altLang="en-US" dirty="0"/>
          </a:p>
        </p:txBody>
      </p:sp>
      <p:grpSp>
        <p:nvGrpSpPr>
          <p:cNvPr id="59" name="组合 58"/>
          <p:cNvGrpSpPr/>
          <p:nvPr/>
        </p:nvGrpSpPr>
        <p:grpSpPr>
          <a:xfrm>
            <a:off x="1637156" y="2587324"/>
            <a:ext cx="5924794" cy="2201499"/>
            <a:chOff x="3635896" y="2042898"/>
            <a:chExt cx="4896917" cy="1546667"/>
          </a:xfrm>
        </p:grpSpPr>
        <p:sp>
          <p:nvSpPr>
            <p:cNvPr id="60" name="内容占位符 2"/>
            <p:cNvSpPr txBox="1"/>
            <p:nvPr/>
          </p:nvSpPr>
          <p:spPr bwMode="auto">
            <a:xfrm>
              <a:off x="3767279" y="2042898"/>
              <a:ext cx="4748071"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92500" lnSpcReduction="20000"/>
            </a:bodyPr>
            <a:lstStyle>
              <a:lvl1pPr marL="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1pPr>
              <a:lvl2pPr marL="4572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2pPr>
              <a:lvl3pPr marL="9144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3pPr>
              <a:lvl4pPr marL="13716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4pPr>
              <a:lvl5pPr marL="1828800" indent="0" algn="l" rtl="0" eaLnBrk="0" fontAlgn="base" hangingPunct="0">
                <a:spcBef>
                  <a:spcPct val="20000"/>
                </a:spcBef>
                <a:spcAft>
                  <a:spcPct val="0"/>
                </a:spcAft>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Bef>
                  <a:spcPts val="0"/>
                </a:spcBef>
              </a:pPr>
              <a:r>
                <a:rPr lang="zh-CN" altLang="en-US" sz="2400" b="1" dirty="0" smtClean="0">
                  <a:solidFill>
                    <a:srgbClr val="0070C0"/>
                  </a:solidFill>
                </a:rPr>
                <a:t>审核</a:t>
              </a:r>
              <a:r>
                <a:rPr lang="zh-CN" altLang="en-US" sz="2400" b="1" dirty="0">
                  <a:solidFill>
                    <a:srgbClr val="0070C0"/>
                  </a:solidFill>
                </a:rPr>
                <a:t>用房信息</a:t>
              </a:r>
              <a:endParaRPr lang="zh-CN" altLang="en-US" sz="2400" b="1" dirty="0">
                <a:solidFill>
                  <a:srgbClr val="0070C0"/>
                </a:solidFill>
              </a:endParaRPr>
            </a:p>
            <a:p>
              <a:pPr>
                <a:lnSpc>
                  <a:spcPct val="110000"/>
                </a:lnSpc>
                <a:spcBef>
                  <a:spcPts val="600"/>
                </a:spcBef>
              </a:pPr>
              <a:r>
                <a:rPr lang="zh-CN" altLang="en-US" sz="1800" dirty="0">
                  <a:solidFill>
                    <a:schemeClr val="tx1">
                      <a:lumMod val="75000"/>
                      <a:lumOff val="25000"/>
                    </a:schemeClr>
                  </a:solidFill>
                </a:rPr>
                <a:t>　</a:t>
              </a:r>
              <a:r>
                <a:rPr lang="zh-CN" altLang="en-US" sz="2000" dirty="0">
                  <a:solidFill>
                    <a:schemeClr val="tx1">
                      <a:lumMod val="75000"/>
                      <a:lumOff val="25000"/>
                    </a:schemeClr>
                  </a:solidFill>
                </a:rPr>
                <a:t>　</a:t>
              </a:r>
              <a:r>
                <a:rPr lang="zh-CN" altLang="en-US" sz="2000" dirty="0" smtClean="0">
                  <a:solidFill>
                    <a:schemeClr val="tx1">
                      <a:lumMod val="75000"/>
                      <a:lumOff val="25000"/>
                    </a:schemeClr>
                  </a:solidFill>
                </a:rPr>
                <a:t>自</a:t>
              </a:r>
              <a:r>
                <a:rPr lang="zh-CN" altLang="en-US" sz="2000" dirty="0">
                  <a:solidFill>
                    <a:schemeClr val="tx1">
                      <a:lumMod val="75000"/>
                      <a:lumOff val="25000"/>
                    </a:schemeClr>
                  </a:solidFill>
                </a:rPr>
                <a:t>有房产：创业者可以夫妻另一方的个人房产（即产权证上没有创业者的名字）申请个人创业综合补贴，需额外提供结婚证复印件。</a:t>
              </a:r>
              <a:endParaRPr lang="zh-CN" altLang="en-US" sz="2000" dirty="0">
                <a:solidFill>
                  <a:schemeClr val="tx1">
                    <a:lumMod val="75000"/>
                    <a:lumOff val="25000"/>
                  </a:schemeClr>
                </a:solidFill>
              </a:endParaRPr>
            </a:p>
            <a:p>
              <a:pPr>
                <a:lnSpc>
                  <a:spcPct val="110000"/>
                </a:lnSpc>
                <a:spcBef>
                  <a:spcPts val="0"/>
                </a:spcBef>
              </a:pPr>
              <a:r>
                <a:rPr lang="zh-CN" altLang="en-US" sz="2000" dirty="0">
                  <a:solidFill>
                    <a:schemeClr val="tx1">
                      <a:lumMod val="75000"/>
                      <a:lumOff val="25000"/>
                    </a:schemeClr>
                  </a:solidFill>
                </a:rPr>
                <a:t>租用房屋：若租房合同是在实体注册之后签订的，则自合同生效之日起至申请之日也需要满一年才符合享受条件。</a:t>
              </a:r>
              <a:endParaRPr lang="zh-CN" altLang="en-US" sz="2000" dirty="0">
                <a:solidFill>
                  <a:schemeClr val="tx1">
                    <a:lumMod val="75000"/>
                    <a:lumOff val="25000"/>
                  </a:schemeClr>
                </a:solidFill>
              </a:endParaRPr>
            </a:p>
            <a:p>
              <a:pPr>
                <a:lnSpc>
                  <a:spcPct val="110000"/>
                </a:lnSpc>
                <a:spcBef>
                  <a:spcPts val="0"/>
                </a:spcBef>
              </a:pPr>
              <a:endParaRPr lang="zh-CN" altLang="zh-CN" sz="1800" dirty="0">
                <a:solidFill>
                  <a:schemeClr val="tx1">
                    <a:lumMod val="75000"/>
                    <a:lumOff val="25000"/>
                  </a:schemeClr>
                </a:solidFill>
              </a:endParaRPr>
            </a:p>
          </p:txBody>
        </p:sp>
        <p:sp>
          <p:nvSpPr>
            <p:cNvPr id="61" name="任意多边形 60"/>
            <p:cNvSpPr/>
            <p:nvPr/>
          </p:nvSpPr>
          <p:spPr>
            <a:xfrm>
              <a:off x="3635896" y="2221413"/>
              <a:ext cx="4896917" cy="1368152"/>
            </a:xfrm>
            <a:custGeom>
              <a:avLst/>
              <a:gdLst>
                <a:gd name="connsiteX0" fmla="*/ 0 w 4896917"/>
                <a:gd name="connsiteY0" fmla="*/ 0 h 1368152"/>
                <a:gd name="connsiteX1" fmla="*/ 144016 w 4896917"/>
                <a:gd name="connsiteY1" fmla="*/ 0 h 1368152"/>
                <a:gd name="connsiteX2" fmla="*/ 144016 w 4896917"/>
                <a:gd name="connsiteY2" fmla="*/ 271483 h 1368152"/>
                <a:gd name="connsiteX3" fmla="*/ 1440160 w 4896917"/>
                <a:gd name="connsiteY3" fmla="*/ 271483 h 1368152"/>
                <a:gd name="connsiteX4" fmla="*/ 1440160 w 4896917"/>
                <a:gd name="connsiteY4" fmla="*/ 0 h 1368152"/>
                <a:gd name="connsiteX5" fmla="*/ 4896917 w 4896917"/>
                <a:gd name="connsiteY5" fmla="*/ 0 h 1368152"/>
                <a:gd name="connsiteX6" fmla="*/ 4896917 w 4896917"/>
                <a:gd name="connsiteY6" fmla="*/ 1368152 h 1368152"/>
                <a:gd name="connsiteX7" fmla="*/ 0 w 4896917"/>
                <a:gd name="connsiteY7" fmla="*/ 1368152 h 1368152"/>
                <a:gd name="connsiteX8" fmla="*/ 0 w 4896917"/>
                <a:gd name="connsiteY8" fmla="*/ 0 h 1368152"/>
                <a:gd name="connsiteX0-1" fmla="*/ 0 w 4896917"/>
                <a:gd name="connsiteY0-2" fmla="*/ 0 h 1368152"/>
                <a:gd name="connsiteX1-3" fmla="*/ 144016 w 4896917"/>
                <a:gd name="connsiteY1-4" fmla="*/ 0 h 1368152"/>
                <a:gd name="connsiteX2-5" fmla="*/ 144016 w 4896917"/>
                <a:gd name="connsiteY2-6" fmla="*/ 271483 h 1368152"/>
                <a:gd name="connsiteX3-7" fmla="*/ 1440160 w 4896917"/>
                <a:gd name="connsiteY3-8" fmla="*/ 0 h 1368152"/>
                <a:gd name="connsiteX4-9" fmla="*/ 4896917 w 4896917"/>
                <a:gd name="connsiteY4-10" fmla="*/ 0 h 1368152"/>
                <a:gd name="connsiteX5-11" fmla="*/ 4896917 w 4896917"/>
                <a:gd name="connsiteY5-12" fmla="*/ 1368152 h 1368152"/>
                <a:gd name="connsiteX6-13" fmla="*/ 0 w 4896917"/>
                <a:gd name="connsiteY6-14" fmla="*/ 1368152 h 1368152"/>
                <a:gd name="connsiteX7-15" fmla="*/ 0 w 4896917"/>
                <a:gd name="connsiteY7-16" fmla="*/ 0 h 1368152"/>
                <a:gd name="connsiteX0-17" fmla="*/ 144016 w 4896917"/>
                <a:gd name="connsiteY0-18" fmla="*/ 271483 h 1368152"/>
                <a:gd name="connsiteX1-19" fmla="*/ 1440160 w 4896917"/>
                <a:gd name="connsiteY1-20" fmla="*/ 0 h 1368152"/>
                <a:gd name="connsiteX2-21" fmla="*/ 4896917 w 4896917"/>
                <a:gd name="connsiteY2-22" fmla="*/ 0 h 1368152"/>
                <a:gd name="connsiteX3-23" fmla="*/ 4896917 w 4896917"/>
                <a:gd name="connsiteY3-24" fmla="*/ 1368152 h 1368152"/>
                <a:gd name="connsiteX4-25" fmla="*/ 0 w 4896917"/>
                <a:gd name="connsiteY4-26" fmla="*/ 1368152 h 1368152"/>
                <a:gd name="connsiteX5-27" fmla="*/ 0 w 4896917"/>
                <a:gd name="connsiteY5-28" fmla="*/ 0 h 1368152"/>
                <a:gd name="connsiteX6-29" fmla="*/ 144016 w 4896917"/>
                <a:gd name="connsiteY6-30" fmla="*/ 0 h 1368152"/>
                <a:gd name="connsiteX7-31" fmla="*/ 235456 w 4896917"/>
                <a:gd name="connsiteY7-32" fmla="*/ 362923 h 1368152"/>
                <a:gd name="connsiteX0-33" fmla="*/ 144016 w 4896917"/>
                <a:gd name="connsiteY0-34" fmla="*/ 271483 h 1368152"/>
                <a:gd name="connsiteX1-35" fmla="*/ 1440160 w 4896917"/>
                <a:gd name="connsiteY1-36" fmla="*/ 0 h 1368152"/>
                <a:gd name="connsiteX2-37" fmla="*/ 4896917 w 4896917"/>
                <a:gd name="connsiteY2-38" fmla="*/ 0 h 1368152"/>
                <a:gd name="connsiteX3-39" fmla="*/ 4896917 w 4896917"/>
                <a:gd name="connsiteY3-40" fmla="*/ 1368152 h 1368152"/>
                <a:gd name="connsiteX4-41" fmla="*/ 0 w 4896917"/>
                <a:gd name="connsiteY4-42" fmla="*/ 1368152 h 1368152"/>
                <a:gd name="connsiteX5-43" fmla="*/ 0 w 4896917"/>
                <a:gd name="connsiteY5-44" fmla="*/ 0 h 1368152"/>
                <a:gd name="connsiteX6-45" fmla="*/ 144016 w 4896917"/>
                <a:gd name="connsiteY6-46" fmla="*/ 0 h 1368152"/>
                <a:gd name="connsiteX0-47" fmla="*/ 1440160 w 4896917"/>
                <a:gd name="connsiteY0-48" fmla="*/ 0 h 1368152"/>
                <a:gd name="connsiteX1-49" fmla="*/ 4896917 w 4896917"/>
                <a:gd name="connsiteY1-50" fmla="*/ 0 h 1368152"/>
                <a:gd name="connsiteX2-51" fmla="*/ 4896917 w 4896917"/>
                <a:gd name="connsiteY2-52" fmla="*/ 1368152 h 1368152"/>
                <a:gd name="connsiteX3-53" fmla="*/ 0 w 4896917"/>
                <a:gd name="connsiteY3-54" fmla="*/ 1368152 h 1368152"/>
                <a:gd name="connsiteX4-55" fmla="*/ 0 w 4896917"/>
                <a:gd name="connsiteY4-56" fmla="*/ 0 h 1368152"/>
                <a:gd name="connsiteX5-57" fmla="*/ 144016 w 4896917"/>
                <a:gd name="connsiteY5-58" fmla="*/ 0 h 1368152"/>
                <a:gd name="connsiteX0-59" fmla="*/ 1440160 w 4896917"/>
                <a:gd name="connsiteY0-60" fmla="*/ 0 h 1368152"/>
                <a:gd name="connsiteX1-61" fmla="*/ 4896917 w 4896917"/>
                <a:gd name="connsiteY1-62" fmla="*/ 0 h 1368152"/>
                <a:gd name="connsiteX2-63" fmla="*/ 4896917 w 4896917"/>
                <a:gd name="connsiteY2-64" fmla="*/ 1368152 h 1368152"/>
                <a:gd name="connsiteX3-65" fmla="*/ 0 w 4896917"/>
                <a:gd name="connsiteY3-66" fmla="*/ 1368152 h 1368152"/>
                <a:gd name="connsiteX4-67" fmla="*/ 0 w 4896917"/>
                <a:gd name="connsiteY4-68" fmla="*/ 0 h 1368152"/>
                <a:gd name="connsiteX5-69" fmla="*/ 144016 w 4896917"/>
                <a:gd name="connsiteY5-70" fmla="*/ 0 h 1368152"/>
                <a:gd name="connsiteX0-71" fmla="*/ 2481881 w 4896917"/>
                <a:gd name="connsiteY0-72" fmla="*/ 0 h 1368152"/>
                <a:gd name="connsiteX1-73" fmla="*/ 4896917 w 4896917"/>
                <a:gd name="connsiteY1-74" fmla="*/ 0 h 1368152"/>
                <a:gd name="connsiteX2-75" fmla="*/ 4896917 w 4896917"/>
                <a:gd name="connsiteY2-76" fmla="*/ 1368152 h 1368152"/>
                <a:gd name="connsiteX3-77" fmla="*/ 0 w 4896917"/>
                <a:gd name="connsiteY3-78" fmla="*/ 1368152 h 1368152"/>
                <a:gd name="connsiteX4-79" fmla="*/ 0 w 4896917"/>
                <a:gd name="connsiteY4-80" fmla="*/ 0 h 1368152"/>
                <a:gd name="connsiteX5-81" fmla="*/ 144016 w 4896917"/>
                <a:gd name="connsiteY5-82" fmla="*/ 0 h 1368152"/>
                <a:gd name="connsiteX0-83" fmla="*/ 2481881 w 4896917"/>
                <a:gd name="connsiteY0-84" fmla="*/ 0 h 1368152"/>
                <a:gd name="connsiteX1-85" fmla="*/ 4896917 w 4896917"/>
                <a:gd name="connsiteY1-86" fmla="*/ 0 h 1368152"/>
                <a:gd name="connsiteX2-87" fmla="*/ 4896917 w 4896917"/>
                <a:gd name="connsiteY2-88" fmla="*/ 1368152 h 1368152"/>
                <a:gd name="connsiteX3-89" fmla="*/ 0 w 4896917"/>
                <a:gd name="connsiteY3-90" fmla="*/ 1368152 h 1368152"/>
                <a:gd name="connsiteX4-91" fmla="*/ 0 w 4896917"/>
                <a:gd name="connsiteY4-92" fmla="*/ 0 h 1368152"/>
                <a:gd name="connsiteX5-93" fmla="*/ 144016 w 4896917"/>
                <a:gd name="connsiteY5-94" fmla="*/ 0 h 1368152"/>
                <a:gd name="connsiteX0-95" fmla="*/ 2678651 w 4896917"/>
                <a:gd name="connsiteY0-96" fmla="*/ 0 h 1368152"/>
                <a:gd name="connsiteX1-97" fmla="*/ 4896917 w 4896917"/>
                <a:gd name="connsiteY1-98" fmla="*/ 0 h 1368152"/>
                <a:gd name="connsiteX2-99" fmla="*/ 4896917 w 4896917"/>
                <a:gd name="connsiteY2-100" fmla="*/ 1368152 h 1368152"/>
                <a:gd name="connsiteX3-101" fmla="*/ 0 w 4896917"/>
                <a:gd name="connsiteY3-102" fmla="*/ 1368152 h 1368152"/>
                <a:gd name="connsiteX4-103" fmla="*/ 0 w 4896917"/>
                <a:gd name="connsiteY4-104" fmla="*/ 0 h 1368152"/>
                <a:gd name="connsiteX5-105" fmla="*/ 144016 w 4896917"/>
                <a:gd name="connsiteY5-106" fmla="*/ 0 h 1368152"/>
                <a:gd name="connsiteX0-107" fmla="*/ 3245811 w 4896917"/>
                <a:gd name="connsiteY0-108" fmla="*/ 11575 h 1368152"/>
                <a:gd name="connsiteX1-109" fmla="*/ 4896917 w 4896917"/>
                <a:gd name="connsiteY1-110" fmla="*/ 0 h 1368152"/>
                <a:gd name="connsiteX2-111" fmla="*/ 4896917 w 4896917"/>
                <a:gd name="connsiteY2-112" fmla="*/ 1368152 h 1368152"/>
                <a:gd name="connsiteX3-113" fmla="*/ 0 w 4896917"/>
                <a:gd name="connsiteY3-114" fmla="*/ 1368152 h 1368152"/>
                <a:gd name="connsiteX4-115" fmla="*/ 0 w 4896917"/>
                <a:gd name="connsiteY4-116" fmla="*/ 0 h 1368152"/>
                <a:gd name="connsiteX5-117" fmla="*/ 144016 w 4896917"/>
                <a:gd name="connsiteY5-118" fmla="*/ 0 h 1368152"/>
                <a:gd name="connsiteX0-119" fmla="*/ 2844013 w 4896917"/>
                <a:gd name="connsiteY0-120" fmla="*/ 0 h 1372840"/>
                <a:gd name="connsiteX1-121" fmla="*/ 4896917 w 4896917"/>
                <a:gd name="connsiteY1-122" fmla="*/ 4688 h 1372840"/>
                <a:gd name="connsiteX2-123" fmla="*/ 4896917 w 4896917"/>
                <a:gd name="connsiteY2-124" fmla="*/ 1372840 h 1372840"/>
                <a:gd name="connsiteX3-125" fmla="*/ 0 w 4896917"/>
                <a:gd name="connsiteY3-126" fmla="*/ 1372840 h 1372840"/>
                <a:gd name="connsiteX4-127" fmla="*/ 0 w 4896917"/>
                <a:gd name="connsiteY4-128" fmla="*/ 4688 h 1372840"/>
                <a:gd name="connsiteX5-129" fmla="*/ 144016 w 4896917"/>
                <a:gd name="connsiteY5-130" fmla="*/ 4688 h 1372840"/>
                <a:gd name="connsiteX0-131" fmla="*/ 2767480 w 4896917"/>
                <a:gd name="connsiteY0-132" fmla="*/ 0 h 1372840"/>
                <a:gd name="connsiteX1-133" fmla="*/ 4896917 w 4896917"/>
                <a:gd name="connsiteY1-134" fmla="*/ 4688 h 1372840"/>
                <a:gd name="connsiteX2-135" fmla="*/ 4896917 w 4896917"/>
                <a:gd name="connsiteY2-136" fmla="*/ 1372840 h 1372840"/>
                <a:gd name="connsiteX3-137" fmla="*/ 0 w 4896917"/>
                <a:gd name="connsiteY3-138" fmla="*/ 1372840 h 1372840"/>
                <a:gd name="connsiteX4-139" fmla="*/ 0 w 4896917"/>
                <a:gd name="connsiteY4-140" fmla="*/ 4688 h 1372840"/>
                <a:gd name="connsiteX5-141" fmla="*/ 144016 w 4896917"/>
                <a:gd name="connsiteY5-142" fmla="*/ 4688 h 1372840"/>
                <a:gd name="connsiteX0-143" fmla="*/ 1629051 w 4896917"/>
                <a:gd name="connsiteY0-144" fmla="*/ 3444 h 1368152"/>
                <a:gd name="connsiteX1-145" fmla="*/ 4896917 w 4896917"/>
                <a:gd name="connsiteY1-146" fmla="*/ 0 h 1368152"/>
                <a:gd name="connsiteX2-147" fmla="*/ 4896917 w 4896917"/>
                <a:gd name="connsiteY2-148" fmla="*/ 1368152 h 1368152"/>
                <a:gd name="connsiteX3-149" fmla="*/ 0 w 4896917"/>
                <a:gd name="connsiteY3-150" fmla="*/ 1368152 h 1368152"/>
                <a:gd name="connsiteX4-151" fmla="*/ 0 w 4896917"/>
                <a:gd name="connsiteY4-152" fmla="*/ 0 h 1368152"/>
                <a:gd name="connsiteX5-153" fmla="*/ 144016 w 4896917"/>
                <a:gd name="connsiteY5-154" fmla="*/ 0 h 13681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896917" h="1368152">
                  <a:moveTo>
                    <a:pt x="1629051" y="3444"/>
                  </a:moveTo>
                  <a:lnTo>
                    <a:pt x="4896917" y="0"/>
                  </a:lnTo>
                  <a:lnTo>
                    <a:pt x="4896917" y="1368152"/>
                  </a:lnTo>
                  <a:lnTo>
                    <a:pt x="0" y="1368152"/>
                  </a:lnTo>
                  <a:lnTo>
                    <a:pt x="0" y="0"/>
                  </a:lnTo>
                  <a:lnTo>
                    <a:pt x="144016" y="0"/>
                  </a:lnTo>
                </a:path>
              </a:pathLst>
            </a:custGeom>
            <a:noFill/>
            <a:ln w="12700" cap="flat" cmpd="sng" algn="ctr">
              <a:solidFill>
                <a:schemeClr val="tx1">
                  <a:lumMod val="50000"/>
                  <a:lumOff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bwMode="auto">
          <a:xfrm>
            <a:off x="-1" y="0"/>
            <a:ext cx="4368801" cy="6858000"/>
          </a:xfrm>
          <a:prstGeom prst="rect">
            <a:avLst/>
          </a:prstGeom>
          <a:gradFill>
            <a:gsLst>
              <a:gs pos="0">
                <a:srgbClr val="B7D701"/>
              </a:gs>
              <a:gs pos="100000">
                <a:srgbClr val="009B3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47" name="矩形 46"/>
          <p:cNvSpPr/>
          <p:nvPr/>
        </p:nvSpPr>
        <p:spPr bwMode="auto">
          <a:xfrm rot="5400000" flipV="1">
            <a:off x="1270707" y="-1270708"/>
            <a:ext cx="1827382" cy="4368800"/>
          </a:xfrm>
          <a:prstGeom prst="rect">
            <a:avLst/>
          </a:prstGeom>
          <a:gradFill>
            <a:gsLst>
              <a:gs pos="0">
                <a:srgbClr val="49B5E8"/>
              </a:gs>
              <a:gs pos="100000">
                <a:srgbClr val="0085C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38" name="矩形 37"/>
          <p:cNvSpPr/>
          <p:nvPr/>
        </p:nvSpPr>
        <p:spPr bwMode="auto">
          <a:xfrm rot="5400000">
            <a:off x="1371901" y="3861106"/>
            <a:ext cx="1624987" cy="4368801"/>
          </a:xfrm>
          <a:prstGeom prst="rect">
            <a:avLst/>
          </a:prstGeom>
          <a:gradFill>
            <a:gsLst>
              <a:gs pos="0">
                <a:srgbClr val="0084C8"/>
              </a:gs>
              <a:gs pos="100000">
                <a:srgbClr val="3A6A9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nvGrpSpPr>
          <p:cNvPr id="53" name="组合 52"/>
          <p:cNvGrpSpPr/>
          <p:nvPr/>
        </p:nvGrpSpPr>
        <p:grpSpPr>
          <a:xfrm>
            <a:off x="0" y="1070223"/>
            <a:ext cx="2754050" cy="4646991"/>
            <a:chOff x="0" y="1111187"/>
            <a:chExt cx="2754050" cy="4646991"/>
          </a:xfrm>
        </p:grpSpPr>
        <p:sp>
          <p:nvSpPr>
            <p:cNvPr id="48" name="椭圆 47"/>
            <p:cNvSpPr/>
            <p:nvPr/>
          </p:nvSpPr>
          <p:spPr>
            <a:xfrm>
              <a:off x="2450246" y="4863799"/>
              <a:ext cx="200570" cy="200570"/>
            </a:xfrm>
            <a:prstGeom prst="ellipse">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0" y="1111187"/>
              <a:ext cx="312134" cy="312134"/>
            </a:xfrm>
            <a:prstGeom prst="ellipse">
              <a:avLst/>
            </a:prstGeom>
            <a:solidFill>
              <a:schemeClr val="bg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1114320" y="1611397"/>
              <a:ext cx="904679" cy="904679"/>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854236" y="5460064"/>
              <a:ext cx="298114" cy="298114"/>
            </a:xfrm>
            <a:prstGeom prst="ellipse">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椭圆 51"/>
            <p:cNvSpPr/>
            <p:nvPr/>
          </p:nvSpPr>
          <p:spPr>
            <a:xfrm>
              <a:off x="2313236" y="1194804"/>
              <a:ext cx="440814" cy="44081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74" y="1993744"/>
            <a:ext cx="5937302" cy="3093487"/>
          </a:xfrm>
          <a:prstGeom prst="rect">
            <a:avLst/>
          </a:prstGeom>
        </p:spPr>
      </p:pic>
      <p:sp>
        <p:nvSpPr>
          <p:cNvPr id="39" name="任意多边形 38"/>
          <p:cNvSpPr/>
          <p:nvPr/>
        </p:nvSpPr>
        <p:spPr>
          <a:xfrm rot="16200000">
            <a:off x="67870" y="1470438"/>
            <a:ext cx="6858003" cy="3917120"/>
          </a:xfrm>
          <a:custGeom>
            <a:avLst/>
            <a:gdLst>
              <a:gd name="connsiteX0" fmla="*/ 9143999 w 9143999"/>
              <a:gd name="connsiteY0" fmla="*/ 0 h 2051818"/>
              <a:gd name="connsiteX1" fmla="*/ 9143999 w 9143999"/>
              <a:gd name="connsiteY1" fmla="*/ 2051818 h 2051818"/>
              <a:gd name="connsiteX2" fmla="*/ 0 w 9143999"/>
              <a:gd name="connsiteY2" fmla="*/ 2051818 h 2051818"/>
              <a:gd name="connsiteX3" fmla="*/ 0 w 9143999"/>
              <a:gd name="connsiteY3" fmla="*/ 1204077 h 2051818"/>
              <a:gd name="connsiteX4" fmla="*/ 6027 w 9143999"/>
              <a:gd name="connsiteY4" fmla="*/ 1207403 h 2051818"/>
              <a:gd name="connsiteX5" fmla="*/ 7674511 w 9143999"/>
              <a:gd name="connsiteY5" fmla="*/ 718908 h 2051818"/>
              <a:gd name="connsiteX6" fmla="*/ 9044856 w 9143999"/>
              <a:gd name="connsiteY6" fmla="*/ 57555 h 2051818"/>
              <a:gd name="connsiteX7" fmla="*/ 9143999 w 9143999"/>
              <a:gd name="connsiteY7" fmla="*/ 0 h 2051818"/>
              <a:gd name="connsiteX0-1" fmla="*/ 9143999 w 9143999"/>
              <a:gd name="connsiteY0-2" fmla="*/ 0 h 2051818"/>
              <a:gd name="connsiteX1-3" fmla="*/ 9143999 w 9143999"/>
              <a:gd name="connsiteY1-4" fmla="*/ 2051818 h 2051818"/>
              <a:gd name="connsiteX2-5" fmla="*/ 0 w 9143999"/>
              <a:gd name="connsiteY2-6" fmla="*/ 2051818 h 2051818"/>
              <a:gd name="connsiteX3-7" fmla="*/ 0 w 9143999"/>
              <a:gd name="connsiteY3-8" fmla="*/ 1204077 h 2051818"/>
              <a:gd name="connsiteX4-9" fmla="*/ 6027 w 9143999"/>
              <a:gd name="connsiteY4-10" fmla="*/ 1207403 h 2051818"/>
              <a:gd name="connsiteX5-11" fmla="*/ 9044856 w 9143999"/>
              <a:gd name="connsiteY5-12" fmla="*/ 57555 h 2051818"/>
              <a:gd name="connsiteX6-13" fmla="*/ 9143999 w 9143999"/>
              <a:gd name="connsiteY6-14" fmla="*/ 0 h 2051818"/>
              <a:gd name="connsiteX0-15" fmla="*/ 9143999 w 9143999"/>
              <a:gd name="connsiteY0-16" fmla="*/ 0 h 2051818"/>
              <a:gd name="connsiteX1-17" fmla="*/ 9143999 w 9143999"/>
              <a:gd name="connsiteY1-18" fmla="*/ 2051818 h 2051818"/>
              <a:gd name="connsiteX2-19" fmla="*/ 0 w 9143999"/>
              <a:gd name="connsiteY2-20" fmla="*/ 2051818 h 2051818"/>
              <a:gd name="connsiteX3-21" fmla="*/ 0 w 9143999"/>
              <a:gd name="connsiteY3-22" fmla="*/ 1204077 h 2051818"/>
              <a:gd name="connsiteX4-23" fmla="*/ 6027 w 9143999"/>
              <a:gd name="connsiteY4-24" fmla="*/ 1207403 h 2051818"/>
              <a:gd name="connsiteX5-25" fmla="*/ 9143999 w 9143999"/>
              <a:gd name="connsiteY5-26" fmla="*/ 0 h 2051818"/>
              <a:gd name="connsiteX0-27" fmla="*/ 9143999 w 9143999"/>
              <a:gd name="connsiteY0-28" fmla="*/ 0 h 2051818"/>
              <a:gd name="connsiteX1-29" fmla="*/ 9143999 w 9143999"/>
              <a:gd name="connsiteY1-30" fmla="*/ 2051818 h 2051818"/>
              <a:gd name="connsiteX2-31" fmla="*/ 0 w 9143999"/>
              <a:gd name="connsiteY2-32" fmla="*/ 2051818 h 2051818"/>
              <a:gd name="connsiteX3-33" fmla="*/ 0 w 9143999"/>
              <a:gd name="connsiteY3-34" fmla="*/ 1204077 h 2051818"/>
              <a:gd name="connsiteX4-35" fmla="*/ 6027 w 9143999"/>
              <a:gd name="connsiteY4-36" fmla="*/ 1207403 h 2051818"/>
              <a:gd name="connsiteX5-37" fmla="*/ 9143999 w 9143999"/>
              <a:gd name="connsiteY5-38" fmla="*/ 0 h 2051818"/>
              <a:gd name="connsiteX0-39" fmla="*/ 9143999 w 9143999"/>
              <a:gd name="connsiteY0-40" fmla="*/ 0 h 2051818"/>
              <a:gd name="connsiteX1-41" fmla="*/ 9143999 w 9143999"/>
              <a:gd name="connsiteY1-42" fmla="*/ 2051818 h 2051818"/>
              <a:gd name="connsiteX2-43" fmla="*/ 0 w 9143999"/>
              <a:gd name="connsiteY2-44" fmla="*/ 2051818 h 2051818"/>
              <a:gd name="connsiteX3-45" fmla="*/ 0 w 9143999"/>
              <a:gd name="connsiteY3-46" fmla="*/ 1204077 h 2051818"/>
              <a:gd name="connsiteX4-47" fmla="*/ 6027 w 9143999"/>
              <a:gd name="connsiteY4-48" fmla="*/ 1207403 h 2051818"/>
              <a:gd name="connsiteX5-49" fmla="*/ 9143999 w 9143999"/>
              <a:gd name="connsiteY5-50" fmla="*/ 0 h 2051818"/>
              <a:gd name="connsiteX0-51" fmla="*/ 9143999 w 9143999"/>
              <a:gd name="connsiteY0-52" fmla="*/ 0 h 2051818"/>
              <a:gd name="connsiteX1-53" fmla="*/ 9143999 w 9143999"/>
              <a:gd name="connsiteY1-54" fmla="*/ 2051818 h 2051818"/>
              <a:gd name="connsiteX2-55" fmla="*/ 0 w 9143999"/>
              <a:gd name="connsiteY2-56" fmla="*/ 2051818 h 2051818"/>
              <a:gd name="connsiteX3-57" fmla="*/ 0 w 9143999"/>
              <a:gd name="connsiteY3-58" fmla="*/ 1204077 h 2051818"/>
              <a:gd name="connsiteX4-59" fmla="*/ 6027 w 9143999"/>
              <a:gd name="connsiteY4-60" fmla="*/ 1207403 h 2051818"/>
              <a:gd name="connsiteX5-61" fmla="*/ 9143999 w 9143999"/>
              <a:gd name="connsiteY5-62" fmla="*/ 0 h 2051818"/>
              <a:gd name="connsiteX0-63" fmla="*/ 9143999 w 9143999"/>
              <a:gd name="connsiteY0-64" fmla="*/ 130228 h 2182046"/>
              <a:gd name="connsiteX1-65" fmla="*/ 9143999 w 9143999"/>
              <a:gd name="connsiteY1-66" fmla="*/ 2182046 h 2182046"/>
              <a:gd name="connsiteX2-67" fmla="*/ 0 w 9143999"/>
              <a:gd name="connsiteY2-68" fmla="*/ 2182046 h 2182046"/>
              <a:gd name="connsiteX3-69" fmla="*/ 0 w 9143999"/>
              <a:gd name="connsiteY3-70" fmla="*/ 1334305 h 2182046"/>
              <a:gd name="connsiteX4-71" fmla="*/ 6027 w 9143999"/>
              <a:gd name="connsiteY4-72" fmla="*/ 0 h 2182046"/>
              <a:gd name="connsiteX5-73" fmla="*/ 9143999 w 9143999"/>
              <a:gd name="connsiteY5-74" fmla="*/ 130228 h 2182046"/>
              <a:gd name="connsiteX0-75" fmla="*/ 9143999 w 9143999"/>
              <a:gd name="connsiteY0-76" fmla="*/ 0 h 2051818"/>
              <a:gd name="connsiteX1-77" fmla="*/ 9143999 w 9143999"/>
              <a:gd name="connsiteY1-78" fmla="*/ 2051818 h 2051818"/>
              <a:gd name="connsiteX2-79" fmla="*/ 0 w 9143999"/>
              <a:gd name="connsiteY2-80" fmla="*/ 2051818 h 2051818"/>
              <a:gd name="connsiteX3-81" fmla="*/ 0 w 9143999"/>
              <a:gd name="connsiteY3-82" fmla="*/ 1204077 h 2051818"/>
              <a:gd name="connsiteX4-83" fmla="*/ 25380 w 9143999"/>
              <a:gd name="connsiteY4-84" fmla="*/ 54648 h 2051818"/>
              <a:gd name="connsiteX5-85" fmla="*/ 9143999 w 9143999"/>
              <a:gd name="connsiteY5-86" fmla="*/ 0 h 2051818"/>
              <a:gd name="connsiteX0-87" fmla="*/ 9143999 w 9143999"/>
              <a:gd name="connsiteY0-88" fmla="*/ 0 h 2051818"/>
              <a:gd name="connsiteX1-89" fmla="*/ 9143999 w 9143999"/>
              <a:gd name="connsiteY1-90" fmla="*/ 2051818 h 2051818"/>
              <a:gd name="connsiteX2-91" fmla="*/ 0 w 9143999"/>
              <a:gd name="connsiteY2-92" fmla="*/ 2051818 h 2051818"/>
              <a:gd name="connsiteX3-93" fmla="*/ 0 w 9143999"/>
              <a:gd name="connsiteY3-94" fmla="*/ 1204077 h 2051818"/>
              <a:gd name="connsiteX4-95" fmla="*/ 25380 w 9143999"/>
              <a:gd name="connsiteY4-96" fmla="*/ 54648 h 2051818"/>
              <a:gd name="connsiteX5-97" fmla="*/ 9143999 w 9143999"/>
              <a:gd name="connsiteY5-98" fmla="*/ 0 h 2051818"/>
              <a:gd name="connsiteX0-99" fmla="*/ 9143999 w 9143999"/>
              <a:gd name="connsiteY0-100" fmla="*/ 0 h 2051818"/>
              <a:gd name="connsiteX1-101" fmla="*/ 9143999 w 9143999"/>
              <a:gd name="connsiteY1-102" fmla="*/ 2051818 h 2051818"/>
              <a:gd name="connsiteX2-103" fmla="*/ 0 w 9143999"/>
              <a:gd name="connsiteY2-104" fmla="*/ 2051818 h 2051818"/>
              <a:gd name="connsiteX3-105" fmla="*/ 0 w 9143999"/>
              <a:gd name="connsiteY3-106" fmla="*/ 1204077 h 2051818"/>
              <a:gd name="connsiteX4-107" fmla="*/ 25380 w 9143999"/>
              <a:gd name="connsiteY4-108" fmla="*/ 54648 h 2051818"/>
              <a:gd name="connsiteX5-109" fmla="*/ 9143999 w 9143999"/>
              <a:gd name="connsiteY5-110" fmla="*/ 0 h 2051818"/>
              <a:gd name="connsiteX0-111" fmla="*/ 9143999 w 9143999"/>
              <a:gd name="connsiteY0-112" fmla="*/ 0 h 2051818"/>
              <a:gd name="connsiteX1-113" fmla="*/ 9143999 w 9143999"/>
              <a:gd name="connsiteY1-114" fmla="*/ 2051818 h 2051818"/>
              <a:gd name="connsiteX2-115" fmla="*/ 0 w 9143999"/>
              <a:gd name="connsiteY2-116" fmla="*/ 2051818 h 2051818"/>
              <a:gd name="connsiteX3-117" fmla="*/ 0 w 9143999"/>
              <a:gd name="connsiteY3-118" fmla="*/ 1204077 h 2051818"/>
              <a:gd name="connsiteX4-119" fmla="*/ 25380 w 9143999"/>
              <a:gd name="connsiteY4-120" fmla="*/ 54648 h 2051818"/>
              <a:gd name="connsiteX5-121" fmla="*/ 9143999 w 9143999"/>
              <a:gd name="connsiteY5-122" fmla="*/ 0 h 2051818"/>
              <a:gd name="connsiteX0-123" fmla="*/ 9124647 w 9143999"/>
              <a:gd name="connsiteY0-124" fmla="*/ 0 h 2127943"/>
              <a:gd name="connsiteX1-125" fmla="*/ 9143999 w 9143999"/>
              <a:gd name="connsiteY1-126" fmla="*/ 2127943 h 2127943"/>
              <a:gd name="connsiteX2-127" fmla="*/ 0 w 9143999"/>
              <a:gd name="connsiteY2-128" fmla="*/ 2127943 h 2127943"/>
              <a:gd name="connsiteX3-129" fmla="*/ 0 w 9143999"/>
              <a:gd name="connsiteY3-130" fmla="*/ 1280202 h 2127943"/>
              <a:gd name="connsiteX4-131" fmla="*/ 25380 w 9143999"/>
              <a:gd name="connsiteY4-132" fmla="*/ 130773 h 2127943"/>
              <a:gd name="connsiteX5-133" fmla="*/ 9124647 w 9143999"/>
              <a:gd name="connsiteY5-134" fmla="*/ 0 h 2127943"/>
              <a:gd name="connsiteX0-135" fmla="*/ 9124647 w 9143999"/>
              <a:gd name="connsiteY0-136" fmla="*/ 0 h 2127943"/>
              <a:gd name="connsiteX1-137" fmla="*/ 9143999 w 9143999"/>
              <a:gd name="connsiteY1-138" fmla="*/ 2127943 h 2127943"/>
              <a:gd name="connsiteX2-139" fmla="*/ 0 w 9143999"/>
              <a:gd name="connsiteY2-140" fmla="*/ 2127943 h 2127943"/>
              <a:gd name="connsiteX3-141" fmla="*/ 0 w 9143999"/>
              <a:gd name="connsiteY3-142" fmla="*/ 1280202 h 2127943"/>
              <a:gd name="connsiteX4-143" fmla="*/ 25380 w 9143999"/>
              <a:gd name="connsiteY4-144" fmla="*/ 130773 h 2127943"/>
              <a:gd name="connsiteX5-145" fmla="*/ 9124647 w 9143999"/>
              <a:gd name="connsiteY5-146" fmla="*/ 0 h 2127943"/>
              <a:gd name="connsiteX0-147" fmla="*/ 9124647 w 9143999"/>
              <a:gd name="connsiteY0-148" fmla="*/ 0 h 2127943"/>
              <a:gd name="connsiteX1-149" fmla="*/ 9143999 w 9143999"/>
              <a:gd name="connsiteY1-150" fmla="*/ 2127943 h 2127943"/>
              <a:gd name="connsiteX2-151" fmla="*/ 0 w 9143999"/>
              <a:gd name="connsiteY2-152" fmla="*/ 2127943 h 2127943"/>
              <a:gd name="connsiteX3-153" fmla="*/ 0 w 9143999"/>
              <a:gd name="connsiteY3-154" fmla="*/ 1280202 h 2127943"/>
              <a:gd name="connsiteX4-155" fmla="*/ 6028 w 9143999"/>
              <a:gd name="connsiteY4-156" fmla="*/ 11147 h 2127943"/>
              <a:gd name="connsiteX5-157" fmla="*/ 9124647 w 9143999"/>
              <a:gd name="connsiteY5-158" fmla="*/ 0 h 2127943"/>
              <a:gd name="connsiteX0-159" fmla="*/ 9138134 w 9157486"/>
              <a:gd name="connsiteY0-160" fmla="*/ 0 h 2127943"/>
              <a:gd name="connsiteX1-161" fmla="*/ 9157486 w 9157486"/>
              <a:gd name="connsiteY1-162" fmla="*/ 2127943 h 2127943"/>
              <a:gd name="connsiteX2-163" fmla="*/ 13487 w 9157486"/>
              <a:gd name="connsiteY2-164" fmla="*/ 2127943 h 2127943"/>
              <a:gd name="connsiteX3-165" fmla="*/ 13487 w 9157486"/>
              <a:gd name="connsiteY3-166" fmla="*/ 1280202 h 2127943"/>
              <a:gd name="connsiteX4-167" fmla="*/ 163 w 9157486"/>
              <a:gd name="connsiteY4-168" fmla="*/ 141648 h 2127943"/>
              <a:gd name="connsiteX5-169" fmla="*/ 9138134 w 9157486"/>
              <a:gd name="connsiteY5-170" fmla="*/ 0 h 2127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157486" h="2127943">
                <a:moveTo>
                  <a:pt x="9138134" y="0"/>
                </a:moveTo>
                <a:lnTo>
                  <a:pt x="9157486" y="2127943"/>
                </a:lnTo>
                <a:lnTo>
                  <a:pt x="13487" y="2127943"/>
                </a:lnTo>
                <a:lnTo>
                  <a:pt x="13487" y="1280202"/>
                </a:lnTo>
                <a:cubicBezTo>
                  <a:pt x="15496" y="857184"/>
                  <a:pt x="-1846" y="564666"/>
                  <a:pt x="163" y="141648"/>
                </a:cubicBezTo>
                <a:cubicBezTo>
                  <a:pt x="3568670" y="1577063"/>
                  <a:pt x="7137176" y="1131097"/>
                  <a:pt x="9138134" y="0"/>
                </a:cubicBezTo>
                <a:close/>
              </a:path>
            </a:pathLst>
          </a:custGeom>
          <a:gradFill>
            <a:gsLst>
              <a:gs pos="0">
                <a:srgbClr val="48B4E7"/>
              </a:gs>
              <a:gs pos="100000">
                <a:srgbClr val="0083C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4" name="任意多边形 43"/>
          <p:cNvSpPr/>
          <p:nvPr/>
        </p:nvSpPr>
        <p:spPr>
          <a:xfrm rot="16200000">
            <a:off x="2269997" y="-16039"/>
            <a:ext cx="6868891" cy="6879174"/>
          </a:xfrm>
          <a:custGeom>
            <a:avLst/>
            <a:gdLst>
              <a:gd name="connsiteX0" fmla="*/ 6858000 w 6858000"/>
              <a:gd name="connsiteY0" fmla="*/ 0 h 6459417"/>
              <a:gd name="connsiteX1" fmla="*/ 6858000 w 6858000"/>
              <a:gd name="connsiteY1" fmla="*/ 1675279 h 6459417"/>
              <a:gd name="connsiteX2" fmla="*/ 6858000 w 6858000"/>
              <a:gd name="connsiteY2" fmla="*/ 1819701 h 6459417"/>
              <a:gd name="connsiteX3" fmla="*/ 6858000 w 6858000"/>
              <a:gd name="connsiteY3" fmla="*/ 2278767 h 6459417"/>
              <a:gd name="connsiteX4" fmla="*/ 6858000 w 6858000"/>
              <a:gd name="connsiteY4" fmla="*/ 3954046 h 6459417"/>
              <a:gd name="connsiteX5" fmla="*/ 6858000 w 6858000"/>
              <a:gd name="connsiteY5" fmla="*/ 4098468 h 6459417"/>
              <a:gd name="connsiteX6" fmla="*/ 6858000 w 6858000"/>
              <a:gd name="connsiteY6" fmla="*/ 4180650 h 6459417"/>
              <a:gd name="connsiteX7" fmla="*/ 6858000 w 6858000"/>
              <a:gd name="connsiteY7" fmla="*/ 6459417 h 6459417"/>
              <a:gd name="connsiteX8" fmla="*/ 0 w 6858000"/>
              <a:gd name="connsiteY8" fmla="*/ 6459417 h 6459417"/>
              <a:gd name="connsiteX9" fmla="*/ 0 w 6858000"/>
              <a:gd name="connsiteY9" fmla="*/ 4180650 h 6459417"/>
              <a:gd name="connsiteX10" fmla="*/ 0 w 6858000"/>
              <a:gd name="connsiteY10" fmla="*/ 4098468 h 6459417"/>
              <a:gd name="connsiteX11" fmla="*/ 0 w 6858000"/>
              <a:gd name="connsiteY11" fmla="*/ 3954046 h 6459417"/>
              <a:gd name="connsiteX12" fmla="*/ 0 w 6858000"/>
              <a:gd name="connsiteY12" fmla="*/ 3295924 h 6459417"/>
              <a:gd name="connsiteX13" fmla="*/ 0 w 6858000"/>
              <a:gd name="connsiteY13" fmla="*/ 1819701 h 6459417"/>
              <a:gd name="connsiteX14" fmla="*/ 0 w 6858000"/>
              <a:gd name="connsiteY14" fmla="*/ 1675279 h 6459417"/>
              <a:gd name="connsiteX15" fmla="*/ 0 w 6858000"/>
              <a:gd name="connsiteY15" fmla="*/ 1017157 h 6459417"/>
              <a:gd name="connsiteX16" fmla="*/ 227535 w 6858000"/>
              <a:gd name="connsiteY16" fmla="*/ 1166258 h 6459417"/>
              <a:gd name="connsiteX17" fmla="*/ 6270374 w 6858000"/>
              <a:gd name="connsiteY17" fmla="*/ 412001 h 6459417"/>
              <a:gd name="connsiteX18" fmla="*/ 6705779 w 6858000"/>
              <a:gd name="connsiteY18" fmla="*/ 117916 h 6459417"/>
              <a:gd name="connsiteX0-1" fmla="*/ 6858000 w 6941935"/>
              <a:gd name="connsiteY0-2" fmla="*/ 56823 h 6516240"/>
              <a:gd name="connsiteX1-3" fmla="*/ 6858000 w 6941935"/>
              <a:gd name="connsiteY1-4" fmla="*/ 1732102 h 6516240"/>
              <a:gd name="connsiteX2-5" fmla="*/ 6858000 w 6941935"/>
              <a:gd name="connsiteY2-6" fmla="*/ 1876524 h 6516240"/>
              <a:gd name="connsiteX3-7" fmla="*/ 6858000 w 6941935"/>
              <a:gd name="connsiteY3-8" fmla="*/ 2335590 h 6516240"/>
              <a:gd name="connsiteX4-9" fmla="*/ 6858000 w 6941935"/>
              <a:gd name="connsiteY4-10" fmla="*/ 4010869 h 6516240"/>
              <a:gd name="connsiteX5-11" fmla="*/ 6858000 w 6941935"/>
              <a:gd name="connsiteY5-12" fmla="*/ 4155291 h 6516240"/>
              <a:gd name="connsiteX6-13" fmla="*/ 6858000 w 6941935"/>
              <a:gd name="connsiteY6-14" fmla="*/ 4237473 h 6516240"/>
              <a:gd name="connsiteX7-15" fmla="*/ 6858000 w 6941935"/>
              <a:gd name="connsiteY7-16" fmla="*/ 6516240 h 6516240"/>
              <a:gd name="connsiteX8-17" fmla="*/ 0 w 6941935"/>
              <a:gd name="connsiteY8-18" fmla="*/ 6516240 h 6516240"/>
              <a:gd name="connsiteX9-19" fmla="*/ 0 w 6941935"/>
              <a:gd name="connsiteY9-20" fmla="*/ 4237473 h 6516240"/>
              <a:gd name="connsiteX10-21" fmla="*/ 0 w 6941935"/>
              <a:gd name="connsiteY10-22" fmla="*/ 4155291 h 6516240"/>
              <a:gd name="connsiteX11-23" fmla="*/ 0 w 6941935"/>
              <a:gd name="connsiteY11-24" fmla="*/ 4010869 h 6516240"/>
              <a:gd name="connsiteX12-25" fmla="*/ 0 w 6941935"/>
              <a:gd name="connsiteY12-26" fmla="*/ 3352747 h 6516240"/>
              <a:gd name="connsiteX13-27" fmla="*/ 0 w 6941935"/>
              <a:gd name="connsiteY13-28" fmla="*/ 1876524 h 6516240"/>
              <a:gd name="connsiteX14-29" fmla="*/ 0 w 6941935"/>
              <a:gd name="connsiteY14-30" fmla="*/ 1732102 h 6516240"/>
              <a:gd name="connsiteX15-31" fmla="*/ 0 w 6941935"/>
              <a:gd name="connsiteY15-32" fmla="*/ 1073980 h 6516240"/>
              <a:gd name="connsiteX16-33" fmla="*/ 227535 w 6941935"/>
              <a:gd name="connsiteY16-34" fmla="*/ 1223081 h 6516240"/>
              <a:gd name="connsiteX17-35" fmla="*/ 6270374 w 6941935"/>
              <a:gd name="connsiteY17-36" fmla="*/ 468824 h 6516240"/>
              <a:gd name="connsiteX18-37" fmla="*/ 6858000 w 6941935"/>
              <a:gd name="connsiteY18-38" fmla="*/ 56823 h 6516240"/>
              <a:gd name="connsiteX0-39" fmla="*/ 6858000 w 6858000"/>
              <a:gd name="connsiteY0-40" fmla="*/ 4734 h 6464151"/>
              <a:gd name="connsiteX1-41" fmla="*/ 6858000 w 6858000"/>
              <a:gd name="connsiteY1-42" fmla="*/ 1680013 h 6464151"/>
              <a:gd name="connsiteX2-43" fmla="*/ 6858000 w 6858000"/>
              <a:gd name="connsiteY2-44" fmla="*/ 1824435 h 6464151"/>
              <a:gd name="connsiteX3-45" fmla="*/ 6858000 w 6858000"/>
              <a:gd name="connsiteY3-46" fmla="*/ 2283501 h 6464151"/>
              <a:gd name="connsiteX4-47" fmla="*/ 6858000 w 6858000"/>
              <a:gd name="connsiteY4-48" fmla="*/ 3958780 h 6464151"/>
              <a:gd name="connsiteX5-49" fmla="*/ 6858000 w 6858000"/>
              <a:gd name="connsiteY5-50" fmla="*/ 4103202 h 6464151"/>
              <a:gd name="connsiteX6-51" fmla="*/ 6858000 w 6858000"/>
              <a:gd name="connsiteY6-52" fmla="*/ 4185384 h 6464151"/>
              <a:gd name="connsiteX7-53" fmla="*/ 6858000 w 6858000"/>
              <a:gd name="connsiteY7-54" fmla="*/ 6464151 h 6464151"/>
              <a:gd name="connsiteX8-55" fmla="*/ 0 w 6858000"/>
              <a:gd name="connsiteY8-56" fmla="*/ 6464151 h 6464151"/>
              <a:gd name="connsiteX9-57" fmla="*/ 0 w 6858000"/>
              <a:gd name="connsiteY9-58" fmla="*/ 4185384 h 6464151"/>
              <a:gd name="connsiteX10-59" fmla="*/ 0 w 6858000"/>
              <a:gd name="connsiteY10-60" fmla="*/ 4103202 h 6464151"/>
              <a:gd name="connsiteX11-61" fmla="*/ 0 w 6858000"/>
              <a:gd name="connsiteY11-62" fmla="*/ 3958780 h 6464151"/>
              <a:gd name="connsiteX12-63" fmla="*/ 0 w 6858000"/>
              <a:gd name="connsiteY12-64" fmla="*/ 3300658 h 6464151"/>
              <a:gd name="connsiteX13-65" fmla="*/ 0 w 6858000"/>
              <a:gd name="connsiteY13-66" fmla="*/ 1824435 h 6464151"/>
              <a:gd name="connsiteX14-67" fmla="*/ 0 w 6858000"/>
              <a:gd name="connsiteY14-68" fmla="*/ 1680013 h 6464151"/>
              <a:gd name="connsiteX15-69" fmla="*/ 0 w 6858000"/>
              <a:gd name="connsiteY15-70" fmla="*/ 1021891 h 6464151"/>
              <a:gd name="connsiteX16-71" fmla="*/ 227535 w 6858000"/>
              <a:gd name="connsiteY16-72" fmla="*/ 1170992 h 6464151"/>
              <a:gd name="connsiteX17-73" fmla="*/ 6858000 w 6858000"/>
              <a:gd name="connsiteY17-74" fmla="*/ 4734 h 6464151"/>
              <a:gd name="connsiteX0-75" fmla="*/ 6858000 w 6858000"/>
              <a:gd name="connsiteY0-76" fmla="*/ 0 h 6459417"/>
              <a:gd name="connsiteX1-77" fmla="*/ 6858000 w 6858000"/>
              <a:gd name="connsiteY1-78" fmla="*/ 1675279 h 6459417"/>
              <a:gd name="connsiteX2-79" fmla="*/ 6858000 w 6858000"/>
              <a:gd name="connsiteY2-80" fmla="*/ 1819701 h 6459417"/>
              <a:gd name="connsiteX3-81" fmla="*/ 6858000 w 6858000"/>
              <a:gd name="connsiteY3-82" fmla="*/ 2278767 h 6459417"/>
              <a:gd name="connsiteX4-83" fmla="*/ 6858000 w 6858000"/>
              <a:gd name="connsiteY4-84" fmla="*/ 3954046 h 6459417"/>
              <a:gd name="connsiteX5-85" fmla="*/ 6858000 w 6858000"/>
              <a:gd name="connsiteY5-86" fmla="*/ 4098468 h 6459417"/>
              <a:gd name="connsiteX6-87" fmla="*/ 6858000 w 6858000"/>
              <a:gd name="connsiteY6-88" fmla="*/ 4180650 h 6459417"/>
              <a:gd name="connsiteX7-89" fmla="*/ 6858000 w 6858000"/>
              <a:gd name="connsiteY7-90" fmla="*/ 6459417 h 6459417"/>
              <a:gd name="connsiteX8-91" fmla="*/ 0 w 6858000"/>
              <a:gd name="connsiteY8-92" fmla="*/ 6459417 h 6459417"/>
              <a:gd name="connsiteX9-93" fmla="*/ 0 w 6858000"/>
              <a:gd name="connsiteY9-94" fmla="*/ 4180650 h 6459417"/>
              <a:gd name="connsiteX10-95" fmla="*/ 0 w 6858000"/>
              <a:gd name="connsiteY10-96" fmla="*/ 4098468 h 6459417"/>
              <a:gd name="connsiteX11-97" fmla="*/ 0 w 6858000"/>
              <a:gd name="connsiteY11-98" fmla="*/ 3954046 h 6459417"/>
              <a:gd name="connsiteX12-99" fmla="*/ 0 w 6858000"/>
              <a:gd name="connsiteY12-100" fmla="*/ 3295924 h 6459417"/>
              <a:gd name="connsiteX13-101" fmla="*/ 0 w 6858000"/>
              <a:gd name="connsiteY13-102" fmla="*/ 1819701 h 6459417"/>
              <a:gd name="connsiteX14-103" fmla="*/ 0 w 6858000"/>
              <a:gd name="connsiteY14-104" fmla="*/ 1675279 h 6459417"/>
              <a:gd name="connsiteX15-105" fmla="*/ 0 w 6858000"/>
              <a:gd name="connsiteY15-106" fmla="*/ 1017157 h 6459417"/>
              <a:gd name="connsiteX16-107" fmla="*/ 227535 w 6858000"/>
              <a:gd name="connsiteY16-108" fmla="*/ 1166258 h 6459417"/>
              <a:gd name="connsiteX17-109" fmla="*/ 6858000 w 6858000"/>
              <a:gd name="connsiteY17-110" fmla="*/ 0 h 6459417"/>
              <a:gd name="connsiteX0-111" fmla="*/ 6858000 w 6858000"/>
              <a:gd name="connsiteY0-112" fmla="*/ 0 h 6459417"/>
              <a:gd name="connsiteX1-113" fmla="*/ 6858000 w 6858000"/>
              <a:gd name="connsiteY1-114" fmla="*/ 1675279 h 6459417"/>
              <a:gd name="connsiteX2-115" fmla="*/ 6858000 w 6858000"/>
              <a:gd name="connsiteY2-116" fmla="*/ 1819701 h 6459417"/>
              <a:gd name="connsiteX3-117" fmla="*/ 6858000 w 6858000"/>
              <a:gd name="connsiteY3-118" fmla="*/ 2278767 h 6459417"/>
              <a:gd name="connsiteX4-119" fmla="*/ 6858000 w 6858000"/>
              <a:gd name="connsiteY4-120" fmla="*/ 3954046 h 6459417"/>
              <a:gd name="connsiteX5-121" fmla="*/ 6858000 w 6858000"/>
              <a:gd name="connsiteY5-122" fmla="*/ 4098468 h 6459417"/>
              <a:gd name="connsiteX6-123" fmla="*/ 6858000 w 6858000"/>
              <a:gd name="connsiteY6-124" fmla="*/ 4180650 h 6459417"/>
              <a:gd name="connsiteX7-125" fmla="*/ 6858000 w 6858000"/>
              <a:gd name="connsiteY7-126" fmla="*/ 6459417 h 6459417"/>
              <a:gd name="connsiteX8-127" fmla="*/ 0 w 6858000"/>
              <a:gd name="connsiteY8-128" fmla="*/ 6459417 h 6459417"/>
              <a:gd name="connsiteX9-129" fmla="*/ 0 w 6858000"/>
              <a:gd name="connsiteY9-130" fmla="*/ 4180650 h 6459417"/>
              <a:gd name="connsiteX10-131" fmla="*/ 0 w 6858000"/>
              <a:gd name="connsiteY10-132" fmla="*/ 4098468 h 6459417"/>
              <a:gd name="connsiteX11-133" fmla="*/ 0 w 6858000"/>
              <a:gd name="connsiteY11-134" fmla="*/ 3954046 h 6459417"/>
              <a:gd name="connsiteX12-135" fmla="*/ 0 w 6858000"/>
              <a:gd name="connsiteY12-136" fmla="*/ 3295924 h 6459417"/>
              <a:gd name="connsiteX13-137" fmla="*/ 0 w 6858000"/>
              <a:gd name="connsiteY13-138" fmla="*/ 1819701 h 6459417"/>
              <a:gd name="connsiteX14-139" fmla="*/ 0 w 6858000"/>
              <a:gd name="connsiteY14-140" fmla="*/ 1675279 h 6459417"/>
              <a:gd name="connsiteX15-141" fmla="*/ 0 w 6858000"/>
              <a:gd name="connsiteY15-142" fmla="*/ 1017157 h 6459417"/>
              <a:gd name="connsiteX16-143" fmla="*/ 6858000 w 6858000"/>
              <a:gd name="connsiteY16-144" fmla="*/ 0 h 6459417"/>
              <a:gd name="connsiteX0-145" fmla="*/ 6858000 w 6858000"/>
              <a:gd name="connsiteY0-146" fmla="*/ 0 h 6459417"/>
              <a:gd name="connsiteX1-147" fmla="*/ 6858000 w 6858000"/>
              <a:gd name="connsiteY1-148" fmla="*/ 1675279 h 6459417"/>
              <a:gd name="connsiteX2-149" fmla="*/ 6858000 w 6858000"/>
              <a:gd name="connsiteY2-150" fmla="*/ 1819701 h 6459417"/>
              <a:gd name="connsiteX3-151" fmla="*/ 6858000 w 6858000"/>
              <a:gd name="connsiteY3-152" fmla="*/ 2278767 h 6459417"/>
              <a:gd name="connsiteX4-153" fmla="*/ 6858000 w 6858000"/>
              <a:gd name="connsiteY4-154" fmla="*/ 3954046 h 6459417"/>
              <a:gd name="connsiteX5-155" fmla="*/ 6858000 w 6858000"/>
              <a:gd name="connsiteY5-156" fmla="*/ 4098468 h 6459417"/>
              <a:gd name="connsiteX6-157" fmla="*/ 6858000 w 6858000"/>
              <a:gd name="connsiteY6-158" fmla="*/ 4180650 h 6459417"/>
              <a:gd name="connsiteX7-159" fmla="*/ 6858000 w 6858000"/>
              <a:gd name="connsiteY7-160" fmla="*/ 6459417 h 6459417"/>
              <a:gd name="connsiteX8-161" fmla="*/ 0 w 6858000"/>
              <a:gd name="connsiteY8-162" fmla="*/ 6459417 h 6459417"/>
              <a:gd name="connsiteX9-163" fmla="*/ 0 w 6858000"/>
              <a:gd name="connsiteY9-164" fmla="*/ 4180650 h 6459417"/>
              <a:gd name="connsiteX10-165" fmla="*/ 0 w 6858000"/>
              <a:gd name="connsiteY10-166" fmla="*/ 4098468 h 6459417"/>
              <a:gd name="connsiteX11-167" fmla="*/ 0 w 6858000"/>
              <a:gd name="connsiteY11-168" fmla="*/ 3954046 h 6459417"/>
              <a:gd name="connsiteX12-169" fmla="*/ 0 w 6858000"/>
              <a:gd name="connsiteY12-170" fmla="*/ 3295924 h 6459417"/>
              <a:gd name="connsiteX13-171" fmla="*/ 0 w 6858000"/>
              <a:gd name="connsiteY13-172" fmla="*/ 1819701 h 6459417"/>
              <a:gd name="connsiteX14-173" fmla="*/ 0 w 6858000"/>
              <a:gd name="connsiteY14-174" fmla="*/ 1675279 h 6459417"/>
              <a:gd name="connsiteX15-175" fmla="*/ 0 w 6858000"/>
              <a:gd name="connsiteY15-176" fmla="*/ 1017157 h 6459417"/>
              <a:gd name="connsiteX16-177" fmla="*/ 6858000 w 6858000"/>
              <a:gd name="connsiteY16-178" fmla="*/ 0 h 6459417"/>
              <a:gd name="connsiteX0-179" fmla="*/ 6858000 w 6858000"/>
              <a:gd name="connsiteY0-180" fmla="*/ 0 h 6459417"/>
              <a:gd name="connsiteX1-181" fmla="*/ 6858000 w 6858000"/>
              <a:gd name="connsiteY1-182" fmla="*/ 1675279 h 6459417"/>
              <a:gd name="connsiteX2-183" fmla="*/ 6858000 w 6858000"/>
              <a:gd name="connsiteY2-184" fmla="*/ 1819701 h 6459417"/>
              <a:gd name="connsiteX3-185" fmla="*/ 6858000 w 6858000"/>
              <a:gd name="connsiteY3-186" fmla="*/ 2278767 h 6459417"/>
              <a:gd name="connsiteX4-187" fmla="*/ 6858000 w 6858000"/>
              <a:gd name="connsiteY4-188" fmla="*/ 3954046 h 6459417"/>
              <a:gd name="connsiteX5-189" fmla="*/ 6858000 w 6858000"/>
              <a:gd name="connsiteY5-190" fmla="*/ 4098468 h 6459417"/>
              <a:gd name="connsiteX6-191" fmla="*/ 6858000 w 6858000"/>
              <a:gd name="connsiteY6-192" fmla="*/ 4180650 h 6459417"/>
              <a:gd name="connsiteX7-193" fmla="*/ 6858000 w 6858000"/>
              <a:gd name="connsiteY7-194" fmla="*/ 6459417 h 6459417"/>
              <a:gd name="connsiteX8-195" fmla="*/ 0 w 6858000"/>
              <a:gd name="connsiteY8-196" fmla="*/ 6459417 h 6459417"/>
              <a:gd name="connsiteX9-197" fmla="*/ 0 w 6858000"/>
              <a:gd name="connsiteY9-198" fmla="*/ 4180650 h 6459417"/>
              <a:gd name="connsiteX10-199" fmla="*/ 0 w 6858000"/>
              <a:gd name="connsiteY10-200" fmla="*/ 4098468 h 6459417"/>
              <a:gd name="connsiteX11-201" fmla="*/ 0 w 6858000"/>
              <a:gd name="connsiteY11-202" fmla="*/ 3954046 h 6459417"/>
              <a:gd name="connsiteX12-203" fmla="*/ 0 w 6858000"/>
              <a:gd name="connsiteY12-204" fmla="*/ 3295924 h 6459417"/>
              <a:gd name="connsiteX13-205" fmla="*/ 0 w 6858000"/>
              <a:gd name="connsiteY13-206" fmla="*/ 1819701 h 6459417"/>
              <a:gd name="connsiteX14-207" fmla="*/ 0 w 6858000"/>
              <a:gd name="connsiteY14-208" fmla="*/ 1675279 h 6459417"/>
              <a:gd name="connsiteX15-209" fmla="*/ 0 w 6858000"/>
              <a:gd name="connsiteY15-210" fmla="*/ 1017157 h 6459417"/>
              <a:gd name="connsiteX16-211" fmla="*/ 6858000 w 6858000"/>
              <a:gd name="connsiteY16-212" fmla="*/ 0 h 6459417"/>
              <a:gd name="connsiteX0-213" fmla="*/ 6858000 w 6858000"/>
              <a:gd name="connsiteY0-214" fmla="*/ 0 h 6459417"/>
              <a:gd name="connsiteX1-215" fmla="*/ 6858000 w 6858000"/>
              <a:gd name="connsiteY1-216" fmla="*/ 1675279 h 6459417"/>
              <a:gd name="connsiteX2-217" fmla="*/ 6858000 w 6858000"/>
              <a:gd name="connsiteY2-218" fmla="*/ 1819701 h 6459417"/>
              <a:gd name="connsiteX3-219" fmla="*/ 6858000 w 6858000"/>
              <a:gd name="connsiteY3-220" fmla="*/ 2278767 h 6459417"/>
              <a:gd name="connsiteX4-221" fmla="*/ 6858000 w 6858000"/>
              <a:gd name="connsiteY4-222" fmla="*/ 3954046 h 6459417"/>
              <a:gd name="connsiteX5-223" fmla="*/ 6858000 w 6858000"/>
              <a:gd name="connsiteY5-224" fmla="*/ 4098468 h 6459417"/>
              <a:gd name="connsiteX6-225" fmla="*/ 6858000 w 6858000"/>
              <a:gd name="connsiteY6-226" fmla="*/ 4180650 h 6459417"/>
              <a:gd name="connsiteX7-227" fmla="*/ 6858000 w 6858000"/>
              <a:gd name="connsiteY7-228" fmla="*/ 6459417 h 6459417"/>
              <a:gd name="connsiteX8-229" fmla="*/ 0 w 6858000"/>
              <a:gd name="connsiteY8-230" fmla="*/ 6459417 h 6459417"/>
              <a:gd name="connsiteX9-231" fmla="*/ 0 w 6858000"/>
              <a:gd name="connsiteY9-232" fmla="*/ 4180650 h 6459417"/>
              <a:gd name="connsiteX10-233" fmla="*/ 0 w 6858000"/>
              <a:gd name="connsiteY10-234" fmla="*/ 4098468 h 6459417"/>
              <a:gd name="connsiteX11-235" fmla="*/ 0 w 6858000"/>
              <a:gd name="connsiteY11-236" fmla="*/ 3954046 h 6459417"/>
              <a:gd name="connsiteX12-237" fmla="*/ 0 w 6858000"/>
              <a:gd name="connsiteY12-238" fmla="*/ 3295924 h 6459417"/>
              <a:gd name="connsiteX13-239" fmla="*/ 0 w 6858000"/>
              <a:gd name="connsiteY13-240" fmla="*/ 1819701 h 6459417"/>
              <a:gd name="connsiteX14-241" fmla="*/ 0 w 6858000"/>
              <a:gd name="connsiteY14-242" fmla="*/ 1675279 h 6459417"/>
              <a:gd name="connsiteX15-243" fmla="*/ 0 w 6858000"/>
              <a:gd name="connsiteY15-244" fmla="*/ 1017157 h 6459417"/>
              <a:gd name="connsiteX16-245" fmla="*/ 6858000 w 6858000"/>
              <a:gd name="connsiteY16-246" fmla="*/ 0 h 6459417"/>
              <a:gd name="connsiteX0-247" fmla="*/ 6858000 w 6858000"/>
              <a:gd name="connsiteY0-248" fmla="*/ 0 h 6459417"/>
              <a:gd name="connsiteX1-249" fmla="*/ 6858000 w 6858000"/>
              <a:gd name="connsiteY1-250" fmla="*/ 1675279 h 6459417"/>
              <a:gd name="connsiteX2-251" fmla="*/ 6858000 w 6858000"/>
              <a:gd name="connsiteY2-252" fmla="*/ 1819701 h 6459417"/>
              <a:gd name="connsiteX3-253" fmla="*/ 6858000 w 6858000"/>
              <a:gd name="connsiteY3-254" fmla="*/ 2278767 h 6459417"/>
              <a:gd name="connsiteX4-255" fmla="*/ 6858000 w 6858000"/>
              <a:gd name="connsiteY4-256" fmla="*/ 3954046 h 6459417"/>
              <a:gd name="connsiteX5-257" fmla="*/ 6858000 w 6858000"/>
              <a:gd name="connsiteY5-258" fmla="*/ 4098468 h 6459417"/>
              <a:gd name="connsiteX6-259" fmla="*/ 6858000 w 6858000"/>
              <a:gd name="connsiteY6-260" fmla="*/ 4180650 h 6459417"/>
              <a:gd name="connsiteX7-261" fmla="*/ 6858000 w 6858000"/>
              <a:gd name="connsiteY7-262" fmla="*/ 6459417 h 6459417"/>
              <a:gd name="connsiteX8-263" fmla="*/ 0 w 6858000"/>
              <a:gd name="connsiteY8-264" fmla="*/ 6459417 h 6459417"/>
              <a:gd name="connsiteX9-265" fmla="*/ 0 w 6858000"/>
              <a:gd name="connsiteY9-266" fmla="*/ 4180650 h 6459417"/>
              <a:gd name="connsiteX10-267" fmla="*/ 0 w 6858000"/>
              <a:gd name="connsiteY10-268" fmla="*/ 4098468 h 6459417"/>
              <a:gd name="connsiteX11-269" fmla="*/ 0 w 6858000"/>
              <a:gd name="connsiteY11-270" fmla="*/ 3954046 h 6459417"/>
              <a:gd name="connsiteX12-271" fmla="*/ 0 w 6858000"/>
              <a:gd name="connsiteY12-272" fmla="*/ 3295924 h 6459417"/>
              <a:gd name="connsiteX13-273" fmla="*/ 0 w 6858000"/>
              <a:gd name="connsiteY13-274" fmla="*/ 1819701 h 6459417"/>
              <a:gd name="connsiteX14-275" fmla="*/ 0 w 6858000"/>
              <a:gd name="connsiteY14-276" fmla="*/ 1675279 h 6459417"/>
              <a:gd name="connsiteX15-277" fmla="*/ 0 w 6858000"/>
              <a:gd name="connsiteY15-278" fmla="*/ 1017157 h 6459417"/>
              <a:gd name="connsiteX16-279" fmla="*/ 6858000 w 6858000"/>
              <a:gd name="connsiteY16-280" fmla="*/ 0 h 6459417"/>
              <a:gd name="connsiteX0-281" fmla="*/ 6858000 w 6858000"/>
              <a:gd name="connsiteY0-282" fmla="*/ 0 h 6459417"/>
              <a:gd name="connsiteX1-283" fmla="*/ 6858000 w 6858000"/>
              <a:gd name="connsiteY1-284" fmla="*/ 1675279 h 6459417"/>
              <a:gd name="connsiteX2-285" fmla="*/ 6858000 w 6858000"/>
              <a:gd name="connsiteY2-286" fmla="*/ 1819701 h 6459417"/>
              <a:gd name="connsiteX3-287" fmla="*/ 6858000 w 6858000"/>
              <a:gd name="connsiteY3-288" fmla="*/ 2278767 h 6459417"/>
              <a:gd name="connsiteX4-289" fmla="*/ 6858000 w 6858000"/>
              <a:gd name="connsiteY4-290" fmla="*/ 3954046 h 6459417"/>
              <a:gd name="connsiteX5-291" fmla="*/ 6858000 w 6858000"/>
              <a:gd name="connsiteY5-292" fmla="*/ 4098468 h 6459417"/>
              <a:gd name="connsiteX6-293" fmla="*/ 6858000 w 6858000"/>
              <a:gd name="connsiteY6-294" fmla="*/ 4180650 h 6459417"/>
              <a:gd name="connsiteX7-295" fmla="*/ 6858000 w 6858000"/>
              <a:gd name="connsiteY7-296" fmla="*/ 6459417 h 6459417"/>
              <a:gd name="connsiteX8-297" fmla="*/ 0 w 6858000"/>
              <a:gd name="connsiteY8-298" fmla="*/ 6459417 h 6459417"/>
              <a:gd name="connsiteX9-299" fmla="*/ 0 w 6858000"/>
              <a:gd name="connsiteY9-300" fmla="*/ 4180650 h 6459417"/>
              <a:gd name="connsiteX10-301" fmla="*/ 0 w 6858000"/>
              <a:gd name="connsiteY10-302" fmla="*/ 4098468 h 6459417"/>
              <a:gd name="connsiteX11-303" fmla="*/ 0 w 6858000"/>
              <a:gd name="connsiteY11-304" fmla="*/ 3954046 h 6459417"/>
              <a:gd name="connsiteX12-305" fmla="*/ 0 w 6858000"/>
              <a:gd name="connsiteY12-306" fmla="*/ 3295924 h 6459417"/>
              <a:gd name="connsiteX13-307" fmla="*/ 0 w 6858000"/>
              <a:gd name="connsiteY13-308" fmla="*/ 1819701 h 6459417"/>
              <a:gd name="connsiteX14-309" fmla="*/ 0 w 6858000"/>
              <a:gd name="connsiteY14-310" fmla="*/ 1675279 h 6459417"/>
              <a:gd name="connsiteX15-311" fmla="*/ 0 w 6858000"/>
              <a:gd name="connsiteY15-312" fmla="*/ 1017157 h 6459417"/>
              <a:gd name="connsiteX16-313" fmla="*/ 6858000 w 6858000"/>
              <a:gd name="connsiteY16-314" fmla="*/ 0 h 6459417"/>
              <a:gd name="connsiteX0-315" fmla="*/ 6858000 w 6858000"/>
              <a:gd name="connsiteY0-316" fmla="*/ 0 h 6459417"/>
              <a:gd name="connsiteX1-317" fmla="*/ 6858000 w 6858000"/>
              <a:gd name="connsiteY1-318" fmla="*/ 1675279 h 6459417"/>
              <a:gd name="connsiteX2-319" fmla="*/ 6858000 w 6858000"/>
              <a:gd name="connsiteY2-320" fmla="*/ 1819701 h 6459417"/>
              <a:gd name="connsiteX3-321" fmla="*/ 6858000 w 6858000"/>
              <a:gd name="connsiteY3-322" fmla="*/ 2278767 h 6459417"/>
              <a:gd name="connsiteX4-323" fmla="*/ 6858000 w 6858000"/>
              <a:gd name="connsiteY4-324" fmla="*/ 3954046 h 6459417"/>
              <a:gd name="connsiteX5-325" fmla="*/ 6858000 w 6858000"/>
              <a:gd name="connsiteY5-326" fmla="*/ 4098468 h 6459417"/>
              <a:gd name="connsiteX6-327" fmla="*/ 6858000 w 6858000"/>
              <a:gd name="connsiteY6-328" fmla="*/ 4180650 h 6459417"/>
              <a:gd name="connsiteX7-329" fmla="*/ 6858000 w 6858000"/>
              <a:gd name="connsiteY7-330" fmla="*/ 6459417 h 6459417"/>
              <a:gd name="connsiteX8-331" fmla="*/ 0 w 6858000"/>
              <a:gd name="connsiteY8-332" fmla="*/ 6459417 h 6459417"/>
              <a:gd name="connsiteX9-333" fmla="*/ 0 w 6858000"/>
              <a:gd name="connsiteY9-334" fmla="*/ 4180650 h 6459417"/>
              <a:gd name="connsiteX10-335" fmla="*/ 0 w 6858000"/>
              <a:gd name="connsiteY10-336" fmla="*/ 4098468 h 6459417"/>
              <a:gd name="connsiteX11-337" fmla="*/ 0 w 6858000"/>
              <a:gd name="connsiteY11-338" fmla="*/ 3954046 h 6459417"/>
              <a:gd name="connsiteX12-339" fmla="*/ 0 w 6858000"/>
              <a:gd name="connsiteY12-340" fmla="*/ 3295924 h 6459417"/>
              <a:gd name="connsiteX13-341" fmla="*/ 0 w 6858000"/>
              <a:gd name="connsiteY13-342" fmla="*/ 1819701 h 6459417"/>
              <a:gd name="connsiteX14-343" fmla="*/ 0 w 6858000"/>
              <a:gd name="connsiteY14-344" fmla="*/ 1675279 h 6459417"/>
              <a:gd name="connsiteX15-345" fmla="*/ 0 w 6858000"/>
              <a:gd name="connsiteY15-346" fmla="*/ 1017157 h 6459417"/>
              <a:gd name="connsiteX16-347" fmla="*/ 6858000 w 6858000"/>
              <a:gd name="connsiteY16-348" fmla="*/ 0 h 6459417"/>
              <a:gd name="connsiteX0-349" fmla="*/ 6858000 w 6858000"/>
              <a:gd name="connsiteY0-350" fmla="*/ 0 h 6459417"/>
              <a:gd name="connsiteX1-351" fmla="*/ 6858000 w 6858000"/>
              <a:gd name="connsiteY1-352" fmla="*/ 1675279 h 6459417"/>
              <a:gd name="connsiteX2-353" fmla="*/ 6858000 w 6858000"/>
              <a:gd name="connsiteY2-354" fmla="*/ 1819701 h 6459417"/>
              <a:gd name="connsiteX3-355" fmla="*/ 6858000 w 6858000"/>
              <a:gd name="connsiteY3-356" fmla="*/ 2278767 h 6459417"/>
              <a:gd name="connsiteX4-357" fmla="*/ 6858000 w 6858000"/>
              <a:gd name="connsiteY4-358" fmla="*/ 3954046 h 6459417"/>
              <a:gd name="connsiteX5-359" fmla="*/ 6858000 w 6858000"/>
              <a:gd name="connsiteY5-360" fmla="*/ 4098468 h 6459417"/>
              <a:gd name="connsiteX6-361" fmla="*/ 6858000 w 6858000"/>
              <a:gd name="connsiteY6-362" fmla="*/ 4180650 h 6459417"/>
              <a:gd name="connsiteX7-363" fmla="*/ 6858000 w 6858000"/>
              <a:gd name="connsiteY7-364" fmla="*/ 6459417 h 6459417"/>
              <a:gd name="connsiteX8-365" fmla="*/ 0 w 6858000"/>
              <a:gd name="connsiteY8-366" fmla="*/ 6459417 h 6459417"/>
              <a:gd name="connsiteX9-367" fmla="*/ 0 w 6858000"/>
              <a:gd name="connsiteY9-368" fmla="*/ 4180650 h 6459417"/>
              <a:gd name="connsiteX10-369" fmla="*/ 0 w 6858000"/>
              <a:gd name="connsiteY10-370" fmla="*/ 4098468 h 6459417"/>
              <a:gd name="connsiteX11-371" fmla="*/ 0 w 6858000"/>
              <a:gd name="connsiteY11-372" fmla="*/ 3954046 h 6459417"/>
              <a:gd name="connsiteX12-373" fmla="*/ 0 w 6858000"/>
              <a:gd name="connsiteY12-374" fmla="*/ 3295924 h 6459417"/>
              <a:gd name="connsiteX13-375" fmla="*/ 0 w 6858000"/>
              <a:gd name="connsiteY13-376" fmla="*/ 1819701 h 6459417"/>
              <a:gd name="connsiteX14-377" fmla="*/ 0 w 6858000"/>
              <a:gd name="connsiteY14-378" fmla="*/ 1675279 h 6459417"/>
              <a:gd name="connsiteX15-379" fmla="*/ 0 w 6858000"/>
              <a:gd name="connsiteY15-380" fmla="*/ 1017157 h 6459417"/>
              <a:gd name="connsiteX16-381" fmla="*/ 6858000 w 6858000"/>
              <a:gd name="connsiteY16-382" fmla="*/ 0 h 6459417"/>
              <a:gd name="connsiteX0-383" fmla="*/ 6858000 w 6858000"/>
              <a:gd name="connsiteY0-384" fmla="*/ 0 h 6459417"/>
              <a:gd name="connsiteX1-385" fmla="*/ 6858000 w 6858000"/>
              <a:gd name="connsiteY1-386" fmla="*/ 1675279 h 6459417"/>
              <a:gd name="connsiteX2-387" fmla="*/ 6858000 w 6858000"/>
              <a:gd name="connsiteY2-388" fmla="*/ 1819701 h 6459417"/>
              <a:gd name="connsiteX3-389" fmla="*/ 6858000 w 6858000"/>
              <a:gd name="connsiteY3-390" fmla="*/ 2278767 h 6459417"/>
              <a:gd name="connsiteX4-391" fmla="*/ 6858000 w 6858000"/>
              <a:gd name="connsiteY4-392" fmla="*/ 3954046 h 6459417"/>
              <a:gd name="connsiteX5-393" fmla="*/ 6858000 w 6858000"/>
              <a:gd name="connsiteY5-394" fmla="*/ 4098468 h 6459417"/>
              <a:gd name="connsiteX6-395" fmla="*/ 6858000 w 6858000"/>
              <a:gd name="connsiteY6-396" fmla="*/ 4180650 h 6459417"/>
              <a:gd name="connsiteX7-397" fmla="*/ 6858000 w 6858000"/>
              <a:gd name="connsiteY7-398" fmla="*/ 6459417 h 6459417"/>
              <a:gd name="connsiteX8-399" fmla="*/ 0 w 6858000"/>
              <a:gd name="connsiteY8-400" fmla="*/ 6459417 h 6459417"/>
              <a:gd name="connsiteX9-401" fmla="*/ 0 w 6858000"/>
              <a:gd name="connsiteY9-402" fmla="*/ 4180650 h 6459417"/>
              <a:gd name="connsiteX10-403" fmla="*/ 0 w 6858000"/>
              <a:gd name="connsiteY10-404" fmla="*/ 4098468 h 6459417"/>
              <a:gd name="connsiteX11-405" fmla="*/ 0 w 6858000"/>
              <a:gd name="connsiteY11-406" fmla="*/ 3954046 h 6459417"/>
              <a:gd name="connsiteX12-407" fmla="*/ 0 w 6858000"/>
              <a:gd name="connsiteY12-408" fmla="*/ 3295924 h 6459417"/>
              <a:gd name="connsiteX13-409" fmla="*/ 0 w 6858000"/>
              <a:gd name="connsiteY13-410" fmla="*/ 1819701 h 6459417"/>
              <a:gd name="connsiteX14-411" fmla="*/ 0 w 6858000"/>
              <a:gd name="connsiteY14-412" fmla="*/ 1675279 h 6459417"/>
              <a:gd name="connsiteX15-413" fmla="*/ 0 w 6858000"/>
              <a:gd name="connsiteY15-414" fmla="*/ 1017157 h 6459417"/>
              <a:gd name="connsiteX16-415" fmla="*/ 6858000 w 6858000"/>
              <a:gd name="connsiteY16-416" fmla="*/ 0 h 6459417"/>
              <a:gd name="connsiteX0-417" fmla="*/ 6858003 w 6858003"/>
              <a:gd name="connsiteY0-418" fmla="*/ 0 h 6735189"/>
              <a:gd name="connsiteX1-419" fmla="*/ 6858000 w 6858003"/>
              <a:gd name="connsiteY1-420" fmla="*/ 1951051 h 6735189"/>
              <a:gd name="connsiteX2-421" fmla="*/ 6858000 w 6858003"/>
              <a:gd name="connsiteY2-422" fmla="*/ 2095473 h 6735189"/>
              <a:gd name="connsiteX3-423" fmla="*/ 6858000 w 6858003"/>
              <a:gd name="connsiteY3-424" fmla="*/ 2554539 h 6735189"/>
              <a:gd name="connsiteX4-425" fmla="*/ 6858000 w 6858003"/>
              <a:gd name="connsiteY4-426" fmla="*/ 4229818 h 6735189"/>
              <a:gd name="connsiteX5-427" fmla="*/ 6858000 w 6858003"/>
              <a:gd name="connsiteY5-428" fmla="*/ 4374240 h 6735189"/>
              <a:gd name="connsiteX6-429" fmla="*/ 6858000 w 6858003"/>
              <a:gd name="connsiteY6-430" fmla="*/ 4456422 h 6735189"/>
              <a:gd name="connsiteX7-431" fmla="*/ 6858000 w 6858003"/>
              <a:gd name="connsiteY7-432" fmla="*/ 6735189 h 6735189"/>
              <a:gd name="connsiteX8-433" fmla="*/ 0 w 6858003"/>
              <a:gd name="connsiteY8-434" fmla="*/ 6735189 h 6735189"/>
              <a:gd name="connsiteX9-435" fmla="*/ 0 w 6858003"/>
              <a:gd name="connsiteY9-436" fmla="*/ 4456422 h 6735189"/>
              <a:gd name="connsiteX10-437" fmla="*/ 0 w 6858003"/>
              <a:gd name="connsiteY10-438" fmla="*/ 4374240 h 6735189"/>
              <a:gd name="connsiteX11-439" fmla="*/ 0 w 6858003"/>
              <a:gd name="connsiteY11-440" fmla="*/ 4229818 h 6735189"/>
              <a:gd name="connsiteX12-441" fmla="*/ 0 w 6858003"/>
              <a:gd name="connsiteY12-442" fmla="*/ 3571696 h 6735189"/>
              <a:gd name="connsiteX13-443" fmla="*/ 0 w 6858003"/>
              <a:gd name="connsiteY13-444" fmla="*/ 2095473 h 6735189"/>
              <a:gd name="connsiteX14-445" fmla="*/ 0 w 6858003"/>
              <a:gd name="connsiteY14-446" fmla="*/ 1951051 h 6735189"/>
              <a:gd name="connsiteX15-447" fmla="*/ 0 w 6858003"/>
              <a:gd name="connsiteY15-448" fmla="*/ 1292929 h 6735189"/>
              <a:gd name="connsiteX16-449" fmla="*/ 6858003 w 6858003"/>
              <a:gd name="connsiteY16-450" fmla="*/ 0 h 6735189"/>
              <a:gd name="connsiteX0-451" fmla="*/ 6858003 w 6858003"/>
              <a:gd name="connsiteY0-452" fmla="*/ 0 h 6735189"/>
              <a:gd name="connsiteX1-453" fmla="*/ 6858000 w 6858003"/>
              <a:gd name="connsiteY1-454" fmla="*/ 1951051 h 6735189"/>
              <a:gd name="connsiteX2-455" fmla="*/ 6858000 w 6858003"/>
              <a:gd name="connsiteY2-456" fmla="*/ 2095473 h 6735189"/>
              <a:gd name="connsiteX3-457" fmla="*/ 6858000 w 6858003"/>
              <a:gd name="connsiteY3-458" fmla="*/ 2554539 h 6735189"/>
              <a:gd name="connsiteX4-459" fmla="*/ 6858000 w 6858003"/>
              <a:gd name="connsiteY4-460" fmla="*/ 4229818 h 6735189"/>
              <a:gd name="connsiteX5-461" fmla="*/ 6858000 w 6858003"/>
              <a:gd name="connsiteY5-462" fmla="*/ 4374240 h 6735189"/>
              <a:gd name="connsiteX6-463" fmla="*/ 6858000 w 6858003"/>
              <a:gd name="connsiteY6-464" fmla="*/ 4456422 h 6735189"/>
              <a:gd name="connsiteX7-465" fmla="*/ 6858000 w 6858003"/>
              <a:gd name="connsiteY7-466" fmla="*/ 6735189 h 6735189"/>
              <a:gd name="connsiteX8-467" fmla="*/ 0 w 6858003"/>
              <a:gd name="connsiteY8-468" fmla="*/ 6735189 h 6735189"/>
              <a:gd name="connsiteX9-469" fmla="*/ 0 w 6858003"/>
              <a:gd name="connsiteY9-470" fmla="*/ 4456422 h 6735189"/>
              <a:gd name="connsiteX10-471" fmla="*/ 0 w 6858003"/>
              <a:gd name="connsiteY10-472" fmla="*/ 4374240 h 6735189"/>
              <a:gd name="connsiteX11-473" fmla="*/ 0 w 6858003"/>
              <a:gd name="connsiteY11-474" fmla="*/ 4229818 h 6735189"/>
              <a:gd name="connsiteX12-475" fmla="*/ 0 w 6858003"/>
              <a:gd name="connsiteY12-476" fmla="*/ 3571696 h 6735189"/>
              <a:gd name="connsiteX13-477" fmla="*/ 0 w 6858003"/>
              <a:gd name="connsiteY13-478" fmla="*/ 2095473 h 6735189"/>
              <a:gd name="connsiteX14-479" fmla="*/ 0 w 6858003"/>
              <a:gd name="connsiteY14-480" fmla="*/ 1951051 h 6735189"/>
              <a:gd name="connsiteX15-481" fmla="*/ 0 w 6858003"/>
              <a:gd name="connsiteY15-482" fmla="*/ 1292929 h 6735189"/>
              <a:gd name="connsiteX16-483" fmla="*/ 6858003 w 6858003"/>
              <a:gd name="connsiteY16-484" fmla="*/ 0 h 6735189"/>
              <a:gd name="connsiteX0-485" fmla="*/ 6858003 w 6858003"/>
              <a:gd name="connsiteY0-486" fmla="*/ 0 h 6735189"/>
              <a:gd name="connsiteX1-487" fmla="*/ 6858000 w 6858003"/>
              <a:gd name="connsiteY1-488" fmla="*/ 1951051 h 6735189"/>
              <a:gd name="connsiteX2-489" fmla="*/ 6858000 w 6858003"/>
              <a:gd name="connsiteY2-490" fmla="*/ 2095473 h 6735189"/>
              <a:gd name="connsiteX3-491" fmla="*/ 6858000 w 6858003"/>
              <a:gd name="connsiteY3-492" fmla="*/ 2554539 h 6735189"/>
              <a:gd name="connsiteX4-493" fmla="*/ 6858000 w 6858003"/>
              <a:gd name="connsiteY4-494" fmla="*/ 4229818 h 6735189"/>
              <a:gd name="connsiteX5-495" fmla="*/ 6858000 w 6858003"/>
              <a:gd name="connsiteY5-496" fmla="*/ 4374240 h 6735189"/>
              <a:gd name="connsiteX6-497" fmla="*/ 6858000 w 6858003"/>
              <a:gd name="connsiteY6-498" fmla="*/ 4456422 h 6735189"/>
              <a:gd name="connsiteX7-499" fmla="*/ 6858000 w 6858003"/>
              <a:gd name="connsiteY7-500" fmla="*/ 6735189 h 6735189"/>
              <a:gd name="connsiteX8-501" fmla="*/ 0 w 6858003"/>
              <a:gd name="connsiteY8-502" fmla="*/ 6735189 h 6735189"/>
              <a:gd name="connsiteX9-503" fmla="*/ 0 w 6858003"/>
              <a:gd name="connsiteY9-504" fmla="*/ 4456422 h 6735189"/>
              <a:gd name="connsiteX10-505" fmla="*/ 0 w 6858003"/>
              <a:gd name="connsiteY10-506" fmla="*/ 4374240 h 6735189"/>
              <a:gd name="connsiteX11-507" fmla="*/ 0 w 6858003"/>
              <a:gd name="connsiteY11-508" fmla="*/ 4229818 h 6735189"/>
              <a:gd name="connsiteX12-509" fmla="*/ 0 w 6858003"/>
              <a:gd name="connsiteY12-510" fmla="*/ 3571696 h 6735189"/>
              <a:gd name="connsiteX13-511" fmla="*/ 0 w 6858003"/>
              <a:gd name="connsiteY13-512" fmla="*/ 2095473 h 6735189"/>
              <a:gd name="connsiteX14-513" fmla="*/ 0 w 6858003"/>
              <a:gd name="connsiteY14-514" fmla="*/ 1951051 h 6735189"/>
              <a:gd name="connsiteX15-515" fmla="*/ 0 w 6858003"/>
              <a:gd name="connsiteY15-516" fmla="*/ 1292929 h 6735189"/>
              <a:gd name="connsiteX16-517" fmla="*/ 6858003 w 6858003"/>
              <a:gd name="connsiteY16-518" fmla="*/ 0 h 6735189"/>
              <a:gd name="connsiteX0-519" fmla="*/ 6858003 w 6858003"/>
              <a:gd name="connsiteY0-520" fmla="*/ 0 h 6735189"/>
              <a:gd name="connsiteX1-521" fmla="*/ 6858000 w 6858003"/>
              <a:gd name="connsiteY1-522" fmla="*/ 1951051 h 6735189"/>
              <a:gd name="connsiteX2-523" fmla="*/ 6858000 w 6858003"/>
              <a:gd name="connsiteY2-524" fmla="*/ 2095473 h 6735189"/>
              <a:gd name="connsiteX3-525" fmla="*/ 6858000 w 6858003"/>
              <a:gd name="connsiteY3-526" fmla="*/ 2554539 h 6735189"/>
              <a:gd name="connsiteX4-527" fmla="*/ 6858000 w 6858003"/>
              <a:gd name="connsiteY4-528" fmla="*/ 4229818 h 6735189"/>
              <a:gd name="connsiteX5-529" fmla="*/ 6858000 w 6858003"/>
              <a:gd name="connsiteY5-530" fmla="*/ 4374240 h 6735189"/>
              <a:gd name="connsiteX6-531" fmla="*/ 6858000 w 6858003"/>
              <a:gd name="connsiteY6-532" fmla="*/ 4456422 h 6735189"/>
              <a:gd name="connsiteX7-533" fmla="*/ 6858000 w 6858003"/>
              <a:gd name="connsiteY7-534" fmla="*/ 6735189 h 6735189"/>
              <a:gd name="connsiteX8-535" fmla="*/ 0 w 6858003"/>
              <a:gd name="connsiteY8-536" fmla="*/ 6735189 h 6735189"/>
              <a:gd name="connsiteX9-537" fmla="*/ 0 w 6858003"/>
              <a:gd name="connsiteY9-538" fmla="*/ 4456422 h 6735189"/>
              <a:gd name="connsiteX10-539" fmla="*/ 0 w 6858003"/>
              <a:gd name="connsiteY10-540" fmla="*/ 4374240 h 6735189"/>
              <a:gd name="connsiteX11-541" fmla="*/ 0 w 6858003"/>
              <a:gd name="connsiteY11-542" fmla="*/ 4229818 h 6735189"/>
              <a:gd name="connsiteX12-543" fmla="*/ 0 w 6858003"/>
              <a:gd name="connsiteY12-544" fmla="*/ 3571696 h 6735189"/>
              <a:gd name="connsiteX13-545" fmla="*/ 0 w 6858003"/>
              <a:gd name="connsiteY13-546" fmla="*/ 2095473 h 6735189"/>
              <a:gd name="connsiteX14-547" fmla="*/ 0 w 6858003"/>
              <a:gd name="connsiteY14-548" fmla="*/ 1951051 h 6735189"/>
              <a:gd name="connsiteX15-549" fmla="*/ 0 w 6858003"/>
              <a:gd name="connsiteY15-550" fmla="*/ 1292929 h 6735189"/>
              <a:gd name="connsiteX16-551" fmla="*/ 6858003 w 6858003"/>
              <a:gd name="connsiteY16-552" fmla="*/ 0 h 6735189"/>
              <a:gd name="connsiteX0-553" fmla="*/ 6858003 w 6858003"/>
              <a:gd name="connsiteY0-554" fmla="*/ 0 h 6735189"/>
              <a:gd name="connsiteX1-555" fmla="*/ 6858000 w 6858003"/>
              <a:gd name="connsiteY1-556" fmla="*/ 1951051 h 6735189"/>
              <a:gd name="connsiteX2-557" fmla="*/ 6858000 w 6858003"/>
              <a:gd name="connsiteY2-558" fmla="*/ 2095473 h 6735189"/>
              <a:gd name="connsiteX3-559" fmla="*/ 6858000 w 6858003"/>
              <a:gd name="connsiteY3-560" fmla="*/ 2554539 h 6735189"/>
              <a:gd name="connsiteX4-561" fmla="*/ 6858000 w 6858003"/>
              <a:gd name="connsiteY4-562" fmla="*/ 4229818 h 6735189"/>
              <a:gd name="connsiteX5-563" fmla="*/ 6858000 w 6858003"/>
              <a:gd name="connsiteY5-564" fmla="*/ 4374240 h 6735189"/>
              <a:gd name="connsiteX6-565" fmla="*/ 6858000 w 6858003"/>
              <a:gd name="connsiteY6-566" fmla="*/ 4456422 h 6735189"/>
              <a:gd name="connsiteX7-567" fmla="*/ 6858000 w 6858003"/>
              <a:gd name="connsiteY7-568" fmla="*/ 6735189 h 6735189"/>
              <a:gd name="connsiteX8-569" fmla="*/ 0 w 6858003"/>
              <a:gd name="connsiteY8-570" fmla="*/ 6735189 h 6735189"/>
              <a:gd name="connsiteX9-571" fmla="*/ 0 w 6858003"/>
              <a:gd name="connsiteY9-572" fmla="*/ 4456422 h 6735189"/>
              <a:gd name="connsiteX10-573" fmla="*/ 0 w 6858003"/>
              <a:gd name="connsiteY10-574" fmla="*/ 4374240 h 6735189"/>
              <a:gd name="connsiteX11-575" fmla="*/ 0 w 6858003"/>
              <a:gd name="connsiteY11-576" fmla="*/ 4229818 h 6735189"/>
              <a:gd name="connsiteX12-577" fmla="*/ 0 w 6858003"/>
              <a:gd name="connsiteY12-578" fmla="*/ 3571696 h 6735189"/>
              <a:gd name="connsiteX13-579" fmla="*/ 0 w 6858003"/>
              <a:gd name="connsiteY13-580" fmla="*/ 2095473 h 6735189"/>
              <a:gd name="connsiteX14-581" fmla="*/ 0 w 6858003"/>
              <a:gd name="connsiteY14-582" fmla="*/ 1951051 h 6735189"/>
              <a:gd name="connsiteX15-583" fmla="*/ 0 w 6858003"/>
              <a:gd name="connsiteY15-584" fmla="*/ 1292929 h 6735189"/>
              <a:gd name="connsiteX16-585" fmla="*/ 6858003 w 6858003"/>
              <a:gd name="connsiteY16-586" fmla="*/ 0 h 6735189"/>
              <a:gd name="connsiteX0-587" fmla="*/ 6858003 w 6858003"/>
              <a:gd name="connsiteY0-588" fmla="*/ 0 h 7431875"/>
              <a:gd name="connsiteX1-589" fmla="*/ 6858000 w 6858003"/>
              <a:gd name="connsiteY1-590" fmla="*/ 2647737 h 7431875"/>
              <a:gd name="connsiteX2-591" fmla="*/ 6858000 w 6858003"/>
              <a:gd name="connsiteY2-592" fmla="*/ 2792159 h 7431875"/>
              <a:gd name="connsiteX3-593" fmla="*/ 6858000 w 6858003"/>
              <a:gd name="connsiteY3-594" fmla="*/ 3251225 h 7431875"/>
              <a:gd name="connsiteX4-595" fmla="*/ 6858000 w 6858003"/>
              <a:gd name="connsiteY4-596" fmla="*/ 4926504 h 7431875"/>
              <a:gd name="connsiteX5-597" fmla="*/ 6858000 w 6858003"/>
              <a:gd name="connsiteY5-598" fmla="*/ 5070926 h 7431875"/>
              <a:gd name="connsiteX6-599" fmla="*/ 6858000 w 6858003"/>
              <a:gd name="connsiteY6-600" fmla="*/ 5153108 h 7431875"/>
              <a:gd name="connsiteX7-601" fmla="*/ 6858000 w 6858003"/>
              <a:gd name="connsiteY7-602" fmla="*/ 7431875 h 7431875"/>
              <a:gd name="connsiteX8-603" fmla="*/ 0 w 6858003"/>
              <a:gd name="connsiteY8-604" fmla="*/ 7431875 h 7431875"/>
              <a:gd name="connsiteX9-605" fmla="*/ 0 w 6858003"/>
              <a:gd name="connsiteY9-606" fmla="*/ 5153108 h 7431875"/>
              <a:gd name="connsiteX10-607" fmla="*/ 0 w 6858003"/>
              <a:gd name="connsiteY10-608" fmla="*/ 5070926 h 7431875"/>
              <a:gd name="connsiteX11-609" fmla="*/ 0 w 6858003"/>
              <a:gd name="connsiteY11-610" fmla="*/ 4926504 h 7431875"/>
              <a:gd name="connsiteX12-611" fmla="*/ 0 w 6858003"/>
              <a:gd name="connsiteY12-612" fmla="*/ 4268382 h 7431875"/>
              <a:gd name="connsiteX13-613" fmla="*/ 0 w 6858003"/>
              <a:gd name="connsiteY13-614" fmla="*/ 2792159 h 7431875"/>
              <a:gd name="connsiteX14-615" fmla="*/ 0 w 6858003"/>
              <a:gd name="connsiteY14-616" fmla="*/ 2647737 h 7431875"/>
              <a:gd name="connsiteX15-617" fmla="*/ 0 w 6858003"/>
              <a:gd name="connsiteY15-618" fmla="*/ 1989615 h 7431875"/>
              <a:gd name="connsiteX16-619" fmla="*/ 6858003 w 6858003"/>
              <a:gd name="connsiteY16-620" fmla="*/ 0 h 7431875"/>
              <a:gd name="connsiteX0-621" fmla="*/ 6872517 w 6872517"/>
              <a:gd name="connsiteY0-622" fmla="*/ 0 h 7431875"/>
              <a:gd name="connsiteX1-623" fmla="*/ 6872514 w 6872517"/>
              <a:gd name="connsiteY1-624" fmla="*/ 2647737 h 7431875"/>
              <a:gd name="connsiteX2-625" fmla="*/ 6872514 w 6872517"/>
              <a:gd name="connsiteY2-626" fmla="*/ 2792159 h 7431875"/>
              <a:gd name="connsiteX3-627" fmla="*/ 6872514 w 6872517"/>
              <a:gd name="connsiteY3-628" fmla="*/ 3251225 h 7431875"/>
              <a:gd name="connsiteX4-629" fmla="*/ 6872514 w 6872517"/>
              <a:gd name="connsiteY4-630" fmla="*/ 4926504 h 7431875"/>
              <a:gd name="connsiteX5-631" fmla="*/ 6872514 w 6872517"/>
              <a:gd name="connsiteY5-632" fmla="*/ 5070926 h 7431875"/>
              <a:gd name="connsiteX6-633" fmla="*/ 6872514 w 6872517"/>
              <a:gd name="connsiteY6-634" fmla="*/ 5153108 h 7431875"/>
              <a:gd name="connsiteX7-635" fmla="*/ 6872514 w 6872517"/>
              <a:gd name="connsiteY7-636" fmla="*/ 7431875 h 7431875"/>
              <a:gd name="connsiteX8-637" fmla="*/ 14514 w 6872517"/>
              <a:gd name="connsiteY8-638" fmla="*/ 7431875 h 7431875"/>
              <a:gd name="connsiteX9-639" fmla="*/ 14514 w 6872517"/>
              <a:gd name="connsiteY9-640" fmla="*/ 5153108 h 7431875"/>
              <a:gd name="connsiteX10-641" fmla="*/ 14514 w 6872517"/>
              <a:gd name="connsiteY10-642" fmla="*/ 5070926 h 7431875"/>
              <a:gd name="connsiteX11-643" fmla="*/ 14514 w 6872517"/>
              <a:gd name="connsiteY11-644" fmla="*/ 4926504 h 7431875"/>
              <a:gd name="connsiteX12-645" fmla="*/ 14514 w 6872517"/>
              <a:gd name="connsiteY12-646" fmla="*/ 4268382 h 7431875"/>
              <a:gd name="connsiteX13-647" fmla="*/ 14514 w 6872517"/>
              <a:gd name="connsiteY13-648" fmla="*/ 2792159 h 7431875"/>
              <a:gd name="connsiteX14-649" fmla="*/ 14514 w 6872517"/>
              <a:gd name="connsiteY14-650" fmla="*/ 2647737 h 7431875"/>
              <a:gd name="connsiteX15-651" fmla="*/ 0 w 6872517"/>
              <a:gd name="connsiteY15-652" fmla="*/ 480129 h 7431875"/>
              <a:gd name="connsiteX16-653" fmla="*/ 6872517 w 6872517"/>
              <a:gd name="connsiteY16-654" fmla="*/ 0 h 7431875"/>
              <a:gd name="connsiteX0-655" fmla="*/ 6858003 w 6858003"/>
              <a:gd name="connsiteY0-656" fmla="*/ 0 h 7431875"/>
              <a:gd name="connsiteX1-657" fmla="*/ 6858000 w 6858003"/>
              <a:gd name="connsiteY1-658" fmla="*/ 2647737 h 7431875"/>
              <a:gd name="connsiteX2-659" fmla="*/ 6858000 w 6858003"/>
              <a:gd name="connsiteY2-660" fmla="*/ 2792159 h 7431875"/>
              <a:gd name="connsiteX3-661" fmla="*/ 6858000 w 6858003"/>
              <a:gd name="connsiteY3-662" fmla="*/ 3251225 h 7431875"/>
              <a:gd name="connsiteX4-663" fmla="*/ 6858000 w 6858003"/>
              <a:gd name="connsiteY4-664" fmla="*/ 4926504 h 7431875"/>
              <a:gd name="connsiteX5-665" fmla="*/ 6858000 w 6858003"/>
              <a:gd name="connsiteY5-666" fmla="*/ 5070926 h 7431875"/>
              <a:gd name="connsiteX6-667" fmla="*/ 6858000 w 6858003"/>
              <a:gd name="connsiteY6-668" fmla="*/ 5153108 h 7431875"/>
              <a:gd name="connsiteX7-669" fmla="*/ 6858000 w 6858003"/>
              <a:gd name="connsiteY7-670" fmla="*/ 7431875 h 7431875"/>
              <a:gd name="connsiteX8-671" fmla="*/ 0 w 6858003"/>
              <a:gd name="connsiteY8-672" fmla="*/ 7431875 h 7431875"/>
              <a:gd name="connsiteX9-673" fmla="*/ 0 w 6858003"/>
              <a:gd name="connsiteY9-674" fmla="*/ 5153108 h 7431875"/>
              <a:gd name="connsiteX10-675" fmla="*/ 0 w 6858003"/>
              <a:gd name="connsiteY10-676" fmla="*/ 5070926 h 7431875"/>
              <a:gd name="connsiteX11-677" fmla="*/ 0 w 6858003"/>
              <a:gd name="connsiteY11-678" fmla="*/ 4926504 h 7431875"/>
              <a:gd name="connsiteX12-679" fmla="*/ 0 w 6858003"/>
              <a:gd name="connsiteY12-680" fmla="*/ 4268382 h 7431875"/>
              <a:gd name="connsiteX13-681" fmla="*/ 0 w 6858003"/>
              <a:gd name="connsiteY13-682" fmla="*/ 2792159 h 7431875"/>
              <a:gd name="connsiteX14-683" fmla="*/ 0 w 6858003"/>
              <a:gd name="connsiteY14-684" fmla="*/ 2647737 h 7431875"/>
              <a:gd name="connsiteX15-685" fmla="*/ 0 w 6858003"/>
              <a:gd name="connsiteY15-686" fmla="*/ 552701 h 7431875"/>
              <a:gd name="connsiteX16-687" fmla="*/ 6858003 w 6858003"/>
              <a:gd name="connsiteY16-688" fmla="*/ 0 h 7431875"/>
              <a:gd name="connsiteX0-689" fmla="*/ 6858003 w 6858003"/>
              <a:gd name="connsiteY0-690" fmla="*/ 0 h 7431875"/>
              <a:gd name="connsiteX1-691" fmla="*/ 6858000 w 6858003"/>
              <a:gd name="connsiteY1-692" fmla="*/ 2647737 h 7431875"/>
              <a:gd name="connsiteX2-693" fmla="*/ 6858000 w 6858003"/>
              <a:gd name="connsiteY2-694" fmla="*/ 2792159 h 7431875"/>
              <a:gd name="connsiteX3-695" fmla="*/ 6858000 w 6858003"/>
              <a:gd name="connsiteY3-696" fmla="*/ 3251225 h 7431875"/>
              <a:gd name="connsiteX4-697" fmla="*/ 6858000 w 6858003"/>
              <a:gd name="connsiteY4-698" fmla="*/ 4926504 h 7431875"/>
              <a:gd name="connsiteX5-699" fmla="*/ 6858000 w 6858003"/>
              <a:gd name="connsiteY5-700" fmla="*/ 5070926 h 7431875"/>
              <a:gd name="connsiteX6-701" fmla="*/ 6858000 w 6858003"/>
              <a:gd name="connsiteY6-702" fmla="*/ 5153108 h 7431875"/>
              <a:gd name="connsiteX7-703" fmla="*/ 6858000 w 6858003"/>
              <a:gd name="connsiteY7-704" fmla="*/ 7431875 h 7431875"/>
              <a:gd name="connsiteX8-705" fmla="*/ 0 w 6858003"/>
              <a:gd name="connsiteY8-706" fmla="*/ 7431875 h 7431875"/>
              <a:gd name="connsiteX9-707" fmla="*/ 0 w 6858003"/>
              <a:gd name="connsiteY9-708" fmla="*/ 5153108 h 7431875"/>
              <a:gd name="connsiteX10-709" fmla="*/ 0 w 6858003"/>
              <a:gd name="connsiteY10-710" fmla="*/ 5070926 h 7431875"/>
              <a:gd name="connsiteX11-711" fmla="*/ 0 w 6858003"/>
              <a:gd name="connsiteY11-712" fmla="*/ 4926504 h 7431875"/>
              <a:gd name="connsiteX12-713" fmla="*/ 0 w 6858003"/>
              <a:gd name="connsiteY12-714" fmla="*/ 4268382 h 7431875"/>
              <a:gd name="connsiteX13-715" fmla="*/ 0 w 6858003"/>
              <a:gd name="connsiteY13-716" fmla="*/ 2792159 h 7431875"/>
              <a:gd name="connsiteX14-717" fmla="*/ 0 w 6858003"/>
              <a:gd name="connsiteY14-718" fmla="*/ 552701 h 7431875"/>
              <a:gd name="connsiteX15-719" fmla="*/ 6858003 w 6858003"/>
              <a:gd name="connsiteY15-720" fmla="*/ 0 h 7431875"/>
              <a:gd name="connsiteX0-721" fmla="*/ 6858003 w 6858003"/>
              <a:gd name="connsiteY0-722" fmla="*/ 0 h 7431875"/>
              <a:gd name="connsiteX1-723" fmla="*/ 6858000 w 6858003"/>
              <a:gd name="connsiteY1-724" fmla="*/ 2647737 h 7431875"/>
              <a:gd name="connsiteX2-725" fmla="*/ 6858000 w 6858003"/>
              <a:gd name="connsiteY2-726" fmla="*/ 2792159 h 7431875"/>
              <a:gd name="connsiteX3-727" fmla="*/ 6858000 w 6858003"/>
              <a:gd name="connsiteY3-728" fmla="*/ 3251225 h 7431875"/>
              <a:gd name="connsiteX4-729" fmla="*/ 6858000 w 6858003"/>
              <a:gd name="connsiteY4-730" fmla="*/ 4926504 h 7431875"/>
              <a:gd name="connsiteX5-731" fmla="*/ 6858000 w 6858003"/>
              <a:gd name="connsiteY5-732" fmla="*/ 5070926 h 7431875"/>
              <a:gd name="connsiteX6-733" fmla="*/ 6858000 w 6858003"/>
              <a:gd name="connsiteY6-734" fmla="*/ 5153108 h 7431875"/>
              <a:gd name="connsiteX7-735" fmla="*/ 6858000 w 6858003"/>
              <a:gd name="connsiteY7-736" fmla="*/ 7431875 h 7431875"/>
              <a:gd name="connsiteX8-737" fmla="*/ 0 w 6858003"/>
              <a:gd name="connsiteY8-738" fmla="*/ 7431875 h 7431875"/>
              <a:gd name="connsiteX9-739" fmla="*/ 0 w 6858003"/>
              <a:gd name="connsiteY9-740" fmla="*/ 5153108 h 7431875"/>
              <a:gd name="connsiteX10-741" fmla="*/ 0 w 6858003"/>
              <a:gd name="connsiteY10-742" fmla="*/ 5070926 h 7431875"/>
              <a:gd name="connsiteX11-743" fmla="*/ 0 w 6858003"/>
              <a:gd name="connsiteY11-744" fmla="*/ 4926504 h 7431875"/>
              <a:gd name="connsiteX12-745" fmla="*/ 0 w 6858003"/>
              <a:gd name="connsiteY12-746" fmla="*/ 4268382 h 7431875"/>
              <a:gd name="connsiteX13-747" fmla="*/ 0 w 6858003"/>
              <a:gd name="connsiteY13-748" fmla="*/ 552701 h 7431875"/>
              <a:gd name="connsiteX14-749" fmla="*/ 6858003 w 6858003"/>
              <a:gd name="connsiteY14-750" fmla="*/ 0 h 7431875"/>
              <a:gd name="connsiteX0-751" fmla="*/ 6858003 w 6858003"/>
              <a:gd name="connsiteY0-752" fmla="*/ 0 h 7431875"/>
              <a:gd name="connsiteX1-753" fmla="*/ 6858000 w 6858003"/>
              <a:gd name="connsiteY1-754" fmla="*/ 2647737 h 7431875"/>
              <a:gd name="connsiteX2-755" fmla="*/ 6858000 w 6858003"/>
              <a:gd name="connsiteY2-756" fmla="*/ 2792159 h 7431875"/>
              <a:gd name="connsiteX3-757" fmla="*/ 6858000 w 6858003"/>
              <a:gd name="connsiteY3-758" fmla="*/ 3251225 h 7431875"/>
              <a:gd name="connsiteX4-759" fmla="*/ 6858000 w 6858003"/>
              <a:gd name="connsiteY4-760" fmla="*/ 4926504 h 7431875"/>
              <a:gd name="connsiteX5-761" fmla="*/ 6858000 w 6858003"/>
              <a:gd name="connsiteY5-762" fmla="*/ 5070926 h 7431875"/>
              <a:gd name="connsiteX6-763" fmla="*/ 6858000 w 6858003"/>
              <a:gd name="connsiteY6-764" fmla="*/ 5153108 h 7431875"/>
              <a:gd name="connsiteX7-765" fmla="*/ 6858000 w 6858003"/>
              <a:gd name="connsiteY7-766" fmla="*/ 7431875 h 7431875"/>
              <a:gd name="connsiteX8-767" fmla="*/ 0 w 6858003"/>
              <a:gd name="connsiteY8-768" fmla="*/ 7431875 h 7431875"/>
              <a:gd name="connsiteX9-769" fmla="*/ 0 w 6858003"/>
              <a:gd name="connsiteY9-770" fmla="*/ 5153108 h 7431875"/>
              <a:gd name="connsiteX10-771" fmla="*/ 0 w 6858003"/>
              <a:gd name="connsiteY10-772" fmla="*/ 5070926 h 7431875"/>
              <a:gd name="connsiteX11-773" fmla="*/ 0 w 6858003"/>
              <a:gd name="connsiteY11-774" fmla="*/ 4926504 h 7431875"/>
              <a:gd name="connsiteX12-775" fmla="*/ 0 w 6858003"/>
              <a:gd name="connsiteY12-776" fmla="*/ 552701 h 7431875"/>
              <a:gd name="connsiteX13-777" fmla="*/ 6858003 w 6858003"/>
              <a:gd name="connsiteY13-778" fmla="*/ 0 h 7431875"/>
              <a:gd name="connsiteX0-779" fmla="*/ 6858003 w 6858003"/>
              <a:gd name="connsiteY0-780" fmla="*/ 0 h 7431875"/>
              <a:gd name="connsiteX1-781" fmla="*/ 6858000 w 6858003"/>
              <a:gd name="connsiteY1-782" fmla="*/ 2647737 h 7431875"/>
              <a:gd name="connsiteX2-783" fmla="*/ 6858000 w 6858003"/>
              <a:gd name="connsiteY2-784" fmla="*/ 2792159 h 7431875"/>
              <a:gd name="connsiteX3-785" fmla="*/ 6858000 w 6858003"/>
              <a:gd name="connsiteY3-786" fmla="*/ 3251225 h 7431875"/>
              <a:gd name="connsiteX4-787" fmla="*/ 6858000 w 6858003"/>
              <a:gd name="connsiteY4-788" fmla="*/ 4926504 h 7431875"/>
              <a:gd name="connsiteX5-789" fmla="*/ 6858000 w 6858003"/>
              <a:gd name="connsiteY5-790" fmla="*/ 5070926 h 7431875"/>
              <a:gd name="connsiteX6-791" fmla="*/ 6858000 w 6858003"/>
              <a:gd name="connsiteY6-792" fmla="*/ 5153108 h 7431875"/>
              <a:gd name="connsiteX7-793" fmla="*/ 6858000 w 6858003"/>
              <a:gd name="connsiteY7-794" fmla="*/ 7431875 h 7431875"/>
              <a:gd name="connsiteX8-795" fmla="*/ 0 w 6858003"/>
              <a:gd name="connsiteY8-796" fmla="*/ 7431875 h 7431875"/>
              <a:gd name="connsiteX9-797" fmla="*/ 0 w 6858003"/>
              <a:gd name="connsiteY9-798" fmla="*/ 5153108 h 7431875"/>
              <a:gd name="connsiteX10-799" fmla="*/ 0 w 6858003"/>
              <a:gd name="connsiteY10-800" fmla="*/ 5070926 h 7431875"/>
              <a:gd name="connsiteX11-801" fmla="*/ 0 w 6858003"/>
              <a:gd name="connsiteY11-802" fmla="*/ 552701 h 7431875"/>
              <a:gd name="connsiteX12-803" fmla="*/ 6858003 w 6858003"/>
              <a:gd name="connsiteY12-804" fmla="*/ 0 h 7431875"/>
              <a:gd name="connsiteX0-805" fmla="*/ 6858003 w 6858003"/>
              <a:gd name="connsiteY0-806" fmla="*/ 0 h 7431875"/>
              <a:gd name="connsiteX1-807" fmla="*/ 6858000 w 6858003"/>
              <a:gd name="connsiteY1-808" fmla="*/ 2647737 h 7431875"/>
              <a:gd name="connsiteX2-809" fmla="*/ 6858000 w 6858003"/>
              <a:gd name="connsiteY2-810" fmla="*/ 2792159 h 7431875"/>
              <a:gd name="connsiteX3-811" fmla="*/ 6858000 w 6858003"/>
              <a:gd name="connsiteY3-812" fmla="*/ 3251225 h 7431875"/>
              <a:gd name="connsiteX4-813" fmla="*/ 6858000 w 6858003"/>
              <a:gd name="connsiteY4-814" fmla="*/ 4926504 h 7431875"/>
              <a:gd name="connsiteX5-815" fmla="*/ 6858000 w 6858003"/>
              <a:gd name="connsiteY5-816" fmla="*/ 5070926 h 7431875"/>
              <a:gd name="connsiteX6-817" fmla="*/ 6858000 w 6858003"/>
              <a:gd name="connsiteY6-818" fmla="*/ 5153108 h 7431875"/>
              <a:gd name="connsiteX7-819" fmla="*/ 6858000 w 6858003"/>
              <a:gd name="connsiteY7-820" fmla="*/ 7431875 h 7431875"/>
              <a:gd name="connsiteX8-821" fmla="*/ 0 w 6858003"/>
              <a:gd name="connsiteY8-822" fmla="*/ 7431875 h 7431875"/>
              <a:gd name="connsiteX9-823" fmla="*/ 0 w 6858003"/>
              <a:gd name="connsiteY9-824" fmla="*/ 5153108 h 7431875"/>
              <a:gd name="connsiteX10-825" fmla="*/ 0 w 6858003"/>
              <a:gd name="connsiteY10-826" fmla="*/ 552701 h 7431875"/>
              <a:gd name="connsiteX11-827" fmla="*/ 6858003 w 6858003"/>
              <a:gd name="connsiteY11-828" fmla="*/ 0 h 7431875"/>
              <a:gd name="connsiteX0-829" fmla="*/ 6858003 w 6858003"/>
              <a:gd name="connsiteY0-830" fmla="*/ 0 h 7431875"/>
              <a:gd name="connsiteX1-831" fmla="*/ 6858000 w 6858003"/>
              <a:gd name="connsiteY1-832" fmla="*/ 2647737 h 7431875"/>
              <a:gd name="connsiteX2-833" fmla="*/ 6858000 w 6858003"/>
              <a:gd name="connsiteY2-834" fmla="*/ 2792159 h 7431875"/>
              <a:gd name="connsiteX3-835" fmla="*/ 6858000 w 6858003"/>
              <a:gd name="connsiteY3-836" fmla="*/ 3251225 h 7431875"/>
              <a:gd name="connsiteX4-837" fmla="*/ 6858000 w 6858003"/>
              <a:gd name="connsiteY4-838" fmla="*/ 4926504 h 7431875"/>
              <a:gd name="connsiteX5-839" fmla="*/ 6858000 w 6858003"/>
              <a:gd name="connsiteY5-840" fmla="*/ 5070926 h 7431875"/>
              <a:gd name="connsiteX6-841" fmla="*/ 6858000 w 6858003"/>
              <a:gd name="connsiteY6-842" fmla="*/ 5153108 h 7431875"/>
              <a:gd name="connsiteX7-843" fmla="*/ 6858000 w 6858003"/>
              <a:gd name="connsiteY7-844" fmla="*/ 7431875 h 7431875"/>
              <a:gd name="connsiteX8-845" fmla="*/ 0 w 6858003"/>
              <a:gd name="connsiteY8-846" fmla="*/ 7431875 h 7431875"/>
              <a:gd name="connsiteX9-847" fmla="*/ 0 w 6858003"/>
              <a:gd name="connsiteY9-848" fmla="*/ 552701 h 7431875"/>
              <a:gd name="connsiteX10-849" fmla="*/ 6858003 w 6858003"/>
              <a:gd name="connsiteY10-850" fmla="*/ 0 h 7431875"/>
              <a:gd name="connsiteX0-851" fmla="*/ 6858003 w 6858003"/>
              <a:gd name="connsiteY0-852" fmla="*/ 0 h 7431875"/>
              <a:gd name="connsiteX1-853" fmla="*/ 6858000 w 6858003"/>
              <a:gd name="connsiteY1-854" fmla="*/ 2647737 h 7431875"/>
              <a:gd name="connsiteX2-855" fmla="*/ 6858000 w 6858003"/>
              <a:gd name="connsiteY2-856" fmla="*/ 2792159 h 7431875"/>
              <a:gd name="connsiteX3-857" fmla="*/ 6858000 w 6858003"/>
              <a:gd name="connsiteY3-858" fmla="*/ 3251225 h 7431875"/>
              <a:gd name="connsiteX4-859" fmla="*/ 6858000 w 6858003"/>
              <a:gd name="connsiteY4-860" fmla="*/ 4926504 h 7431875"/>
              <a:gd name="connsiteX5-861" fmla="*/ 6858000 w 6858003"/>
              <a:gd name="connsiteY5-862" fmla="*/ 5070926 h 7431875"/>
              <a:gd name="connsiteX6-863" fmla="*/ 6858000 w 6858003"/>
              <a:gd name="connsiteY6-864" fmla="*/ 7431875 h 7431875"/>
              <a:gd name="connsiteX7-865" fmla="*/ 0 w 6858003"/>
              <a:gd name="connsiteY7-866" fmla="*/ 7431875 h 7431875"/>
              <a:gd name="connsiteX8-867" fmla="*/ 0 w 6858003"/>
              <a:gd name="connsiteY8-868" fmla="*/ 552701 h 7431875"/>
              <a:gd name="connsiteX9-869" fmla="*/ 6858003 w 6858003"/>
              <a:gd name="connsiteY9-870" fmla="*/ 0 h 7431875"/>
              <a:gd name="connsiteX0-871" fmla="*/ 6858003 w 6858003"/>
              <a:gd name="connsiteY0-872" fmla="*/ 0 h 7431875"/>
              <a:gd name="connsiteX1-873" fmla="*/ 6858000 w 6858003"/>
              <a:gd name="connsiteY1-874" fmla="*/ 2647737 h 7431875"/>
              <a:gd name="connsiteX2-875" fmla="*/ 6858000 w 6858003"/>
              <a:gd name="connsiteY2-876" fmla="*/ 2792159 h 7431875"/>
              <a:gd name="connsiteX3-877" fmla="*/ 6858000 w 6858003"/>
              <a:gd name="connsiteY3-878" fmla="*/ 3251225 h 7431875"/>
              <a:gd name="connsiteX4-879" fmla="*/ 6858000 w 6858003"/>
              <a:gd name="connsiteY4-880" fmla="*/ 4926504 h 7431875"/>
              <a:gd name="connsiteX5-881" fmla="*/ 6858000 w 6858003"/>
              <a:gd name="connsiteY5-882" fmla="*/ 7431875 h 7431875"/>
              <a:gd name="connsiteX6-883" fmla="*/ 0 w 6858003"/>
              <a:gd name="connsiteY6-884" fmla="*/ 7431875 h 7431875"/>
              <a:gd name="connsiteX7-885" fmla="*/ 0 w 6858003"/>
              <a:gd name="connsiteY7-886" fmla="*/ 552701 h 7431875"/>
              <a:gd name="connsiteX8-887" fmla="*/ 6858003 w 6858003"/>
              <a:gd name="connsiteY8-888" fmla="*/ 0 h 7431875"/>
              <a:gd name="connsiteX0-889" fmla="*/ 6858003 w 6858003"/>
              <a:gd name="connsiteY0-890" fmla="*/ 0 h 7431875"/>
              <a:gd name="connsiteX1-891" fmla="*/ 6858000 w 6858003"/>
              <a:gd name="connsiteY1-892" fmla="*/ 2647737 h 7431875"/>
              <a:gd name="connsiteX2-893" fmla="*/ 6858000 w 6858003"/>
              <a:gd name="connsiteY2-894" fmla="*/ 2792159 h 7431875"/>
              <a:gd name="connsiteX3-895" fmla="*/ 6858000 w 6858003"/>
              <a:gd name="connsiteY3-896" fmla="*/ 3251225 h 7431875"/>
              <a:gd name="connsiteX4-897" fmla="*/ 6858000 w 6858003"/>
              <a:gd name="connsiteY4-898" fmla="*/ 7431875 h 7431875"/>
              <a:gd name="connsiteX5-899" fmla="*/ 0 w 6858003"/>
              <a:gd name="connsiteY5-900" fmla="*/ 7431875 h 7431875"/>
              <a:gd name="connsiteX6-901" fmla="*/ 0 w 6858003"/>
              <a:gd name="connsiteY6-902" fmla="*/ 552701 h 7431875"/>
              <a:gd name="connsiteX7-903" fmla="*/ 6858003 w 6858003"/>
              <a:gd name="connsiteY7-904" fmla="*/ 0 h 7431875"/>
              <a:gd name="connsiteX0-905" fmla="*/ 6858003 w 6858003"/>
              <a:gd name="connsiteY0-906" fmla="*/ 0 h 7431875"/>
              <a:gd name="connsiteX1-907" fmla="*/ 6858000 w 6858003"/>
              <a:gd name="connsiteY1-908" fmla="*/ 2647737 h 7431875"/>
              <a:gd name="connsiteX2-909" fmla="*/ 6858000 w 6858003"/>
              <a:gd name="connsiteY2-910" fmla="*/ 2792159 h 7431875"/>
              <a:gd name="connsiteX3-911" fmla="*/ 6858000 w 6858003"/>
              <a:gd name="connsiteY3-912" fmla="*/ 7431875 h 7431875"/>
              <a:gd name="connsiteX4-913" fmla="*/ 0 w 6858003"/>
              <a:gd name="connsiteY4-914" fmla="*/ 7431875 h 7431875"/>
              <a:gd name="connsiteX5-915" fmla="*/ 0 w 6858003"/>
              <a:gd name="connsiteY5-916" fmla="*/ 552701 h 7431875"/>
              <a:gd name="connsiteX6-917" fmla="*/ 6858003 w 6858003"/>
              <a:gd name="connsiteY6-918" fmla="*/ 0 h 7431875"/>
              <a:gd name="connsiteX0-919" fmla="*/ 6858003 w 6858003"/>
              <a:gd name="connsiteY0-920" fmla="*/ 0 h 7431875"/>
              <a:gd name="connsiteX1-921" fmla="*/ 6858000 w 6858003"/>
              <a:gd name="connsiteY1-922" fmla="*/ 2647737 h 7431875"/>
              <a:gd name="connsiteX2-923" fmla="*/ 6858000 w 6858003"/>
              <a:gd name="connsiteY2-924" fmla="*/ 7431875 h 7431875"/>
              <a:gd name="connsiteX3-925" fmla="*/ 0 w 6858003"/>
              <a:gd name="connsiteY3-926" fmla="*/ 7431875 h 7431875"/>
              <a:gd name="connsiteX4-927" fmla="*/ 0 w 6858003"/>
              <a:gd name="connsiteY4-928" fmla="*/ 552701 h 7431875"/>
              <a:gd name="connsiteX5-929" fmla="*/ 6858003 w 6858003"/>
              <a:gd name="connsiteY5-930" fmla="*/ 0 h 7431875"/>
              <a:gd name="connsiteX0-931" fmla="*/ 6872517 w 6872517"/>
              <a:gd name="connsiteY0-932" fmla="*/ 42385 h 6879174"/>
              <a:gd name="connsiteX1-933" fmla="*/ 6858000 w 6872517"/>
              <a:gd name="connsiteY1-934" fmla="*/ 2095036 h 6879174"/>
              <a:gd name="connsiteX2-935" fmla="*/ 6858000 w 6872517"/>
              <a:gd name="connsiteY2-936" fmla="*/ 6879174 h 6879174"/>
              <a:gd name="connsiteX3-937" fmla="*/ 0 w 6872517"/>
              <a:gd name="connsiteY3-938" fmla="*/ 6879174 h 6879174"/>
              <a:gd name="connsiteX4-939" fmla="*/ 0 w 6872517"/>
              <a:gd name="connsiteY4-940" fmla="*/ 0 h 6879174"/>
              <a:gd name="connsiteX5-941" fmla="*/ 6872517 w 6872517"/>
              <a:gd name="connsiteY5-942" fmla="*/ 42385 h 6879174"/>
              <a:gd name="connsiteX0-943" fmla="*/ 6872520 w 6872520"/>
              <a:gd name="connsiteY0-944" fmla="*/ 0 h 6880332"/>
              <a:gd name="connsiteX1-945" fmla="*/ 6858000 w 6872520"/>
              <a:gd name="connsiteY1-946" fmla="*/ 2096194 h 6880332"/>
              <a:gd name="connsiteX2-947" fmla="*/ 6858000 w 6872520"/>
              <a:gd name="connsiteY2-948" fmla="*/ 6880332 h 6880332"/>
              <a:gd name="connsiteX3-949" fmla="*/ 0 w 6872520"/>
              <a:gd name="connsiteY3-950" fmla="*/ 6880332 h 6880332"/>
              <a:gd name="connsiteX4-951" fmla="*/ 0 w 6872520"/>
              <a:gd name="connsiteY4-952" fmla="*/ 1158 h 6880332"/>
              <a:gd name="connsiteX5-953" fmla="*/ 6872520 w 6872520"/>
              <a:gd name="connsiteY5-954" fmla="*/ 0 h 6880332"/>
              <a:gd name="connsiteX0-955" fmla="*/ 6872520 w 6872520"/>
              <a:gd name="connsiteY0-956" fmla="*/ 0 h 6880332"/>
              <a:gd name="connsiteX1-957" fmla="*/ 6858000 w 6872520"/>
              <a:gd name="connsiteY1-958" fmla="*/ 2096194 h 6880332"/>
              <a:gd name="connsiteX2-959" fmla="*/ 6858000 w 6872520"/>
              <a:gd name="connsiteY2-960" fmla="*/ 6880332 h 6880332"/>
              <a:gd name="connsiteX3-961" fmla="*/ 0 w 6872520"/>
              <a:gd name="connsiteY3-962" fmla="*/ 6880332 h 6880332"/>
              <a:gd name="connsiteX4-963" fmla="*/ 0 w 6872520"/>
              <a:gd name="connsiteY4-964" fmla="*/ 1158 h 6880332"/>
              <a:gd name="connsiteX5-965" fmla="*/ 6872520 w 6872520"/>
              <a:gd name="connsiteY5-966" fmla="*/ 0 h 6880332"/>
              <a:gd name="connsiteX0-967" fmla="*/ 6843491 w 6858000"/>
              <a:gd name="connsiteY0-968" fmla="*/ 202042 h 6879174"/>
              <a:gd name="connsiteX1-969" fmla="*/ 6858000 w 6858000"/>
              <a:gd name="connsiteY1-970" fmla="*/ 2095036 h 6879174"/>
              <a:gd name="connsiteX2-971" fmla="*/ 6858000 w 6858000"/>
              <a:gd name="connsiteY2-972" fmla="*/ 6879174 h 6879174"/>
              <a:gd name="connsiteX3-973" fmla="*/ 0 w 6858000"/>
              <a:gd name="connsiteY3-974" fmla="*/ 6879174 h 6879174"/>
              <a:gd name="connsiteX4-975" fmla="*/ 0 w 6858000"/>
              <a:gd name="connsiteY4-976" fmla="*/ 0 h 6879174"/>
              <a:gd name="connsiteX5-977" fmla="*/ 6843491 w 6858000"/>
              <a:gd name="connsiteY5-978" fmla="*/ 202042 h 6879174"/>
              <a:gd name="connsiteX0-979" fmla="*/ 6843491 w 6858000"/>
              <a:gd name="connsiteY0-980" fmla="*/ 202042 h 6879174"/>
              <a:gd name="connsiteX1-981" fmla="*/ 6858000 w 6858000"/>
              <a:gd name="connsiteY1-982" fmla="*/ 2095036 h 6879174"/>
              <a:gd name="connsiteX2-983" fmla="*/ 6858000 w 6858000"/>
              <a:gd name="connsiteY2-984" fmla="*/ 6879174 h 6879174"/>
              <a:gd name="connsiteX3-985" fmla="*/ 0 w 6858000"/>
              <a:gd name="connsiteY3-986" fmla="*/ 6879174 h 6879174"/>
              <a:gd name="connsiteX4-987" fmla="*/ 0 w 6858000"/>
              <a:gd name="connsiteY4-988" fmla="*/ 0 h 6879174"/>
              <a:gd name="connsiteX5-989" fmla="*/ 6843491 w 6858000"/>
              <a:gd name="connsiteY5-990" fmla="*/ 202042 h 6879174"/>
              <a:gd name="connsiteX0-991" fmla="*/ 6843491 w 6858000"/>
              <a:gd name="connsiteY0-992" fmla="*/ 202042 h 6879174"/>
              <a:gd name="connsiteX1-993" fmla="*/ 6858000 w 6858000"/>
              <a:gd name="connsiteY1-994" fmla="*/ 2095036 h 6879174"/>
              <a:gd name="connsiteX2-995" fmla="*/ 6858000 w 6858000"/>
              <a:gd name="connsiteY2-996" fmla="*/ 6879174 h 6879174"/>
              <a:gd name="connsiteX3-997" fmla="*/ 0 w 6858000"/>
              <a:gd name="connsiteY3-998" fmla="*/ 6879174 h 6879174"/>
              <a:gd name="connsiteX4-999" fmla="*/ 0 w 6858000"/>
              <a:gd name="connsiteY4-1000" fmla="*/ 0 h 6879174"/>
              <a:gd name="connsiteX5-1001" fmla="*/ 6843491 w 6858000"/>
              <a:gd name="connsiteY5-1002" fmla="*/ 202042 h 6879174"/>
              <a:gd name="connsiteX0-1003" fmla="*/ 6856191 w 6858000"/>
              <a:gd name="connsiteY0-1004" fmla="*/ 214742 h 6879174"/>
              <a:gd name="connsiteX1-1005" fmla="*/ 6858000 w 6858000"/>
              <a:gd name="connsiteY1-1006" fmla="*/ 2095036 h 6879174"/>
              <a:gd name="connsiteX2-1007" fmla="*/ 6858000 w 6858000"/>
              <a:gd name="connsiteY2-1008" fmla="*/ 6879174 h 6879174"/>
              <a:gd name="connsiteX3-1009" fmla="*/ 0 w 6858000"/>
              <a:gd name="connsiteY3-1010" fmla="*/ 6879174 h 6879174"/>
              <a:gd name="connsiteX4-1011" fmla="*/ 0 w 6858000"/>
              <a:gd name="connsiteY4-1012" fmla="*/ 0 h 6879174"/>
              <a:gd name="connsiteX5-1013" fmla="*/ 6856191 w 6858000"/>
              <a:gd name="connsiteY5-1014" fmla="*/ 214742 h 6879174"/>
              <a:gd name="connsiteX0-1015" fmla="*/ 6856191 w 6858000"/>
              <a:gd name="connsiteY0-1016" fmla="*/ 209979 h 6879174"/>
              <a:gd name="connsiteX1-1017" fmla="*/ 6858000 w 6858000"/>
              <a:gd name="connsiteY1-1018" fmla="*/ 2095036 h 6879174"/>
              <a:gd name="connsiteX2-1019" fmla="*/ 6858000 w 6858000"/>
              <a:gd name="connsiteY2-1020" fmla="*/ 6879174 h 6879174"/>
              <a:gd name="connsiteX3-1021" fmla="*/ 0 w 6858000"/>
              <a:gd name="connsiteY3-1022" fmla="*/ 6879174 h 6879174"/>
              <a:gd name="connsiteX4-1023" fmla="*/ 0 w 6858000"/>
              <a:gd name="connsiteY4-1024" fmla="*/ 0 h 6879174"/>
              <a:gd name="connsiteX5-1025" fmla="*/ 6856191 w 6858000"/>
              <a:gd name="connsiteY5-1026" fmla="*/ 209979 h 6879174"/>
              <a:gd name="connsiteX0-1027" fmla="*/ 6868891 w 6868891"/>
              <a:gd name="connsiteY0-1028" fmla="*/ 197279 h 6879174"/>
              <a:gd name="connsiteX1-1029" fmla="*/ 6858000 w 6868891"/>
              <a:gd name="connsiteY1-1030" fmla="*/ 2095036 h 6879174"/>
              <a:gd name="connsiteX2-1031" fmla="*/ 6858000 w 6868891"/>
              <a:gd name="connsiteY2-1032" fmla="*/ 6879174 h 6879174"/>
              <a:gd name="connsiteX3-1033" fmla="*/ 0 w 6868891"/>
              <a:gd name="connsiteY3-1034" fmla="*/ 6879174 h 6879174"/>
              <a:gd name="connsiteX4-1035" fmla="*/ 0 w 6868891"/>
              <a:gd name="connsiteY4-1036" fmla="*/ 0 h 6879174"/>
              <a:gd name="connsiteX5-1037" fmla="*/ 6868891 w 6868891"/>
              <a:gd name="connsiteY5-1038" fmla="*/ 197279 h 6879174"/>
              <a:gd name="connsiteX0-1039" fmla="*/ 6868891 w 7721392"/>
              <a:gd name="connsiteY0-1040" fmla="*/ 197279 h 6879174"/>
              <a:gd name="connsiteX1-1041" fmla="*/ 6858000 w 7721392"/>
              <a:gd name="connsiteY1-1042" fmla="*/ 6879174 h 6879174"/>
              <a:gd name="connsiteX2-1043" fmla="*/ 0 w 7721392"/>
              <a:gd name="connsiteY2-1044" fmla="*/ 6879174 h 6879174"/>
              <a:gd name="connsiteX3-1045" fmla="*/ 0 w 7721392"/>
              <a:gd name="connsiteY3-1046" fmla="*/ 0 h 6879174"/>
              <a:gd name="connsiteX4-1047" fmla="*/ 6868891 w 7721392"/>
              <a:gd name="connsiteY4-1048" fmla="*/ 197279 h 6879174"/>
              <a:gd name="connsiteX0-1049" fmla="*/ 6868891 w 7373946"/>
              <a:gd name="connsiteY0-1050" fmla="*/ 197279 h 6879174"/>
              <a:gd name="connsiteX1-1051" fmla="*/ 6858000 w 7373946"/>
              <a:gd name="connsiteY1-1052" fmla="*/ 6879174 h 6879174"/>
              <a:gd name="connsiteX2-1053" fmla="*/ 0 w 7373946"/>
              <a:gd name="connsiteY2-1054" fmla="*/ 6879174 h 6879174"/>
              <a:gd name="connsiteX3-1055" fmla="*/ 0 w 7373946"/>
              <a:gd name="connsiteY3-1056" fmla="*/ 0 h 6879174"/>
              <a:gd name="connsiteX4-1057" fmla="*/ 6868891 w 7373946"/>
              <a:gd name="connsiteY4-1058" fmla="*/ 197279 h 6879174"/>
              <a:gd name="connsiteX0-1059" fmla="*/ 6868891 w 8182025"/>
              <a:gd name="connsiteY0-1060" fmla="*/ 197279 h 6879174"/>
              <a:gd name="connsiteX1-1061" fmla="*/ 6858000 w 8182025"/>
              <a:gd name="connsiteY1-1062" fmla="*/ 6879174 h 6879174"/>
              <a:gd name="connsiteX2-1063" fmla="*/ 0 w 8182025"/>
              <a:gd name="connsiteY2-1064" fmla="*/ 6879174 h 6879174"/>
              <a:gd name="connsiteX3-1065" fmla="*/ 0 w 8182025"/>
              <a:gd name="connsiteY3-1066" fmla="*/ 0 h 6879174"/>
              <a:gd name="connsiteX4-1067" fmla="*/ 6868891 w 8182025"/>
              <a:gd name="connsiteY4-1068" fmla="*/ 197279 h 6879174"/>
              <a:gd name="connsiteX0-1069" fmla="*/ 6868891 w 8182025"/>
              <a:gd name="connsiteY0-1070" fmla="*/ 197279 h 6879174"/>
              <a:gd name="connsiteX1-1071" fmla="*/ 6858000 w 8182025"/>
              <a:gd name="connsiteY1-1072" fmla="*/ 6879174 h 6879174"/>
              <a:gd name="connsiteX2-1073" fmla="*/ 0 w 8182025"/>
              <a:gd name="connsiteY2-1074" fmla="*/ 6879174 h 6879174"/>
              <a:gd name="connsiteX3-1075" fmla="*/ 0 w 8182025"/>
              <a:gd name="connsiteY3-1076" fmla="*/ 0 h 6879174"/>
              <a:gd name="connsiteX4-1077" fmla="*/ 6868891 w 8182025"/>
              <a:gd name="connsiteY4-1078" fmla="*/ 197279 h 6879174"/>
              <a:gd name="connsiteX0-1079" fmla="*/ 6868891 w 8182025"/>
              <a:gd name="connsiteY0-1080" fmla="*/ 197279 h 6879174"/>
              <a:gd name="connsiteX1-1081" fmla="*/ 6858000 w 8182025"/>
              <a:gd name="connsiteY1-1082" fmla="*/ 6879174 h 6879174"/>
              <a:gd name="connsiteX2-1083" fmla="*/ 0 w 8182025"/>
              <a:gd name="connsiteY2-1084" fmla="*/ 6879174 h 6879174"/>
              <a:gd name="connsiteX3-1085" fmla="*/ 0 w 8182025"/>
              <a:gd name="connsiteY3-1086" fmla="*/ 0 h 6879174"/>
              <a:gd name="connsiteX4-1087" fmla="*/ 6868891 w 8182025"/>
              <a:gd name="connsiteY4-1088" fmla="*/ 197279 h 6879174"/>
              <a:gd name="connsiteX0-1089" fmla="*/ 6868891 w 8182025"/>
              <a:gd name="connsiteY0-1090" fmla="*/ 197279 h 6879174"/>
              <a:gd name="connsiteX1-1091" fmla="*/ 6858000 w 8182025"/>
              <a:gd name="connsiteY1-1092" fmla="*/ 6879174 h 6879174"/>
              <a:gd name="connsiteX2-1093" fmla="*/ 0 w 8182025"/>
              <a:gd name="connsiteY2-1094" fmla="*/ 6879174 h 6879174"/>
              <a:gd name="connsiteX3-1095" fmla="*/ 0 w 8182025"/>
              <a:gd name="connsiteY3-1096" fmla="*/ 0 h 6879174"/>
              <a:gd name="connsiteX4-1097" fmla="*/ 6868891 w 8182025"/>
              <a:gd name="connsiteY4-1098" fmla="*/ 197279 h 6879174"/>
              <a:gd name="connsiteX0-1099" fmla="*/ 6868891 w 7374082"/>
              <a:gd name="connsiteY0-1100" fmla="*/ 197279 h 7217839"/>
              <a:gd name="connsiteX1-1101" fmla="*/ 6858000 w 7374082"/>
              <a:gd name="connsiteY1-1102" fmla="*/ 6879174 h 7217839"/>
              <a:gd name="connsiteX2-1103" fmla="*/ 0 w 7374082"/>
              <a:gd name="connsiteY2-1104" fmla="*/ 6879174 h 7217839"/>
              <a:gd name="connsiteX3-1105" fmla="*/ 0 w 7374082"/>
              <a:gd name="connsiteY3-1106" fmla="*/ 0 h 7217839"/>
              <a:gd name="connsiteX4-1107" fmla="*/ 6868891 w 7374082"/>
              <a:gd name="connsiteY4-1108" fmla="*/ 197279 h 7217839"/>
              <a:gd name="connsiteX0-1109" fmla="*/ 6868891 w 7513044"/>
              <a:gd name="connsiteY0-1110" fmla="*/ 197279 h 6879174"/>
              <a:gd name="connsiteX1-1111" fmla="*/ 6858000 w 7513044"/>
              <a:gd name="connsiteY1-1112" fmla="*/ 6879174 h 6879174"/>
              <a:gd name="connsiteX2-1113" fmla="*/ 0 w 7513044"/>
              <a:gd name="connsiteY2-1114" fmla="*/ 6879174 h 6879174"/>
              <a:gd name="connsiteX3-1115" fmla="*/ 0 w 7513044"/>
              <a:gd name="connsiteY3-1116" fmla="*/ 0 h 6879174"/>
              <a:gd name="connsiteX4-1117" fmla="*/ 6868891 w 7513044"/>
              <a:gd name="connsiteY4-1118" fmla="*/ 197279 h 6879174"/>
              <a:gd name="connsiteX0-1119" fmla="*/ 6868891 w 7374082"/>
              <a:gd name="connsiteY0-1120" fmla="*/ 197279 h 6879174"/>
              <a:gd name="connsiteX1-1121" fmla="*/ 6858000 w 7374082"/>
              <a:gd name="connsiteY1-1122" fmla="*/ 6879174 h 6879174"/>
              <a:gd name="connsiteX2-1123" fmla="*/ 0 w 7374082"/>
              <a:gd name="connsiteY2-1124" fmla="*/ 6879174 h 6879174"/>
              <a:gd name="connsiteX3-1125" fmla="*/ 0 w 7374082"/>
              <a:gd name="connsiteY3-1126" fmla="*/ 0 h 6879174"/>
              <a:gd name="connsiteX4-1127" fmla="*/ 6868891 w 7374082"/>
              <a:gd name="connsiteY4-1128" fmla="*/ 197279 h 6879174"/>
              <a:gd name="connsiteX0-1129" fmla="*/ 6868891 w 6868891"/>
              <a:gd name="connsiteY0-1130" fmla="*/ 197279 h 6879174"/>
              <a:gd name="connsiteX1-1131" fmla="*/ 6858000 w 6868891"/>
              <a:gd name="connsiteY1-1132" fmla="*/ 6879174 h 6879174"/>
              <a:gd name="connsiteX2-1133" fmla="*/ 0 w 6868891"/>
              <a:gd name="connsiteY2-1134" fmla="*/ 6879174 h 6879174"/>
              <a:gd name="connsiteX3-1135" fmla="*/ 0 w 6868891"/>
              <a:gd name="connsiteY3-1136" fmla="*/ 0 h 6879174"/>
              <a:gd name="connsiteX4-1137" fmla="*/ 6868891 w 6868891"/>
              <a:gd name="connsiteY4-1138" fmla="*/ 197279 h 68791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68891" h="6879174">
                <a:moveTo>
                  <a:pt x="6868891" y="197279"/>
                </a:moveTo>
                <a:cubicBezTo>
                  <a:pt x="6865263" y="1808265"/>
                  <a:pt x="6858000" y="6879174"/>
                  <a:pt x="6858000" y="6879174"/>
                </a:cubicBezTo>
                <a:lnTo>
                  <a:pt x="0" y="6879174"/>
                </a:lnTo>
                <a:lnTo>
                  <a:pt x="0" y="0"/>
                </a:lnTo>
                <a:cubicBezTo>
                  <a:pt x="2329546" y="1257529"/>
                  <a:pt x="4524837" y="1741029"/>
                  <a:pt x="6868891" y="197279"/>
                </a:cubicBezTo>
                <a:close/>
              </a:path>
            </a:pathLst>
          </a:custGeom>
          <a:gradFill flip="none" rotWithShape="1">
            <a:gsLst>
              <a:gs pos="25000">
                <a:schemeClr val="bg1"/>
              </a:gs>
              <a:gs pos="100000">
                <a:srgbClr val="DFDFDF">
                  <a:lumMod val="52000"/>
                  <a:lumOff val="48000"/>
                </a:srgbClr>
              </a:gs>
            </a:gsLst>
            <a:lin ang="2700000" scaled="1"/>
            <a:tileRect/>
          </a:gradFill>
          <a:ln>
            <a:noFill/>
          </a:ln>
          <a:effectLst>
            <a:outerShdw blurRad="25400" dist="25400" dir="10800000" algn="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ea typeface="微软雅黑" panose="020B0503020204020204" pitchFamily="34" charset="-122"/>
            </a:endParaRPr>
          </a:p>
        </p:txBody>
      </p:sp>
      <p:sp>
        <p:nvSpPr>
          <p:cNvPr id="9" name="矩形 8"/>
          <p:cNvSpPr>
            <a:spLocks noChangeAspect="1"/>
          </p:cNvSpPr>
          <p:nvPr/>
        </p:nvSpPr>
        <p:spPr>
          <a:xfrm>
            <a:off x="4860000" y="3983584"/>
            <a:ext cx="432000" cy="43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latin typeface="微软雅黑" panose="020B0503020204020204" pitchFamily="34" charset="-122"/>
                <a:ea typeface="微软雅黑" panose="020B0503020204020204" pitchFamily="34" charset="-122"/>
              </a:rPr>
              <a:t>1</a:t>
            </a:r>
            <a:endParaRPr lang="zh-CN" altLang="en-US" sz="1400" b="1" dirty="0">
              <a:latin typeface="微软雅黑" panose="020B0503020204020204" pitchFamily="34" charset="-122"/>
              <a:ea typeface="微软雅黑" panose="020B0503020204020204" pitchFamily="34" charset="-122"/>
            </a:endParaRPr>
          </a:p>
        </p:txBody>
      </p:sp>
      <p:sp>
        <p:nvSpPr>
          <p:cNvPr id="10" name="矩形 9"/>
          <p:cNvSpPr/>
          <p:nvPr/>
        </p:nvSpPr>
        <p:spPr>
          <a:xfrm>
            <a:off x="5400000" y="3999529"/>
            <a:ext cx="1723549"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创业担保贷款</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4860000" y="4487584"/>
            <a:ext cx="432000" cy="43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smtClean="0">
                <a:latin typeface="微软雅黑" panose="020B0503020204020204" pitchFamily="34" charset="-122"/>
                <a:ea typeface="微软雅黑" panose="020B0503020204020204" pitchFamily="34" charset="-122"/>
              </a:rPr>
              <a:t>2</a:t>
            </a:r>
            <a:endParaRPr lang="zh-CN" altLang="en-US" sz="1400" b="1" dirty="0">
              <a:latin typeface="微软雅黑" panose="020B0503020204020204" pitchFamily="34" charset="-122"/>
              <a:ea typeface="微软雅黑" panose="020B0503020204020204" pitchFamily="34" charset="-122"/>
            </a:endParaRPr>
          </a:p>
        </p:txBody>
      </p:sp>
      <p:sp>
        <p:nvSpPr>
          <p:cNvPr id="13" name="矩形 12"/>
          <p:cNvSpPr/>
          <p:nvPr/>
        </p:nvSpPr>
        <p:spPr>
          <a:xfrm>
            <a:off x="5400000" y="4487584"/>
            <a:ext cx="223651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创业担保贷款贴息</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矩形 14"/>
          <p:cNvSpPr>
            <a:spLocks noChangeAspect="1"/>
          </p:cNvSpPr>
          <p:nvPr/>
        </p:nvSpPr>
        <p:spPr>
          <a:xfrm>
            <a:off x="4860000" y="4991584"/>
            <a:ext cx="432000" cy="43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smtClean="0">
                <a:latin typeface="微软雅黑" panose="020B0503020204020204" pitchFamily="34" charset="-122"/>
                <a:ea typeface="微软雅黑" panose="020B0503020204020204" pitchFamily="34" charset="-122"/>
              </a:rPr>
              <a:t>3</a:t>
            </a:r>
            <a:endParaRPr lang="zh-CN" altLang="en-US" sz="1400" b="1" dirty="0">
              <a:latin typeface="微软雅黑" panose="020B0503020204020204" pitchFamily="34" charset="-122"/>
              <a:ea typeface="微软雅黑" panose="020B0503020204020204" pitchFamily="34" charset="-122"/>
            </a:endParaRPr>
          </a:p>
        </p:txBody>
      </p:sp>
      <p:sp>
        <p:nvSpPr>
          <p:cNvPr id="16" name="矩形 15"/>
          <p:cNvSpPr/>
          <p:nvPr/>
        </p:nvSpPr>
        <p:spPr>
          <a:xfrm>
            <a:off x="5400000" y="4991584"/>
            <a:ext cx="1723549"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初始</a:t>
            </a:r>
            <a:r>
              <a:rPr lang="zh-CN" altLang="en-US" sz="2000" b="1" dirty="0">
                <a:solidFill>
                  <a:schemeClr val="bg1">
                    <a:lumMod val="50000"/>
                  </a:schemeClr>
                </a:solidFill>
                <a:latin typeface="微软雅黑" panose="020B0503020204020204" pitchFamily="34" charset="-122"/>
                <a:ea typeface="微软雅黑" panose="020B0503020204020204" pitchFamily="34" charset="-122"/>
              </a:rPr>
              <a:t>创业</a:t>
            </a:r>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补贴</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Text Box 6"/>
          <p:cNvSpPr txBox="1">
            <a:spLocks noChangeArrowheads="1"/>
          </p:cNvSpPr>
          <p:nvPr/>
        </p:nvSpPr>
        <p:spPr bwMode="auto">
          <a:xfrm>
            <a:off x="4860000" y="3240000"/>
            <a:ext cx="2550698" cy="461665"/>
          </a:xfrm>
          <a:prstGeom prst="rect">
            <a:avLst/>
          </a:prstGeom>
          <a:noFill/>
          <a:ln w="9525">
            <a:noFill/>
            <a:miter lim="800000"/>
          </a:ln>
          <a:effectLst/>
        </p:spPr>
        <p:txBody>
          <a:bodyPr wrap="none" lIns="0">
            <a:spAutoFit/>
            <a:scene3d>
              <a:camera prst="orthographicFront"/>
              <a:lightRig rig="soft" dir="tl">
                <a:rot lat="0" lon="0" rev="0"/>
              </a:lightRig>
            </a:scene3d>
            <a:sp3d contourW="25400" prstMaterial="matte">
              <a:contourClr>
                <a:schemeClr val="accent2">
                  <a:tint val="20000"/>
                </a:schemeClr>
              </a:contourClr>
            </a:sp3d>
          </a:bodyPr>
          <a:lstStyle/>
          <a:p>
            <a:r>
              <a:rPr lang="zh-CN" altLang="en-US" spc="67" dirty="0" smtClean="0">
                <a:ln w="11430">
                  <a:noFill/>
                </a:ln>
                <a:solidFill>
                  <a:sysClr val="windowText" lastClr="000000"/>
                </a:solidFill>
                <a:latin typeface="微软雅黑" panose="020B0503020204020204" pitchFamily="34" charset="-122"/>
                <a:ea typeface="微软雅黑" panose="020B0503020204020204" pitchFamily="34" charset="-122"/>
              </a:rPr>
              <a:t>目录 </a:t>
            </a:r>
            <a:r>
              <a:rPr lang="en-US" altLang="zh-CN" spc="67" dirty="0" smtClean="0">
                <a:ln w="11430">
                  <a:noFill/>
                </a:ln>
                <a:solidFill>
                  <a:schemeClr val="bg1">
                    <a:lumMod val="75000"/>
                  </a:schemeClr>
                </a:solidFill>
                <a:latin typeface="微软雅黑" panose="020B0503020204020204" pitchFamily="34" charset="-122"/>
                <a:ea typeface="微软雅黑" panose="020B0503020204020204" pitchFamily="34" charset="-122"/>
              </a:rPr>
              <a:t>| CONTENT</a:t>
            </a:r>
            <a:endParaRPr lang="en-US" altLang="zh-CN" spc="67" dirty="0">
              <a:ln w="11430">
                <a:noFill/>
              </a:ln>
              <a:solidFill>
                <a:schemeClr val="bg1">
                  <a:lumMod val="75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0000" y="810000"/>
            <a:ext cx="4984615" cy="1440000"/>
          </a:xfrm>
          <a:prstGeom prst="rect">
            <a:avLst/>
          </a:prstGeom>
        </p:spPr>
      </p:pic>
      <p:sp>
        <p:nvSpPr>
          <p:cNvPr id="29" name="矩形 28"/>
          <p:cNvSpPr>
            <a:spLocks noChangeAspect="1"/>
          </p:cNvSpPr>
          <p:nvPr/>
        </p:nvSpPr>
        <p:spPr>
          <a:xfrm>
            <a:off x="4860000" y="5495584"/>
            <a:ext cx="432000" cy="43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latin typeface="微软雅黑" panose="020B0503020204020204" pitchFamily="34" charset="-122"/>
                <a:ea typeface="微软雅黑" panose="020B0503020204020204" pitchFamily="34" charset="-122"/>
              </a:rPr>
              <a:t>4</a:t>
            </a:r>
            <a:endParaRPr lang="zh-CN" altLang="en-US" sz="1400" b="1" dirty="0">
              <a:latin typeface="微软雅黑" panose="020B0503020204020204" pitchFamily="34" charset="-122"/>
              <a:ea typeface="微软雅黑" panose="020B0503020204020204" pitchFamily="34" charset="-122"/>
            </a:endParaRPr>
          </a:p>
        </p:txBody>
      </p:sp>
      <p:sp>
        <p:nvSpPr>
          <p:cNvPr id="30" name="矩形 29"/>
          <p:cNvSpPr/>
          <p:nvPr/>
        </p:nvSpPr>
        <p:spPr>
          <a:xfrm>
            <a:off x="5400000" y="5495584"/>
            <a:ext cx="223651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个人</a:t>
            </a:r>
            <a:r>
              <a:rPr lang="zh-CN" altLang="en-US" sz="2000" b="1" dirty="0">
                <a:solidFill>
                  <a:schemeClr val="bg1">
                    <a:lumMod val="50000"/>
                  </a:schemeClr>
                </a:solidFill>
                <a:latin typeface="微软雅黑" panose="020B0503020204020204" pitchFamily="34" charset="-122"/>
                <a:ea typeface="微软雅黑" panose="020B0503020204020204" pitchFamily="34" charset="-122"/>
              </a:rPr>
              <a:t>创业综合补贴</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矩形 30"/>
          <p:cNvSpPr>
            <a:spLocks noChangeAspect="1"/>
          </p:cNvSpPr>
          <p:nvPr/>
        </p:nvSpPr>
        <p:spPr>
          <a:xfrm>
            <a:off x="4860000" y="5999584"/>
            <a:ext cx="432000" cy="432000"/>
          </a:xfrm>
          <a:prstGeom prst="rect">
            <a:avLst/>
          </a:prstGeom>
          <a:solidFill>
            <a:srgbClr val="019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latin typeface="微软雅黑" panose="020B0503020204020204" pitchFamily="34" charset="-122"/>
                <a:ea typeface="微软雅黑" panose="020B0503020204020204" pitchFamily="34" charset="-122"/>
              </a:rPr>
              <a:t>5</a:t>
            </a:r>
            <a:endParaRPr lang="zh-CN" altLang="en-US" sz="1400" b="1" dirty="0">
              <a:latin typeface="微软雅黑" panose="020B0503020204020204" pitchFamily="34" charset="-122"/>
              <a:ea typeface="微软雅黑" panose="020B0503020204020204" pitchFamily="34" charset="-122"/>
            </a:endParaRPr>
          </a:p>
        </p:txBody>
      </p:sp>
      <p:sp>
        <p:nvSpPr>
          <p:cNvPr id="32" name="矩形 31"/>
          <p:cNvSpPr/>
          <p:nvPr/>
        </p:nvSpPr>
        <p:spPr>
          <a:xfrm>
            <a:off x="5400000" y="5999584"/>
            <a:ext cx="2749471"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zh-CN" altLang="en-US" sz="2000" b="1" dirty="0" smtClean="0">
                <a:solidFill>
                  <a:srgbClr val="01953F"/>
                </a:solidFill>
                <a:latin typeface="微软雅黑" panose="020B0503020204020204" pitchFamily="34" charset="-122"/>
                <a:ea typeface="微软雅黑" panose="020B0503020204020204" pitchFamily="34" charset="-122"/>
              </a:rPr>
              <a:t>创业实体吸纳就业奖励</a:t>
            </a:r>
            <a:endParaRPr lang="zh-CN" altLang="en-US" sz="2000" b="1" dirty="0">
              <a:solidFill>
                <a:srgbClr val="01953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创业</a:t>
            </a:r>
            <a:r>
              <a:rPr lang="zh-CN" altLang="en-US" dirty="0"/>
              <a:t>实体吸纳就业</a:t>
            </a:r>
            <a:r>
              <a:rPr lang="zh-CN" altLang="en-US" dirty="0" smtClean="0"/>
              <a:t>奖励</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smtClean="0"/>
              <a:t>对象、条件、标准</a:t>
            </a:r>
            <a:endParaRPr lang="zh-CN" altLang="en-US" dirty="0"/>
          </a:p>
        </p:txBody>
      </p:sp>
      <p:sp>
        <p:nvSpPr>
          <p:cNvPr id="3" name="Rectangle 20"/>
          <p:cNvSpPr/>
          <p:nvPr/>
        </p:nvSpPr>
        <p:spPr>
          <a:xfrm flipH="1">
            <a:off x="492791" y="2394285"/>
            <a:ext cx="2427061" cy="453183"/>
          </a:xfrm>
          <a:prstGeom prst="rect">
            <a:avLst/>
          </a:prstGeom>
          <a:solidFill>
            <a:srgbClr val="2686A7"/>
          </a:solidFill>
          <a:ln>
            <a:noFill/>
          </a:ln>
          <a:effectLst/>
        </p:spPr>
        <p:txBody>
          <a:bodyPr wrap="square" tIns="72000" bIns="7200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对象</a:t>
            </a:r>
            <a:endParaRPr lang="en-US" sz="2000" b="1" dirty="0">
              <a:solidFill>
                <a:schemeClr val="bg1"/>
              </a:solidFill>
              <a:latin typeface="微软雅黑" panose="020B0503020204020204" pitchFamily="34" charset="-122"/>
              <a:ea typeface="微软雅黑" panose="020B0503020204020204" pitchFamily="34" charset="-122"/>
            </a:endParaRPr>
          </a:p>
        </p:txBody>
      </p:sp>
      <p:cxnSp>
        <p:nvCxnSpPr>
          <p:cNvPr id="5" name="Straight Connector 28"/>
          <p:cNvCxnSpPr/>
          <p:nvPr/>
        </p:nvCxnSpPr>
        <p:spPr>
          <a:xfrm>
            <a:off x="494379" y="2394285"/>
            <a:ext cx="0" cy="2883879"/>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33"/>
          <p:cNvSpPr/>
          <p:nvPr/>
        </p:nvSpPr>
        <p:spPr>
          <a:xfrm>
            <a:off x="717884" y="2923673"/>
            <a:ext cx="2201969" cy="1338828"/>
          </a:xfrm>
          <a:prstGeom prst="rect">
            <a:avLst/>
          </a:prstGeom>
        </p:spPr>
        <p:txBody>
          <a:bodyPr wrap="square">
            <a:spAutoFit/>
          </a:bodyPr>
          <a:lstStyle/>
          <a:p>
            <a:pPr fontAlgn="auto">
              <a:lnSpc>
                <a:spcPct val="150000"/>
              </a:lnSpc>
              <a:spcBef>
                <a:spcPts val="0"/>
              </a:spcBef>
              <a:spcAft>
                <a:spcPts val="0"/>
              </a:spcAft>
              <a:defRPr/>
            </a:pPr>
            <a:r>
              <a:rPr lang="zh-CN" altLang="en-US" sz="1800" kern="0" dirty="0" smtClean="0">
                <a:solidFill>
                  <a:schemeClr val="tx1">
                    <a:lumMod val="75000"/>
                    <a:lumOff val="25000"/>
                  </a:schemeClr>
                </a:solidFill>
                <a:latin typeface="微软雅黑" panose="020B0503020204020204" pitchFamily="34" charset="-122"/>
                <a:ea typeface="微软雅黑" panose="020B0503020204020204" pitchFamily="34" charset="-122"/>
              </a:rPr>
              <a:t>在校大学生和城乡失业人员在市区创办的创业实体</a:t>
            </a:r>
            <a:endPar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Rectangle 20"/>
          <p:cNvSpPr/>
          <p:nvPr/>
        </p:nvSpPr>
        <p:spPr>
          <a:xfrm flipH="1">
            <a:off x="3374354" y="2394285"/>
            <a:ext cx="2427061" cy="453183"/>
          </a:xfrm>
          <a:prstGeom prst="rect">
            <a:avLst/>
          </a:prstGeom>
          <a:solidFill>
            <a:srgbClr val="54BE71"/>
          </a:solidFill>
          <a:ln>
            <a:noFill/>
          </a:ln>
          <a:effectLst/>
        </p:spPr>
        <p:txBody>
          <a:bodyPr wrap="square" tIns="72000" bIns="7200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条件</a:t>
            </a:r>
            <a:endParaRPr lang="en-US" sz="2000" b="1" dirty="0">
              <a:solidFill>
                <a:schemeClr val="bg1"/>
              </a:solidFill>
              <a:latin typeface="微软雅黑" panose="020B0503020204020204" pitchFamily="34" charset="-122"/>
              <a:ea typeface="微软雅黑" panose="020B0503020204020204" pitchFamily="34" charset="-122"/>
            </a:endParaRPr>
          </a:p>
        </p:txBody>
      </p:sp>
      <p:cxnSp>
        <p:nvCxnSpPr>
          <p:cNvPr id="13" name="Straight Connector 28"/>
          <p:cNvCxnSpPr/>
          <p:nvPr/>
        </p:nvCxnSpPr>
        <p:spPr>
          <a:xfrm>
            <a:off x="3375942" y="2394285"/>
            <a:ext cx="0" cy="2883879"/>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Rectangle 33"/>
          <p:cNvSpPr/>
          <p:nvPr/>
        </p:nvSpPr>
        <p:spPr>
          <a:xfrm>
            <a:off x="3599447" y="2923673"/>
            <a:ext cx="2201969" cy="2169825"/>
          </a:xfrm>
          <a:prstGeom prst="rect">
            <a:avLst/>
          </a:prstGeom>
        </p:spPr>
        <p:txBody>
          <a:bodyPr wrap="square">
            <a:spAutoFit/>
          </a:bodyPr>
          <a:lstStyle/>
          <a:p>
            <a:pPr algn="just" fontAlgn="auto">
              <a:lnSpc>
                <a:spcPct val="150000"/>
              </a:lnSpc>
              <a:spcBef>
                <a:spcPts val="0"/>
              </a:spcBef>
              <a:spcAft>
                <a:spcPts val="0"/>
              </a:spcAft>
              <a:defRPr/>
            </a:pPr>
            <a:r>
              <a:rPr lang="zh-CN" altLang="en-US" sz="1800" kern="0" dirty="0" smtClean="0">
                <a:solidFill>
                  <a:schemeClr val="tx1">
                    <a:lumMod val="75000"/>
                    <a:lumOff val="25000"/>
                  </a:schemeClr>
                </a:solidFill>
                <a:latin typeface="微软雅黑" panose="020B0503020204020204" pitchFamily="34" charset="-122"/>
                <a:ea typeface="微软雅黑" panose="020B0503020204020204" pitchFamily="34" charset="-122"/>
              </a:rPr>
              <a:t>吸纳城乡劳动者就业，与其签订</a:t>
            </a:r>
            <a:r>
              <a:rPr lang="en-US" altLang="zh-CN" sz="1800" kern="0"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800" kern="0" dirty="0" smtClean="0">
                <a:solidFill>
                  <a:schemeClr val="tx1">
                    <a:lumMod val="75000"/>
                    <a:lumOff val="25000"/>
                  </a:schemeClr>
                </a:solidFill>
                <a:latin typeface="微软雅黑" panose="020B0503020204020204" pitchFamily="34" charset="-122"/>
                <a:ea typeface="微软雅黑" panose="020B0503020204020204" pitchFamily="34" charset="-122"/>
              </a:rPr>
              <a:t>年以上期限劳动合同并已连续缴纳</a:t>
            </a:r>
            <a:r>
              <a:rPr lang="en-US" altLang="zh-CN" sz="1800" kern="0" dirty="0"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800" kern="0" dirty="0" smtClean="0">
                <a:solidFill>
                  <a:schemeClr val="tx1">
                    <a:lumMod val="75000"/>
                    <a:lumOff val="25000"/>
                  </a:schemeClr>
                </a:solidFill>
                <a:latin typeface="微软雅黑" panose="020B0503020204020204" pitchFamily="34" charset="-122"/>
                <a:ea typeface="微软雅黑" panose="020B0503020204020204" pitchFamily="34" charset="-122"/>
              </a:rPr>
              <a:t>个月以上社会保险费</a:t>
            </a:r>
            <a:endPar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Rectangle 20"/>
          <p:cNvSpPr/>
          <p:nvPr/>
        </p:nvSpPr>
        <p:spPr>
          <a:xfrm flipH="1">
            <a:off x="6255916" y="2394285"/>
            <a:ext cx="2520000" cy="453183"/>
          </a:xfrm>
          <a:prstGeom prst="rect">
            <a:avLst/>
          </a:prstGeom>
          <a:solidFill>
            <a:srgbClr val="8BC248"/>
          </a:solidFill>
          <a:ln>
            <a:noFill/>
          </a:ln>
          <a:effectLst/>
        </p:spPr>
        <p:txBody>
          <a:bodyPr wrap="square" tIns="72000" bIns="7200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标准</a:t>
            </a:r>
            <a:endParaRPr lang="en-US" sz="2000" b="1" dirty="0">
              <a:solidFill>
                <a:schemeClr val="bg1"/>
              </a:solidFill>
              <a:latin typeface="微软雅黑" panose="020B0503020204020204" pitchFamily="34" charset="-122"/>
              <a:ea typeface="微软雅黑" panose="020B0503020204020204" pitchFamily="34" charset="-122"/>
            </a:endParaRPr>
          </a:p>
        </p:txBody>
      </p:sp>
      <p:cxnSp>
        <p:nvCxnSpPr>
          <p:cNvPr id="16" name="Straight Connector 28"/>
          <p:cNvCxnSpPr/>
          <p:nvPr/>
        </p:nvCxnSpPr>
        <p:spPr>
          <a:xfrm>
            <a:off x="6257505" y="2394285"/>
            <a:ext cx="0" cy="2883879"/>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33"/>
          <p:cNvSpPr/>
          <p:nvPr/>
        </p:nvSpPr>
        <p:spPr>
          <a:xfrm>
            <a:off x="6481010" y="2923673"/>
            <a:ext cx="2362048" cy="3046988"/>
          </a:xfrm>
          <a:prstGeom prst="rect">
            <a:avLst/>
          </a:prstGeom>
        </p:spPr>
        <p:txBody>
          <a:bodyPr wrap="square">
            <a:spAutoFit/>
          </a:bodyPr>
          <a:lstStyle/>
          <a:p>
            <a:pPr algn="just" fontAlgn="auto">
              <a:lnSpc>
                <a:spcPct val="150000"/>
              </a:lnSpc>
              <a:spcBef>
                <a:spcPts val="0"/>
              </a:spcBef>
              <a:spcAft>
                <a:spcPts val="0"/>
              </a:spcAft>
              <a:defRPr/>
            </a:pPr>
            <a:r>
              <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rPr>
              <a:t>2016/03/31</a:t>
            </a:r>
            <a:r>
              <a:rPr lang="zh-CN" altLang="en-US" sz="1600" kern="0" dirty="0" smtClean="0">
                <a:solidFill>
                  <a:schemeClr val="tx1">
                    <a:lumMod val="75000"/>
                    <a:lumOff val="25000"/>
                  </a:schemeClr>
                </a:solidFill>
                <a:latin typeface="微软雅黑" panose="020B0503020204020204" pitchFamily="34" charset="-122"/>
                <a:ea typeface="微软雅黑" panose="020B0503020204020204" pitchFamily="34" charset="-122"/>
              </a:rPr>
              <a:t>之前注册</a:t>
            </a: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的实体，每吸纳</a:t>
            </a:r>
            <a:r>
              <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人给予创业</a:t>
            </a:r>
            <a:r>
              <a:rPr lang="zh-CN" altLang="en-US" sz="1600" kern="0" dirty="0" smtClean="0">
                <a:solidFill>
                  <a:schemeClr val="tx1">
                    <a:lumMod val="75000"/>
                    <a:lumOff val="25000"/>
                  </a:schemeClr>
                </a:solidFill>
                <a:latin typeface="微软雅黑" panose="020B0503020204020204" pitchFamily="34" charset="-122"/>
                <a:ea typeface="微软雅黑" panose="020B0503020204020204" pitchFamily="34" charset="-122"/>
              </a:rPr>
              <a:t>实体</a:t>
            </a:r>
            <a:r>
              <a:rPr lang="en-US" altLang="zh-CN" sz="1600" kern="0" dirty="0" smtClean="0">
                <a:solidFill>
                  <a:schemeClr val="tx1">
                    <a:lumMod val="75000"/>
                    <a:lumOff val="25000"/>
                  </a:schemeClr>
                </a:solidFill>
                <a:latin typeface="微软雅黑" panose="020B0503020204020204" pitchFamily="34" charset="-122"/>
                <a:ea typeface="微软雅黑" panose="020B0503020204020204" pitchFamily="34" charset="-122"/>
              </a:rPr>
              <a:t>1000</a:t>
            </a: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元的吸纳就业</a:t>
            </a:r>
            <a:r>
              <a:rPr lang="zh-CN" altLang="en-US" sz="1600" kern="0" dirty="0" smtClean="0">
                <a:solidFill>
                  <a:schemeClr val="tx1">
                    <a:lumMod val="75000"/>
                    <a:lumOff val="25000"/>
                  </a:schemeClr>
                </a:solidFill>
                <a:latin typeface="微软雅黑" panose="020B0503020204020204" pitchFamily="34" charset="-122"/>
                <a:ea typeface="微软雅黑" panose="020B0503020204020204" pitchFamily="34" charset="-122"/>
              </a:rPr>
              <a:t>奖励，上限</a:t>
            </a:r>
            <a:r>
              <a:rPr lang="en-US" altLang="zh-CN" sz="1600" kern="0" dirty="0" smtClean="0">
                <a:solidFill>
                  <a:schemeClr val="tx1">
                    <a:lumMod val="75000"/>
                    <a:lumOff val="25000"/>
                  </a:schemeClr>
                </a:solidFill>
                <a:latin typeface="微软雅黑" panose="020B0503020204020204" pitchFamily="34" charset="-122"/>
                <a:ea typeface="微软雅黑" panose="020B0503020204020204" pitchFamily="34" charset="-122"/>
              </a:rPr>
              <a:t>5000</a:t>
            </a:r>
            <a:r>
              <a:rPr lang="zh-CN" altLang="en-US" sz="1600" kern="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600" kern="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just" fontAlgn="auto">
              <a:lnSpc>
                <a:spcPct val="150000"/>
              </a:lnSpc>
              <a:spcBef>
                <a:spcPts val="0"/>
              </a:spcBef>
              <a:spcAft>
                <a:spcPts val="0"/>
              </a:spcAft>
              <a:defRPr/>
            </a:pPr>
            <a:r>
              <a:rPr lang="en-US" altLang="zh-CN" sz="1600" kern="0" dirty="0" smtClean="0">
                <a:solidFill>
                  <a:schemeClr val="tx1">
                    <a:lumMod val="75000"/>
                    <a:lumOff val="25000"/>
                  </a:schemeClr>
                </a:solidFill>
                <a:latin typeface="微软雅黑" panose="020B0503020204020204" pitchFamily="34" charset="-122"/>
                <a:ea typeface="微软雅黑" panose="020B0503020204020204" pitchFamily="34" charset="-122"/>
              </a:rPr>
              <a:t>2016/03/31</a:t>
            </a:r>
            <a:r>
              <a:rPr lang="zh-CN" altLang="en-US" sz="1600" kern="0" dirty="0" smtClean="0">
                <a:solidFill>
                  <a:schemeClr val="tx1">
                    <a:lumMod val="75000"/>
                    <a:lumOff val="25000"/>
                  </a:schemeClr>
                </a:solidFill>
                <a:latin typeface="微软雅黑" panose="020B0503020204020204" pitchFamily="34" charset="-122"/>
                <a:ea typeface="微软雅黑" panose="020B0503020204020204" pitchFamily="34" charset="-122"/>
              </a:rPr>
              <a:t>后（含）注册的实体，每吸纳</a:t>
            </a:r>
            <a:r>
              <a:rPr lang="en-US" altLang="zh-CN" sz="1600" kern="0"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600" kern="0" dirty="0" smtClean="0">
                <a:solidFill>
                  <a:schemeClr val="tx1">
                    <a:lumMod val="75000"/>
                    <a:lumOff val="25000"/>
                  </a:schemeClr>
                </a:solidFill>
                <a:latin typeface="微软雅黑" panose="020B0503020204020204" pitchFamily="34" charset="-122"/>
                <a:ea typeface="微软雅黑" panose="020B0503020204020204" pitchFamily="34" charset="-122"/>
              </a:rPr>
              <a:t>人给予创业实体</a:t>
            </a:r>
            <a:r>
              <a:rPr lang="en-US" altLang="zh-CN" sz="1600" kern="0" dirty="0" smtClean="0">
                <a:solidFill>
                  <a:schemeClr val="tx1">
                    <a:lumMod val="75000"/>
                    <a:lumOff val="25000"/>
                  </a:schemeClr>
                </a:solidFill>
                <a:latin typeface="微软雅黑" panose="020B0503020204020204" pitchFamily="34" charset="-122"/>
                <a:ea typeface="微软雅黑" panose="020B0503020204020204" pitchFamily="34" charset="-122"/>
              </a:rPr>
              <a:t>2000</a:t>
            </a:r>
            <a:r>
              <a:rPr lang="zh-CN" altLang="en-US" sz="1600" kern="0" dirty="0" smtClean="0">
                <a:solidFill>
                  <a:schemeClr val="tx1">
                    <a:lumMod val="75000"/>
                    <a:lumOff val="25000"/>
                  </a:schemeClr>
                </a:solidFill>
                <a:latin typeface="微软雅黑" panose="020B0503020204020204" pitchFamily="34" charset="-122"/>
                <a:ea typeface="微软雅黑" panose="020B0503020204020204" pitchFamily="34" charset="-122"/>
              </a:rPr>
              <a:t>元的吸纳就业奖励，上不封顶。</a:t>
            </a:r>
            <a:endPar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3"/>
          <p:cNvSpPr txBox="1"/>
          <p:nvPr/>
        </p:nvSpPr>
        <p:spPr bwMode="auto">
          <a:xfrm>
            <a:off x="1461186" y="1944094"/>
            <a:ext cx="5865589" cy="2862322"/>
          </a:xfrm>
          <a:prstGeom prst="rect">
            <a:avLst/>
          </a:prstGeom>
          <a:noFill/>
        </p:spPr>
        <p:txBody>
          <a:bodyPr wrap="square">
            <a:spAutoFit/>
          </a:bodyPr>
          <a:lstStyle/>
          <a:p>
            <a:pPr fontAlgn="auto">
              <a:lnSpc>
                <a:spcPct val="150000"/>
              </a:lnSpc>
              <a:spcBef>
                <a:spcPts val="0"/>
              </a:spcBef>
              <a:spcAft>
                <a:spcPts val="0"/>
              </a:spcAft>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　以</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具备规定条件的创业者或小微企业为借款人，由创业担保贷款</a:t>
            </a:r>
            <a:r>
              <a:rPr lang="zh-CN" altLang="en-US" b="1" dirty="0">
                <a:solidFill>
                  <a:srgbClr val="018CCC"/>
                </a:solidFill>
                <a:latin typeface="微软雅黑" panose="020B0503020204020204" pitchFamily="34" charset="-122"/>
                <a:ea typeface="微软雅黑" panose="020B0503020204020204" pitchFamily="34" charset="-122"/>
              </a:rPr>
              <a:t>担保基金</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提供担保，由经办此项贷款的</a:t>
            </a:r>
            <a:r>
              <a:rPr lang="zh-CN" altLang="en-US" b="1" dirty="0">
                <a:solidFill>
                  <a:srgbClr val="018CCC"/>
                </a:solidFill>
                <a:latin typeface="微软雅黑" panose="020B0503020204020204" pitchFamily="34" charset="-122"/>
                <a:ea typeface="微软雅黑" panose="020B0503020204020204" pitchFamily="34" charset="-122"/>
              </a:rPr>
              <a:t>金融机构</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发放，由财政部门适当给予</a:t>
            </a:r>
            <a:r>
              <a:rPr lang="zh-CN" altLang="en-US" b="1" dirty="0">
                <a:solidFill>
                  <a:srgbClr val="FF0000"/>
                </a:solidFill>
                <a:latin typeface="微软雅黑" panose="020B0503020204020204" pitchFamily="34" charset="-122"/>
                <a:ea typeface="微软雅黑" panose="020B0503020204020204" pitchFamily="34" charset="-122"/>
              </a:rPr>
              <a:t>贴息</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，用于支持市区个人创业或小微企业扩大就业的贷款业务。</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7121567" y="4604362"/>
            <a:ext cx="1000579" cy="756052"/>
            <a:chOff x="6064404" y="4596276"/>
            <a:chExt cx="1048741" cy="792444"/>
          </a:xfrm>
          <a:solidFill>
            <a:schemeClr val="bg1">
              <a:lumMod val="95000"/>
            </a:schemeClr>
          </a:solidFill>
        </p:grpSpPr>
        <p:sp>
          <p:nvSpPr>
            <p:cNvPr id="54" name="文本框 53"/>
            <p:cNvSpPr txBox="1"/>
            <p:nvPr/>
          </p:nvSpPr>
          <p:spPr bwMode="auto">
            <a:xfrm>
              <a:off x="6064404" y="4596276"/>
              <a:ext cx="478471" cy="792444"/>
            </a:xfrm>
            <a:custGeom>
              <a:avLst/>
              <a:gdLst/>
              <a:ahLst/>
              <a:cxnLst/>
              <a:rect l="l" t="t" r="r" b="b"/>
              <a:pathLst>
                <a:path w="478471" h="792444">
                  <a:moveTo>
                    <a:pt x="46549" y="0"/>
                  </a:moveTo>
                  <a:lnTo>
                    <a:pt x="478471" y="0"/>
                  </a:lnTo>
                  <a:lnTo>
                    <a:pt x="478471" y="395573"/>
                  </a:lnTo>
                  <a:lnTo>
                    <a:pt x="193243" y="792444"/>
                  </a:lnTo>
                  <a:lnTo>
                    <a:pt x="0" y="792444"/>
                  </a:lnTo>
                  <a:lnTo>
                    <a:pt x="232744" y="420053"/>
                  </a:lnTo>
                  <a:lnTo>
                    <a:pt x="46549" y="420053"/>
                  </a:lnTo>
                  <a:lnTo>
                    <a:pt x="46549"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a:defRPr sz="9600" b="1">
                  <a:solidFill>
                    <a:srgbClr val="C00000"/>
                  </a:solidFill>
                  <a:latin typeface="CJNgaiHKS-Bold" pitchFamily="50" charset="-128"/>
                  <a:ea typeface="CJNgaiHKS-Bold" pitchFamily="50" charset="-128"/>
                </a:defRPr>
              </a:lvl1pPr>
            </a:lstStyle>
            <a:p>
              <a:pPr algn="r" fontAlgn="auto">
                <a:spcBef>
                  <a:spcPts val="0"/>
                </a:spcBef>
                <a:spcAft>
                  <a:spcPts val="0"/>
                </a:spcAft>
                <a:defRPr/>
              </a:pPr>
              <a:endParaRPr lang="zh-CN" altLang="en-US" sz="23900" kern="0" dirty="0">
                <a:solidFill>
                  <a:schemeClr val="bg1">
                    <a:lumMod val="85000"/>
                  </a:schemeClr>
                </a:solidFill>
              </a:endParaRPr>
            </a:p>
          </p:txBody>
        </p:sp>
        <p:sp>
          <p:nvSpPr>
            <p:cNvPr id="50" name="文本框 49"/>
            <p:cNvSpPr txBox="1"/>
            <p:nvPr/>
          </p:nvSpPr>
          <p:spPr bwMode="auto">
            <a:xfrm>
              <a:off x="6634674" y="4596276"/>
              <a:ext cx="478471" cy="792444"/>
            </a:xfrm>
            <a:custGeom>
              <a:avLst/>
              <a:gdLst/>
              <a:ahLst/>
              <a:cxnLst/>
              <a:rect l="l" t="t" r="r" b="b"/>
              <a:pathLst>
                <a:path w="478471" h="792444">
                  <a:moveTo>
                    <a:pt x="46549" y="0"/>
                  </a:moveTo>
                  <a:lnTo>
                    <a:pt x="478471" y="0"/>
                  </a:lnTo>
                  <a:lnTo>
                    <a:pt x="478471" y="395573"/>
                  </a:lnTo>
                  <a:lnTo>
                    <a:pt x="193243" y="792444"/>
                  </a:lnTo>
                  <a:lnTo>
                    <a:pt x="0" y="792444"/>
                  </a:lnTo>
                  <a:lnTo>
                    <a:pt x="232745" y="420053"/>
                  </a:lnTo>
                  <a:lnTo>
                    <a:pt x="46549" y="420053"/>
                  </a:lnTo>
                  <a:lnTo>
                    <a:pt x="46549"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a:defRPr sz="9600" b="1">
                  <a:solidFill>
                    <a:srgbClr val="C00000"/>
                  </a:solidFill>
                  <a:latin typeface="CJNgaiHKS-Bold" pitchFamily="50" charset="-128"/>
                  <a:ea typeface="CJNgaiHKS-Bold" pitchFamily="50" charset="-128"/>
                </a:defRPr>
              </a:lvl1pPr>
            </a:lstStyle>
            <a:p>
              <a:pPr algn="r" fontAlgn="auto">
                <a:spcBef>
                  <a:spcPts val="0"/>
                </a:spcBef>
                <a:spcAft>
                  <a:spcPts val="0"/>
                </a:spcAft>
                <a:defRPr/>
              </a:pPr>
              <a:endParaRPr lang="zh-CN" altLang="en-US" sz="23900" kern="0" dirty="0">
                <a:solidFill>
                  <a:schemeClr val="bg1">
                    <a:lumMod val="85000"/>
                  </a:schemeClr>
                </a:solidFill>
              </a:endParaRPr>
            </a:p>
          </p:txBody>
        </p:sp>
      </p:grpSp>
      <p:grpSp>
        <p:nvGrpSpPr>
          <p:cNvPr id="7" name="组合 6"/>
          <p:cNvGrpSpPr/>
          <p:nvPr/>
        </p:nvGrpSpPr>
        <p:grpSpPr>
          <a:xfrm>
            <a:off x="1306425" y="1687776"/>
            <a:ext cx="678437" cy="512637"/>
            <a:chOff x="1734927" y="2253785"/>
            <a:chExt cx="678437" cy="512637"/>
          </a:xfrm>
          <a:solidFill>
            <a:schemeClr val="bg1">
              <a:lumMod val="95000"/>
            </a:schemeClr>
          </a:solidFill>
        </p:grpSpPr>
        <p:sp>
          <p:nvSpPr>
            <p:cNvPr id="56" name="文本框 55"/>
            <p:cNvSpPr txBox="1"/>
            <p:nvPr/>
          </p:nvSpPr>
          <p:spPr bwMode="auto">
            <a:xfrm rot="10800000">
              <a:off x="2103838" y="2253785"/>
              <a:ext cx="309526" cy="512637"/>
            </a:xfrm>
            <a:custGeom>
              <a:avLst/>
              <a:gdLst/>
              <a:ahLst/>
              <a:cxnLst/>
              <a:rect l="l" t="t" r="r" b="b"/>
              <a:pathLst>
                <a:path w="478471" h="792444">
                  <a:moveTo>
                    <a:pt x="46549" y="0"/>
                  </a:moveTo>
                  <a:lnTo>
                    <a:pt x="478471" y="0"/>
                  </a:lnTo>
                  <a:lnTo>
                    <a:pt x="478471" y="395573"/>
                  </a:lnTo>
                  <a:lnTo>
                    <a:pt x="193243" y="792444"/>
                  </a:lnTo>
                  <a:lnTo>
                    <a:pt x="0" y="792444"/>
                  </a:lnTo>
                  <a:lnTo>
                    <a:pt x="232744" y="420053"/>
                  </a:lnTo>
                  <a:lnTo>
                    <a:pt x="46549" y="420053"/>
                  </a:lnTo>
                  <a:lnTo>
                    <a:pt x="46549"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a:defRPr sz="9600" b="1">
                  <a:solidFill>
                    <a:srgbClr val="C00000"/>
                  </a:solidFill>
                  <a:latin typeface="CJNgaiHKS-Bold" pitchFamily="50" charset="-128"/>
                  <a:ea typeface="CJNgaiHKS-Bold" pitchFamily="50" charset="-128"/>
                </a:defRPr>
              </a:lvl1pPr>
            </a:lstStyle>
            <a:p>
              <a:pPr algn="r" fontAlgn="auto">
                <a:spcBef>
                  <a:spcPts val="0"/>
                </a:spcBef>
                <a:spcAft>
                  <a:spcPts val="0"/>
                </a:spcAft>
                <a:defRPr/>
              </a:pPr>
              <a:endParaRPr lang="zh-CN" altLang="en-US" sz="23900" kern="0" dirty="0">
                <a:solidFill>
                  <a:schemeClr val="bg1">
                    <a:lumMod val="85000"/>
                  </a:schemeClr>
                </a:solidFill>
              </a:endParaRPr>
            </a:p>
          </p:txBody>
        </p:sp>
        <p:sp>
          <p:nvSpPr>
            <p:cNvPr id="57" name="文本框 56"/>
            <p:cNvSpPr txBox="1"/>
            <p:nvPr/>
          </p:nvSpPr>
          <p:spPr bwMode="auto">
            <a:xfrm rot="10800000">
              <a:off x="1734927" y="2253785"/>
              <a:ext cx="309526" cy="512637"/>
            </a:xfrm>
            <a:custGeom>
              <a:avLst/>
              <a:gdLst/>
              <a:ahLst/>
              <a:cxnLst/>
              <a:rect l="l" t="t" r="r" b="b"/>
              <a:pathLst>
                <a:path w="478471" h="792444">
                  <a:moveTo>
                    <a:pt x="46549" y="0"/>
                  </a:moveTo>
                  <a:lnTo>
                    <a:pt x="478471" y="0"/>
                  </a:lnTo>
                  <a:lnTo>
                    <a:pt x="478471" y="395573"/>
                  </a:lnTo>
                  <a:lnTo>
                    <a:pt x="193243" y="792444"/>
                  </a:lnTo>
                  <a:lnTo>
                    <a:pt x="0" y="792444"/>
                  </a:lnTo>
                  <a:lnTo>
                    <a:pt x="232745" y="420053"/>
                  </a:lnTo>
                  <a:lnTo>
                    <a:pt x="46549" y="420053"/>
                  </a:lnTo>
                  <a:lnTo>
                    <a:pt x="46549"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a:defRPr sz="9600" b="1">
                  <a:solidFill>
                    <a:srgbClr val="C00000"/>
                  </a:solidFill>
                  <a:latin typeface="CJNgaiHKS-Bold" pitchFamily="50" charset="-128"/>
                  <a:ea typeface="CJNgaiHKS-Bold" pitchFamily="50" charset="-128"/>
                </a:defRPr>
              </a:lvl1pPr>
            </a:lstStyle>
            <a:p>
              <a:pPr algn="r" fontAlgn="auto">
                <a:spcBef>
                  <a:spcPts val="0"/>
                </a:spcBef>
                <a:spcAft>
                  <a:spcPts val="0"/>
                </a:spcAft>
                <a:defRPr/>
              </a:pPr>
              <a:endParaRPr lang="zh-CN" altLang="en-US" sz="23900" kern="0" dirty="0">
                <a:solidFill>
                  <a:schemeClr val="bg1">
                    <a:lumMod val="85000"/>
                  </a:schemeClr>
                </a:solidFill>
              </a:endParaRPr>
            </a:p>
          </p:txBody>
        </p:sp>
      </p:grpSp>
      <p:sp>
        <p:nvSpPr>
          <p:cNvPr id="8" name="标题 7"/>
          <p:cNvSpPr>
            <a:spLocks noGrp="1"/>
          </p:cNvSpPr>
          <p:nvPr>
            <p:ph type="title"/>
          </p:nvPr>
        </p:nvSpPr>
        <p:spPr/>
        <p:txBody>
          <a:bodyPr/>
          <a:lstStyle/>
          <a:p>
            <a:r>
              <a:rPr lang="zh-CN" altLang="en-US" dirty="0" smtClean="0"/>
              <a:t>创业</a:t>
            </a:r>
            <a:r>
              <a:rPr lang="zh-CN" altLang="en-US" dirty="0"/>
              <a:t>担保贷款</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a:t>定义</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字方塊 23"/>
          <p:cNvSpPr txBox="1"/>
          <p:nvPr/>
        </p:nvSpPr>
        <p:spPr>
          <a:xfrm>
            <a:off x="2153222" y="1818653"/>
            <a:ext cx="1068917" cy="426723"/>
          </a:xfrm>
          <a:prstGeom prst="rect">
            <a:avLst/>
          </a:prstGeom>
          <a:noFill/>
        </p:spPr>
        <p:txBody>
          <a:bodyPr wrap="square" rtlCol="0" anchor="ctr">
            <a:noAutofit/>
          </a:bodyPr>
          <a:lstStyle/>
          <a:p>
            <a:pPr algn="ctr"/>
            <a:r>
              <a:rPr lang="en-US" altLang="zh-TW" sz="4400" dirty="0">
                <a:solidFill>
                  <a:srgbClr val="2083A5"/>
                </a:solidFill>
                <a:cs typeface="+mn-ea"/>
                <a:sym typeface="+mn-lt"/>
              </a:rPr>
              <a:t>01</a:t>
            </a:r>
            <a:endParaRPr lang="zh-TW" altLang="en-US" sz="4400" dirty="0">
              <a:solidFill>
                <a:srgbClr val="2083A5"/>
              </a:solidFill>
              <a:cs typeface="+mn-ea"/>
              <a:sym typeface="+mn-lt"/>
            </a:endParaRPr>
          </a:p>
        </p:txBody>
      </p:sp>
      <p:sp>
        <p:nvSpPr>
          <p:cNvPr id="25" name="矩形 24"/>
          <p:cNvSpPr/>
          <p:nvPr/>
        </p:nvSpPr>
        <p:spPr>
          <a:xfrm>
            <a:off x="3198293" y="1770404"/>
            <a:ext cx="5147054" cy="707886"/>
          </a:xfrm>
          <a:prstGeom prst="rect">
            <a:avLst/>
          </a:prstGeom>
        </p:spPr>
        <p:txBody>
          <a:bodyPr wrap="square">
            <a:spAutoFit/>
          </a:bodyPr>
          <a:lstStyle/>
          <a:p>
            <a:r>
              <a:rPr lang="zh-CN" altLang="en-US" sz="2000" dirty="0" smtClean="0">
                <a:latin typeface="微软雅黑" panose="020B0503020204020204" pitchFamily="34" charset="-122"/>
                <a:ea typeface="微软雅黑" panose="020B0503020204020204" pitchFamily="34" charset="-122"/>
                <a:cs typeface="+mn-ea"/>
                <a:sym typeface="+mn-lt"/>
              </a:rPr>
              <a:t>工商</a:t>
            </a:r>
            <a:r>
              <a:rPr lang="zh-CN" altLang="en-US" sz="2000" dirty="0">
                <a:latin typeface="微软雅黑" panose="020B0503020204020204" pitchFamily="34" charset="-122"/>
                <a:ea typeface="微软雅黑" panose="020B0503020204020204" pitchFamily="34" charset="-122"/>
                <a:cs typeface="+mn-ea"/>
                <a:sym typeface="+mn-lt"/>
              </a:rPr>
              <a:t>营业执照，有限责任公司额外提供</a:t>
            </a:r>
            <a:r>
              <a:rPr lang="en-US" altLang="zh-CN" sz="2000" dirty="0">
                <a:latin typeface="微软雅黑" panose="020B0503020204020204" pitchFamily="34" charset="-122"/>
                <a:ea typeface="微软雅黑" panose="020B0503020204020204" pitchFamily="34" charset="-122"/>
                <a:cs typeface="+mn-ea"/>
                <a:sym typeface="+mn-lt"/>
              </a:rPr>
              <a:t>《</a:t>
            </a:r>
            <a:r>
              <a:rPr lang="zh-CN" altLang="en-US" sz="2000" dirty="0">
                <a:latin typeface="微软雅黑" panose="020B0503020204020204" pitchFamily="34" charset="-122"/>
                <a:ea typeface="微软雅黑" panose="020B0503020204020204" pitchFamily="34" charset="-122"/>
                <a:cs typeface="+mn-ea"/>
                <a:sym typeface="+mn-lt"/>
              </a:rPr>
              <a:t>验资报告</a:t>
            </a:r>
            <a:r>
              <a:rPr lang="en-US" altLang="zh-CN" sz="2000" dirty="0">
                <a:latin typeface="微软雅黑" panose="020B0503020204020204" pitchFamily="34" charset="-122"/>
                <a:ea typeface="微软雅黑" panose="020B0503020204020204" pitchFamily="34" charset="-122"/>
                <a:cs typeface="+mn-ea"/>
                <a:sym typeface="+mn-lt"/>
              </a:rPr>
              <a:t>》</a:t>
            </a:r>
            <a:r>
              <a:rPr lang="zh-CN" altLang="en-US" sz="2000" dirty="0">
                <a:latin typeface="微软雅黑" panose="020B0503020204020204" pitchFamily="34" charset="-122"/>
                <a:ea typeface="微软雅黑" panose="020B0503020204020204" pitchFamily="34" charset="-122"/>
                <a:cs typeface="+mn-ea"/>
                <a:sym typeface="+mn-lt"/>
              </a:rPr>
              <a:t>或工商部门盖章的</a:t>
            </a:r>
            <a:r>
              <a:rPr lang="en-US" altLang="zh-CN" sz="2000" dirty="0">
                <a:latin typeface="微软雅黑" panose="020B0503020204020204" pitchFamily="34" charset="-122"/>
                <a:ea typeface="微软雅黑" panose="020B0503020204020204" pitchFamily="34" charset="-122"/>
                <a:cs typeface="+mn-ea"/>
                <a:sym typeface="+mn-lt"/>
              </a:rPr>
              <a:t>《</a:t>
            </a:r>
            <a:r>
              <a:rPr lang="zh-CN" altLang="en-US" sz="2000" dirty="0">
                <a:latin typeface="微软雅黑" panose="020B0503020204020204" pitchFamily="34" charset="-122"/>
                <a:ea typeface="微软雅黑" panose="020B0503020204020204" pitchFamily="34" charset="-122"/>
                <a:cs typeface="+mn-ea"/>
                <a:sym typeface="+mn-lt"/>
              </a:rPr>
              <a:t>公司章程</a:t>
            </a:r>
            <a:r>
              <a:rPr lang="en-US" altLang="zh-CN" sz="2000" dirty="0" smtClean="0">
                <a:latin typeface="微软雅黑" panose="020B0503020204020204" pitchFamily="34" charset="-122"/>
                <a:ea typeface="微软雅黑" panose="020B0503020204020204" pitchFamily="34" charset="-122"/>
                <a:cs typeface="+mn-ea"/>
                <a:sym typeface="+mn-lt"/>
              </a:rPr>
              <a:t>》</a:t>
            </a:r>
            <a:endParaRPr lang="en-US" altLang="zh-CN" sz="2000" dirty="0">
              <a:latin typeface="微软雅黑" panose="020B0503020204020204" pitchFamily="34" charset="-122"/>
              <a:ea typeface="微软雅黑" panose="020B0503020204020204" pitchFamily="34" charset="-122"/>
              <a:cs typeface="+mn-ea"/>
              <a:sym typeface="+mn-lt"/>
            </a:endParaRPr>
          </a:p>
        </p:txBody>
      </p:sp>
      <p:sp>
        <p:nvSpPr>
          <p:cNvPr id="26" name="文字方塊 25"/>
          <p:cNvSpPr txBox="1"/>
          <p:nvPr/>
        </p:nvSpPr>
        <p:spPr>
          <a:xfrm>
            <a:off x="2153222" y="2585530"/>
            <a:ext cx="1068917" cy="426723"/>
          </a:xfrm>
          <a:prstGeom prst="rect">
            <a:avLst/>
          </a:prstGeom>
          <a:noFill/>
        </p:spPr>
        <p:txBody>
          <a:bodyPr wrap="square" rtlCol="0" anchor="ctr">
            <a:noAutofit/>
          </a:bodyPr>
          <a:lstStyle/>
          <a:p>
            <a:pPr algn="ctr"/>
            <a:r>
              <a:rPr lang="en-US" altLang="zh-TW" sz="4400" dirty="0">
                <a:solidFill>
                  <a:srgbClr val="50BC6D"/>
                </a:solidFill>
                <a:cs typeface="+mn-ea"/>
                <a:sym typeface="+mn-lt"/>
              </a:rPr>
              <a:t>02</a:t>
            </a:r>
            <a:endParaRPr lang="zh-TW" altLang="en-US" sz="4400" dirty="0">
              <a:solidFill>
                <a:srgbClr val="50BC6D"/>
              </a:solidFill>
              <a:cs typeface="+mn-ea"/>
              <a:sym typeface="+mn-lt"/>
            </a:endParaRPr>
          </a:p>
        </p:txBody>
      </p:sp>
      <p:sp>
        <p:nvSpPr>
          <p:cNvPr id="28" name="文字方塊 27"/>
          <p:cNvSpPr txBox="1"/>
          <p:nvPr/>
        </p:nvSpPr>
        <p:spPr>
          <a:xfrm>
            <a:off x="2153222" y="3352406"/>
            <a:ext cx="1068917" cy="426723"/>
          </a:xfrm>
          <a:prstGeom prst="rect">
            <a:avLst/>
          </a:prstGeom>
          <a:noFill/>
        </p:spPr>
        <p:txBody>
          <a:bodyPr wrap="square" rtlCol="0" anchor="ctr">
            <a:noAutofit/>
          </a:bodyPr>
          <a:lstStyle/>
          <a:p>
            <a:pPr algn="ctr"/>
            <a:r>
              <a:rPr lang="en-US" altLang="zh-TW" sz="4400" dirty="0">
                <a:solidFill>
                  <a:srgbClr val="88C043"/>
                </a:solidFill>
                <a:cs typeface="+mn-ea"/>
                <a:sym typeface="+mn-lt"/>
              </a:rPr>
              <a:t>03</a:t>
            </a:r>
            <a:endParaRPr lang="zh-TW" altLang="en-US" sz="4400" dirty="0">
              <a:solidFill>
                <a:srgbClr val="88C043"/>
              </a:solidFill>
              <a:cs typeface="+mn-ea"/>
              <a:sym typeface="+mn-lt"/>
            </a:endParaRPr>
          </a:p>
        </p:txBody>
      </p:sp>
      <p:sp>
        <p:nvSpPr>
          <p:cNvPr id="33" name="文字方塊 32"/>
          <p:cNvSpPr txBox="1"/>
          <p:nvPr/>
        </p:nvSpPr>
        <p:spPr>
          <a:xfrm>
            <a:off x="2153222" y="4119284"/>
            <a:ext cx="1068917" cy="426723"/>
          </a:xfrm>
          <a:prstGeom prst="rect">
            <a:avLst/>
          </a:prstGeom>
          <a:noFill/>
        </p:spPr>
        <p:txBody>
          <a:bodyPr wrap="square" rtlCol="0" anchor="ctr">
            <a:noAutofit/>
          </a:bodyPr>
          <a:lstStyle/>
          <a:p>
            <a:pPr algn="ctr"/>
            <a:r>
              <a:rPr lang="en-US" altLang="zh-TW" sz="4400" dirty="0">
                <a:solidFill>
                  <a:srgbClr val="EF9526"/>
                </a:solidFill>
                <a:cs typeface="+mn-ea"/>
                <a:sym typeface="+mn-lt"/>
              </a:rPr>
              <a:t>04</a:t>
            </a:r>
            <a:endParaRPr lang="zh-TW" altLang="en-US" sz="4400" dirty="0">
              <a:solidFill>
                <a:srgbClr val="EF9526"/>
              </a:solidFill>
              <a:cs typeface="+mn-ea"/>
              <a:sym typeface="+mn-lt"/>
            </a:endParaRPr>
          </a:p>
        </p:txBody>
      </p:sp>
      <p:sp>
        <p:nvSpPr>
          <p:cNvPr id="35" name="文字方塊 34"/>
          <p:cNvSpPr txBox="1"/>
          <p:nvPr/>
        </p:nvSpPr>
        <p:spPr>
          <a:xfrm>
            <a:off x="2153222" y="4886161"/>
            <a:ext cx="1068917" cy="426723"/>
          </a:xfrm>
          <a:prstGeom prst="rect">
            <a:avLst/>
          </a:prstGeom>
          <a:noFill/>
        </p:spPr>
        <p:txBody>
          <a:bodyPr wrap="square" rtlCol="0" anchor="ctr">
            <a:noAutofit/>
          </a:bodyPr>
          <a:lstStyle/>
          <a:p>
            <a:pPr algn="ctr"/>
            <a:r>
              <a:rPr lang="en-US" altLang="zh-TW" sz="4400" dirty="0">
                <a:solidFill>
                  <a:srgbClr val="ED3E39"/>
                </a:solidFill>
                <a:cs typeface="+mn-ea"/>
                <a:sym typeface="+mn-lt"/>
              </a:rPr>
              <a:t>05</a:t>
            </a:r>
            <a:endParaRPr lang="zh-TW" altLang="en-US" sz="4400" dirty="0">
              <a:solidFill>
                <a:srgbClr val="ED3E39"/>
              </a:solidFill>
              <a:cs typeface="+mn-ea"/>
              <a:sym typeface="+mn-lt"/>
            </a:endParaRPr>
          </a:p>
        </p:txBody>
      </p:sp>
      <p:sp>
        <p:nvSpPr>
          <p:cNvPr id="42" name="矩形 41"/>
          <p:cNvSpPr/>
          <p:nvPr/>
        </p:nvSpPr>
        <p:spPr>
          <a:xfrm>
            <a:off x="3198292" y="2537281"/>
            <a:ext cx="5147055" cy="461665"/>
          </a:xfrm>
          <a:prstGeom prst="rect">
            <a:avLst/>
          </a:prstGeom>
        </p:spPr>
        <p:txBody>
          <a:bodyPr wrap="square">
            <a:spAutoFit/>
          </a:bodyPr>
          <a:lstStyle/>
          <a:p>
            <a:r>
              <a:rPr lang="en-US" altLang="zh-CN" dirty="0" smtClean="0">
                <a:latin typeface="+mj-ea"/>
                <a:ea typeface="+mj-ea"/>
                <a:cs typeface="+mn-ea"/>
                <a:sym typeface="+mn-lt"/>
              </a:rPr>
              <a:t>《</a:t>
            </a:r>
            <a:r>
              <a:rPr lang="zh-CN" altLang="en-US" dirty="0" smtClean="0">
                <a:latin typeface="+mj-ea"/>
                <a:ea typeface="+mj-ea"/>
                <a:cs typeface="+mn-ea"/>
                <a:sym typeface="+mn-lt"/>
              </a:rPr>
              <a:t>就业创业证</a:t>
            </a:r>
            <a:r>
              <a:rPr lang="en-US" altLang="zh-CN" dirty="0" smtClean="0">
                <a:latin typeface="+mj-ea"/>
                <a:ea typeface="+mj-ea"/>
                <a:cs typeface="+mn-ea"/>
                <a:sym typeface="+mn-lt"/>
              </a:rPr>
              <a:t>》/《</a:t>
            </a:r>
            <a:r>
              <a:rPr lang="zh-CN" altLang="en-US" dirty="0" smtClean="0">
                <a:latin typeface="+mj-ea"/>
                <a:ea typeface="+mj-ea"/>
                <a:cs typeface="+mn-ea"/>
                <a:sym typeface="+mn-lt"/>
              </a:rPr>
              <a:t>学生证</a:t>
            </a:r>
            <a:r>
              <a:rPr lang="en-US" altLang="zh-CN" dirty="0" smtClean="0">
                <a:latin typeface="+mj-ea"/>
                <a:ea typeface="+mj-ea"/>
                <a:cs typeface="+mn-ea"/>
                <a:sym typeface="+mn-lt"/>
              </a:rPr>
              <a:t>》</a:t>
            </a:r>
            <a:endParaRPr lang="zh-TW" altLang="en-US" dirty="0">
              <a:latin typeface="+mj-ea"/>
              <a:ea typeface="+mj-ea"/>
              <a:cs typeface="+mn-ea"/>
              <a:sym typeface="+mn-lt"/>
            </a:endParaRPr>
          </a:p>
        </p:txBody>
      </p:sp>
      <p:sp>
        <p:nvSpPr>
          <p:cNvPr id="43" name="矩形 42"/>
          <p:cNvSpPr/>
          <p:nvPr/>
        </p:nvSpPr>
        <p:spPr>
          <a:xfrm>
            <a:off x="3198291" y="3304157"/>
            <a:ext cx="4905583" cy="461665"/>
          </a:xfrm>
          <a:prstGeom prst="rect">
            <a:avLst/>
          </a:prstGeom>
        </p:spPr>
        <p:txBody>
          <a:bodyPr wrap="square">
            <a:spAutoFit/>
          </a:bodyPr>
          <a:lstStyle/>
          <a:p>
            <a:r>
              <a:rPr lang="en-US" altLang="zh-CN" dirty="0" smtClean="0">
                <a:latin typeface="微软雅黑" panose="020B0503020204020204" pitchFamily="34" charset="-122"/>
                <a:ea typeface="微软雅黑" panose="020B0503020204020204" pitchFamily="34" charset="-122"/>
                <a:cs typeface="+mn-ea"/>
                <a:sym typeface="+mn-lt"/>
              </a:rPr>
              <a:t>《</a:t>
            </a:r>
            <a:r>
              <a:rPr lang="zh-CN" altLang="en-US" dirty="0" smtClean="0">
                <a:latin typeface="微软雅黑" panose="020B0503020204020204" pitchFamily="34" charset="-122"/>
                <a:ea typeface="微软雅黑" panose="020B0503020204020204" pitchFamily="34" charset="-122"/>
                <a:cs typeface="+mn-ea"/>
                <a:sym typeface="+mn-lt"/>
              </a:rPr>
              <a:t>南通市单位用工参保人员花名册</a:t>
            </a:r>
            <a:r>
              <a:rPr lang="en-US" altLang="zh-CN" dirty="0" smtClean="0">
                <a:latin typeface="微软雅黑" panose="020B0503020204020204" pitchFamily="34" charset="-122"/>
                <a:ea typeface="微软雅黑" panose="020B0503020204020204" pitchFamily="34" charset="-122"/>
                <a:cs typeface="+mn-ea"/>
                <a:sym typeface="+mn-lt"/>
              </a:rPr>
              <a:t>》</a:t>
            </a:r>
            <a:endParaRPr lang="zh-TW" altLang="en-US" dirty="0">
              <a:latin typeface="微软雅黑" panose="020B0503020204020204" pitchFamily="34" charset="-122"/>
              <a:ea typeface="微软雅黑" panose="020B0503020204020204" pitchFamily="34" charset="-122"/>
              <a:cs typeface="+mn-ea"/>
              <a:sym typeface="+mn-lt"/>
            </a:endParaRPr>
          </a:p>
        </p:txBody>
      </p:sp>
      <p:sp>
        <p:nvSpPr>
          <p:cNvPr id="44" name="矩形 43"/>
          <p:cNvSpPr/>
          <p:nvPr/>
        </p:nvSpPr>
        <p:spPr>
          <a:xfrm>
            <a:off x="3198291" y="4107694"/>
            <a:ext cx="4905583" cy="461665"/>
          </a:xfrm>
          <a:prstGeom prst="rect">
            <a:avLst/>
          </a:prstGeom>
        </p:spPr>
        <p:txBody>
          <a:bodyPr wrap="square">
            <a:spAutoFit/>
          </a:bodyPr>
          <a:lstStyle/>
          <a:p>
            <a:r>
              <a:rPr lang="zh-CN" altLang="en-US" dirty="0" smtClean="0">
                <a:latin typeface="微软雅黑" panose="020B0503020204020204" pitchFamily="34" charset="-122"/>
                <a:ea typeface="微软雅黑" panose="020B0503020204020204" pitchFamily="34" charset="-122"/>
                <a:cs typeface="+mn-ea"/>
                <a:sym typeface="+mn-lt"/>
              </a:rPr>
              <a:t>吸纳人员</a:t>
            </a:r>
            <a:r>
              <a:rPr lang="en-US" altLang="zh-CN" dirty="0" smtClean="0">
                <a:latin typeface="微软雅黑" panose="020B0503020204020204" pitchFamily="34" charset="-122"/>
                <a:ea typeface="微软雅黑" panose="020B0503020204020204" pitchFamily="34" charset="-122"/>
                <a:cs typeface="+mn-ea"/>
                <a:sym typeface="+mn-lt"/>
              </a:rPr>
              <a:t>《</a:t>
            </a:r>
            <a:r>
              <a:rPr lang="zh-CN" altLang="en-US" dirty="0" smtClean="0">
                <a:latin typeface="微软雅黑" panose="020B0503020204020204" pitchFamily="34" charset="-122"/>
                <a:ea typeface="微软雅黑" panose="020B0503020204020204" pitchFamily="34" charset="-122"/>
                <a:cs typeface="+mn-ea"/>
                <a:sym typeface="+mn-lt"/>
              </a:rPr>
              <a:t>劳动合同</a:t>
            </a:r>
            <a:r>
              <a:rPr lang="en-US" altLang="zh-CN" dirty="0" smtClean="0">
                <a:latin typeface="微软雅黑" panose="020B0503020204020204" pitchFamily="34" charset="-122"/>
                <a:ea typeface="微软雅黑" panose="020B0503020204020204" pitchFamily="34" charset="-122"/>
                <a:cs typeface="+mn-ea"/>
                <a:sym typeface="+mn-lt"/>
              </a:rPr>
              <a:t>》</a:t>
            </a:r>
            <a:endParaRPr lang="zh-TW" altLang="en-US" dirty="0">
              <a:latin typeface="微软雅黑" panose="020B0503020204020204" pitchFamily="34" charset="-122"/>
              <a:ea typeface="微软雅黑" panose="020B0503020204020204" pitchFamily="34" charset="-122"/>
              <a:cs typeface="+mn-ea"/>
              <a:sym typeface="+mn-lt"/>
            </a:endParaRPr>
          </a:p>
        </p:txBody>
      </p:sp>
      <p:sp>
        <p:nvSpPr>
          <p:cNvPr id="45" name="矩形 44"/>
          <p:cNvSpPr/>
          <p:nvPr/>
        </p:nvSpPr>
        <p:spPr>
          <a:xfrm>
            <a:off x="3198291" y="4868689"/>
            <a:ext cx="4905583" cy="461665"/>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cs typeface="+mn-ea"/>
                <a:sym typeface="+mn-lt"/>
              </a:rPr>
              <a:t>社会保障</a:t>
            </a:r>
            <a:r>
              <a:rPr lang="zh-CN" altLang="en-US" dirty="0" smtClean="0">
                <a:latin typeface="微软雅黑" panose="020B0503020204020204" pitchFamily="34" charset="-122"/>
                <a:ea typeface="微软雅黑" panose="020B0503020204020204" pitchFamily="34" charset="-122"/>
                <a:cs typeface="+mn-ea"/>
                <a:sym typeface="+mn-lt"/>
              </a:rPr>
              <a:t>卡</a:t>
            </a:r>
            <a:r>
              <a:rPr lang="en-US" altLang="zh-CN" dirty="0" smtClean="0">
                <a:latin typeface="微软雅黑" panose="020B0503020204020204" pitchFamily="34" charset="-122"/>
                <a:ea typeface="微软雅黑" panose="020B0503020204020204" pitchFamily="34" charset="-122"/>
                <a:cs typeface="+mn-ea"/>
                <a:sym typeface="+mn-lt"/>
              </a:rPr>
              <a:t>/</a:t>
            </a:r>
            <a:r>
              <a:rPr lang="zh-CN" altLang="en-US" dirty="0" smtClean="0">
                <a:latin typeface="微软雅黑" panose="020B0503020204020204" pitchFamily="34" charset="-122"/>
                <a:ea typeface="微软雅黑" panose="020B0503020204020204" pitchFamily="34" charset="-122"/>
                <a:cs typeface="+mn-ea"/>
                <a:sym typeface="+mn-lt"/>
              </a:rPr>
              <a:t>开户许可证</a:t>
            </a:r>
            <a:endParaRPr lang="en-US" altLang="zh-CN" dirty="0">
              <a:latin typeface="微软雅黑" panose="020B0503020204020204" pitchFamily="34" charset="-122"/>
              <a:ea typeface="微软雅黑" panose="020B0503020204020204" pitchFamily="34" charset="-122"/>
              <a:cs typeface="+mn-ea"/>
              <a:sym typeface="+mn-lt"/>
            </a:endParaRPr>
          </a:p>
        </p:txBody>
      </p:sp>
      <p:sp>
        <p:nvSpPr>
          <p:cNvPr id="14" name="标题 13"/>
          <p:cNvSpPr>
            <a:spLocks noGrp="1"/>
          </p:cNvSpPr>
          <p:nvPr>
            <p:ph type="title"/>
          </p:nvPr>
        </p:nvSpPr>
        <p:spPr/>
        <p:txBody>
          <a:bodyPr/>
          <a:lstStyle/>
          <a:p>
            <a:r>
              <a:rPr lang="zh-CN" altLang="en-US" dirty="0"/>
              <a:t>创业实体吸纳就业奖励</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smtClean="0"/>
              <a:t>所需材料</a:t>
            </a:r>
            <a:endParaRPr lang="zh-CN" altLang="en-US" dirty="0"/>
          </a:p>
        </p:txBody>
      </p:sp>
      <p:grpSp>
        <p:nvGrpSpPr>
          <p:cNvPr id="15" name="组合 14"/>
          <p:cNvGrpSpPr/>
          <p:nvPr/>
        </p:nvGrpSpPr>
        <p:grpSpPr>
          <a:xfrm>
            <a:off x="1224903" y="1449325"/>
            <a:ext cx="907152" cy="4320000"/>
            <a:chOff x="1224903" y="1449325"/>
            <a:chExt cx="907152" cy="4320000"/>
          </a:xfrm>
        </p:grpSpPr>
        <p:sp>
          <p:nvSpPr>
            <p:cNvPr id="2" name="菱形 1"/>
            <p:cNvSpPr/>
            <p:nvPr/>
          </p:nvSpPr>
          <p:spPr>
            <a:xfrm>
              <a:off x="1229912" y="1626048"/>
              <a:ext cx="872680" cy="274361"/>
            </a:xfrm>
            <a:prstGeom prst="diamond">
              <a:avLst/>
            </a:prstGeom>
            <a:solidFill>
              <a:srgbClr val="236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 name="菱形 2"/>
            <p:cNvSpPr/>
            <p:nvPr/>
          </p:nvSpPr>
          <p:spPr>
            <a:xfrm>
              <a:off x="1229912" y="3162381"/>
              <a:ext cx="872680" cy="274361"/>
            </a:xfrm>
            <a:prstGeom prst="diamond">
              <a:avLst/>
            </a:prstGeom>
            <a:solidFill>
              <a:srgbClr val="B01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4" name="菱形 3"/>
            <p:cNvSpPr/>
            <p:nvPr/>
          </p:nvSpPr>
          <p:spPr>
            <a:xfrm>
              <a:off x="1229912" y="4698713"/>
              <a:ext cx="872680" cy="274361"/>
            </a:xfrm>
            <a:prstGeom prst="diamond">
              <a:avLst/>
            </a:prstGeom>
            <a:solidFill>
              <a:srgbClr val="3C3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18" name="菱形 17"/>
            <p:cNvSpPr/>
            <p:nvPr/>
          </p:nvSpPr>
          <p:spPr>
            <a:xfrm>
              <a:off x="1254366" y="2394214"/>
              <a:ext cx="872680" cy="274361"/>
            </a:xfrm>
            <a:prstGeom prst="diamond">
              <a:avLst/>
            </a:prstGeom>
            <a:solidFill>
              <a:srgbClr val="8869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0" name="菱形 29"/>
            <p:cNvSpPr/>
            <p:nvPr/>
          </p:nvSpPr>
          <p:spPr>
            <a:xfrm>
              <a:off x="1229912" y="3930547"/>
              <a:ext cx="872680" cy="274361"/>
            </a:xfrm>
            <a:prstGeom prst="diamond">
              <a:avLst/>
            </a:prstGeom>
            <a:solidFill>
              <a:srgbClr val="488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nvGrpSpPr>
            <p:cNvPr id="13" name="群組 12"/>
            <p:cNvGrpSpPr/>
            <p:nvPr/>
          </p:nvGrpSpPr>
          <p:grpSpPr>
            <a:xfrm>
              <a:off x="1400731" y="1449325"/>
              <a:ext cx="533897" cy="4320000"/>
              <a:chOff x="1332001" y="360000"/>
              <a:chExt cx="713014" cy="6138000"/>
            </a:xfrm>
          </p:grpSpPr>
          <p:sp>
            <p:nvSpPr>
              <p:cNvPr id="5" name="梯形 4"/>
              <p:cNvSpPr/>
              <p:nvPr/>
            </p:nvSpPr>
            <p:spPr>
              <a:xfrm rot="5400000">
                <a:off x="-1203985" y="3249000"/>
                <a:ext cx="6138000" cy="360000"/>
              </a:xfrm>
              <a:prstGeom prst="trapezoi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6" name="梯形 5"/>
              <p:cNvSpPr/>
              <p:nvPr/>
            </p:nvSpPr>
            <p:spPr>
              <a:xfrm rot="16200000" flipH="1">
                <a:off x="-1556999" y="3249000"/>
                <a:ext cx="6138000" cy="360000"/>
              </a:xfrm>
              <a:prstGeom prst="trapezoi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sp>
          <p:nvSpPr>
            <p:cNvPr id="7" name="平行四邊形 6"/>
            <p:cNvSpPr/>
            <p:nvPr/>
          </p:nvSpPr>
          <p:spPr>
            <a:xfrm rot="5400000">
              <a:off x="1095096" y="1890903"/>
              <a:ext cx="700963" cy="441349"/>
            </a:xfrm>
            <a:prstGeom prst="parallelogram">
              <a:avLst>
                <a:gd name="adj" fmla="val 31388"/>
              </a:avLst>
            </a:prstGeom>
            <a:solidFill>
              <a:srgbClr val="268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8" name="平行四邊形 7"/>
            <p:cNvSpPr/>
            <p:nvPr/>
          </p:nvSpPr>
          <p:spPr>
            <a:xfrm rot="16200000" flipH="1">
              <a:off x="1536445" y="1890903"/>
              <a:ext cx="700963" cy="441349"/>
            </a:xfrm>
            <a:prstGeom prst="parallelogram">
              <a:avLst>
                <a:gd name="adj" fmla="val 31388"/>
              </a:avLst>
            </a:prstGeom>
            <a:solidFill>
              <a:srgbClr val="39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9" name="平行四邊形 8"/>
            <p:cNvSpPr/>
            <p:nvPr/>
          </p:nvSpPr>
          <p:spPr>
            <a:xfrm rot="5400000">
              <a:off x="1095096" y="3427236"/>
              <a:ext cx="700963" cy="441349"/>
            </a:xfrm>
            <a:prstGeom prst="parallelogram">
              <a:avLst>
                <a:gd name="adj" fmla="val 31388"/>
              </a:avLst>
            </a:prstGeom>
            <a:solidFill>
              <a:srgbClr val="8B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10" name="平行四邊形 9"/>
            <p:cNvSpPr/>
            <p:nvPr/>
          </p:nvSpPr>
          <p:spPr>
            <a:xfrm rot="16200000" flipH="1">
              <a:off x="1536445" y="3427236"/>
              <a:ext cx="700963" cy="441349"/>
            </a:xfrm>
            <a:prstGeom prst="parallelogram">
              <a:avLst>
                <a:gd name="adj" fmla="val 31388"/>
              </a:avLst>
            </a:prstGeom>
            <a:solidFill>
              <a:srgbClr val="F21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11" name="平行四邊形 10"/>
            <p:cNvSpPr/>
            <p:nvPr/>
          </p:nvSpPr>
          <p:spPr>
            <a:xfrm rot="5400000">
              <a:off x="1095096" y="4963568"/>
              <a:ext cx="700963" cy="441349"/>
            </a:xfrm>
            <a:prstGeom prst="parallelogram">
              <a:avLst>
                <a:gd name="adj" fmla="val 31388"/>
              </a:avLst>
            </a:prstGeom>
            <a:solidFill>
              <a:srgbClr val="ED4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12" name="平行四邊形 11"/>
            <p:cNvSpPr/>
            <p:nvPr/>
          </p:nvSpPr>
          <p:spPr>
            <a:xfrm rot="16200000" flipH="1">
              <a:off x="1536445" y="4963568"/>
              <a:ext cx="700963" cy="441349"/>
            </a:xfrm>
            <a:prstGeom prst="parallelogram">
              <a:avLst>
                <a:gd name="adj" fmla="val 31388"/>
              </a:avLst>
            </a:prstGeom>
            <a:solidFill>
              <a:srgbClr val="505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19" name="平行四邊形 18"/>
            <p:cNvSpPr/>
            <p:nvPr/>
          </p:nvSpPr>
          <p:spPr>
            <a:xfrm rot="5400000">
              <a:off x="1119549" y="2659069"/>
              <a:ext cx="700963" cy="441349"/>
            </a:xfrm>
            <a:prstGeom prst="parallelogram">
              <a:avLst>
                <a:gd name="adj" fmla="val 31388"/>
              </a:avLst>
            </a:prstGeom>
            <a:solidFill>
              <a:srgbClr val="54B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20" name="平行四邊形 19"/>
            <p:cNvSpPr/>
            <p:nvPr/>
          </p:nvSpPr>
          <p:spPr>
            <a:xfrm rot="16200000" flipH="1">
              <a:off x="1560899" y="2659069"/>
              <a:ext cx="700963" cy="441349"/>
            </a:xfrm>
            <a:prstGeom prst="parallelogram">
              <a:avLst>
                <a:gd name="adj" fmla="val 31388"/>
              </a:avLst>
            </a:prstGeom>
            <a:solidFill>
              <a:srgbClr val="D0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1" name="平行四邊形 30"/>
            <p:cNvSpPr/>
            <p:nvPr/>
          </p:nvSpPr>
          <p:spPr>
            <a:xfrm rot="5400000">
              <a:off x="1095096" y="4195402"/>
              <a:ext cx="700963" cy="441349"/>
            </a:xfrm>
            <a:prstGeom prst="parallelogram">
              <a:avLst>
                <a:gd name="adj" fmla="val 31388"/>
              </a:avLst>
            </a:prstGeom>
            <a:solidFill>
              <a:srgbClr val="EF9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2" name="平行四邊形 31"/>
            <p:cNvSpPr/>
            <p:nvPr/>
          </p:nvSpPr>
          <p:spPr>
            <a:xfrm rot="16200000" flipH="1">
              <a:off x="1536445" y="4195402"/>
              <a:ext cx="700963" cy="441349"/>
            </a:xfrm>
            <a:prstGeom prst="parallelogram">
              <a:avLst>
                <a:gd name="adj" fmla="val 31388"/>
              </a:avLst>
            </a:prstGeom>
            <a:solidFill>
              <a:srgbClr val="6BB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群組 7"/>
          <p:cNvGrpSpPr/>
          <p:nvPr/>
        </p:nvGrpSpPr>
        <p:grpSpPr>
          <a:xfrm>
            <a:off x="180000" y="3898800"/>
            <a:ext cx="2160001" cy="1080000"/>
            <a:chOff x="972000" y="4149000"/>
            <a:chExt cx="2160001" cy="1080000"/>
          </a:xfrm>
          <a:solidFill>
            <a:srgbClr val="2686A7"/>
          </a:solidFill>
        </p:grpSpPr>
        <p:sp>
          <p:nvSpPr>
            <p:cNvPr id="27" name="矩形 26"/>
            <p:cNvSpPr/>
            <p:nvPr/>
          </p:nvSpPr>
          <p:spPr>
            <a:xfrm>
              <a:off x="972000" y="4149000"/>
              <a:ext cx="216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28" name="直角三角形 27"/>
            <p:cNvSpPr/>
            <p:nvPr/>
          </p:nvSpPr>
          <p:spPr>
            <a:xfrm rot="10800000">
              <a:off x="2592001" y="4669950"/>
              <a:ext cx="540000" cy="558800"/>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grpSp>
        <p:nvGrpSpPr>
          <p:cNvPr id="8" name="群組 7"/>
          <p:cNvGrpSpPr/>
          <p:nvPr/>
        </p:nvGrpSpPr>
        <p:grpSpPr>
          <a:xfrm>
            <a:off x="1798910" y="3339984"/>
            <a:ext cx="2160001" cy="1080000"/>
            <a:chOff x="972000" y="4149000"/>
            <a:chExt cx="2160001" cy="1080000"/>
          </a:xfrm>
          <a:solidFill>
            <a:srgbClr val="54BE71"/>
          </a:solidFill>
        </p:grpSpPr>
        <p:sp>
          <p:nvSpPr>
            <p:cNvPr id="2" name="矩形 1"/>
            <p:cNvSpPr/>
            <p:nvPr/>
          </p:nvSpPr>
          <p:spPr>
            <a:xfrm>
              <a:off x="972000" y="4149000"/>
              <a:ext cx="2160000" cy="1080000"/>
            </a:xfrm>
            <a:prstGeom prst="rect">
              <a:avLst/>
            </a:prstGeom>
            <a:solidFill>
              <a:srgbClr val="8B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 name="直角三角形 2"/>
            <p:cNvSpPr/>
            <p:nvPr/>
          </p:nvSpPr>
          <p:spPr>
            <a:xfrm rot="10800000">
              <a:off x="2592001" y="4669950"/>
              <a:ext cx="540000" cy="558800"/>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grpSp>
        <p:nvGrpSpPr>
          <p:cNvPr id="9" name="群組 8"/>
          <p:cNvGrpSpPr/>
          <p:nvPr/>
        </p:nvGrpSpPr>
        <p:grpSpPr>
          <a:xfrm>
            <a:off x="3418903" y="2780935"/>
            <a:ext cx="2160000" cy="1080000"/>
            <a:chOff x="2591999" y="3589950"/>
            <a:chExt cx="2160000" cy="1080000"/>
          </a:xfrm>
          <a:solidFill>
            <a:srgbClr val="8BC248"/>
          </a:solidFill>
        </p:grpSpPr>
        <p:sp>
          <p:nvSpPr>
            <p:cNvPr id="4" name="矩形 3"/>
            <p:cNvSpPr/>
            <p:nvPr/>
          </p:nvSpPr>
          <p:spPr>
            <a:xfrm>
              <a:off x="2591999" y="3589950"/>
              <a:ext cx="2160000" cy="1080000"/>
            </a:xfrm>
            <a:prstGeom prst="rect">
              <a:avLst/>
            </a:prstGeom>
            <a:solidFill>
              <a:srgbClr val="54B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5" name="直角三角形 4"/>
            <p:cNvSpPr/>
            <p:nvPr/>
          </p:nvSpPr>
          <p:spPr>
            <a:xfrm rot="10800000">
              <a:off x="4211999" y="4111150"/>
              <a:ext cx="540000" cy="558800"/>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grpSp>
        <p:nvGrpSpPr>
          <p:cNvPr id="11" name="群組 10"/>
          <p:cNvGrpSpPr/>
          <p:nvPr/>
        </p:nvGrpSpPr>
        <p:grpSpPr>
          <a:xfrm>
            <a:off x="5038903" y="2221884"/>
            <a:ext cx="2160000" cy="1080000"/>
            <a:chOff x="4211998" y="3030900"/>
            <a:chExt cx="2160000" cy="1080000"/>
          </a:xfrm>
          <a:solidFill>
            <a:srgbClr val="EF9527"/>
          </a:solidFill>
        </p:grpSpPr>
        <p:sp>
          <p:nvSpPr>
            <p:cNvPr id="6" name="矩形 5"/>
            <p:cNvSpPr/>
            <p:nvPr/>
          </p:nvSpPr>
          <p:spPr>
            <a:xfrm>
              <a:off x="4211998" y="3030900"/>
              <a:ext cx="2160000" cy="108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7" name="直角三角形 6"/>
            <p:cNvSpPr/>
            <p:nvPr/>
          </p:nvSpPr>
          <p:spPr>
            <a:xfrm rot="10800000">
              <a:off x="5831998" y="3552100"/>
              <a:ext cx="540000" cy="558800"/>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sp>
        <p:nvSpPr>
          <p:cNvPr id="10" name="向右箭號 9"/>
          <p:cNvSpPr/>
          <p:nvPr/>
        </p:nvSpPr>
        <p:spPr>
          <a:xfrm>
            <a:off x="6658901" y="1433086"/>
            <a:ext cx="2160000" cy="1581228"/>
          </a:xfrm>
          <a:prstGeom prst="rightArrow">
            <a:avLst>
              <a:gd name="adj1" fmla="val 67231"/>
              <a:gd name="adj2" fmla="val 50000"/>
            </a:avLst>
          </a:prstGeom>
          <a:solidFill>
            <a:srgbClr val="E9831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TW" altLang="en-US" sz="1800">
              <a:cs typeface="+mn-ea"/>
              <a:sym typeface="+mn-lt"/>
            </a:endParaRPr>
          </a:p>
        </p:txBody>
      </p:sp>
      <p:sp>
        <p:nvSpPr>
          <p:cNvPr id="15" name="文字方塊 14"/>
          <p:cNvSpPr txBox="1"/>
          <p:nvPr/>
        </p:nvSpPr>
        <p:spPr>
          <a:xfrm>
            <a:off x="2074450" y="2635668"/>
            <a:ext cx="1068917" cy="426723"/>
          </a:xfrm>
          <a:prstGeom prst="rect">
            <a:avLst/>
          </a:prstGeom>
          <a:noFill/>
        </p:spPr>
        <p:txBody>
          <a:bodyPr wrap="square" lIns="121917" tIns="60958" rIns="121917" bIns="60958" rtlCol="0" anchor="ctr">
            <a:noAutofit/>
          </a:bodyPr>
          <a:lstStyle/>
          <a:p>
            <a:pPr algn="ctr"/>
            <a:r>
              <a:rPr lang="en-US" altLang="zh-CN" sz="4400" dirty="0" smtClean="0">
                <a:cs typeface="+mn-ea"/>
                <a:sym typeface="+mn-lt"/>
              </a:rPr>
              <a:t>02</a:t>
            </a:r>
            <a:endParaRPr lang="zh-TW" altLang="en-US" sz="4400" dirty="0">
              <a:cs typeface="+mn-ea"/>
              <a:sym typeface="+mn-lt"/>
            </a:endParaRPr>
          </a:p>
        </p:txBody>
      </p:sp>
      <p:sp>
        <p:nvSpPr>
          <p:cNvPr id="16" name="文字方塊 15"/>
          <p:cNvSpPr txBox="1"/>
          <p:nvPr/>
        </p:nvSpPr>
        <p:spPr>
          <a:xfrm>
            <a:off x="3675562" y="2107629"/>
            <a:ext cx="1068917" cy="426723"/>
          </a:xfrm>
          <a:prstGeom prst="rect">
            <a:avLst/>
          </a:prstGeom>
          <a:noFill/>
        </p:spPr>
        <p:txBody>
          <a:bodyPr wrap="square" lIns="121917" tIns="60958" rIns="121917" bIns="60958" rtlCol="0" anchor="ctr">
            <a:noAutofit/>
          </a:bodyPr>
          <a:lstStyle/>
          <a:p>
            <a:pPr algn="ctr"/>
            <a:r>
              <a:rPr lang="en-US" altLang="zh-TW" sz="4400" dirty="0" smtClean="0">
                <a:cs typeface="+mn-ea"/>
                <a:sym typeface="+mn-lt"/>
              </a:rPr>
              <a:t>0</a:t>
            </a:r>
            <a:r>
              <a:rPr lang="en-US" altLang="zh-CN" sz="4400" dirty="0" smtClean="0">
                <a:cs typeface="+mn-ea"/>
                <a:sym typeface="+mn-lt"/>
              </a:rPr>
              <a:t>3</a:t>
            </a:r>
            <a:endParaRPr lang="zh-TW" altLang="en-US" sz="4400" dirty="0">
              <a:cs typeface="+mn-ea"/>
              <a:sym typeface="+mn-lt"/>
            </a:endParaRPr>
          </a:p>
        </p:txBody>
      </p:sp>
      <p:sp>
        <p:nvSpPr>
          <p:cNvPr id="17" name="文字方塊 16"/>
          <p:cNvSpPr txBox="1"/>
          <p:nvPr/>
        </p:nvSpPr>
        <p:spPr>
          <a:xfrm>
            <a:off x="5276674" y="1579589"/>
            <a:ext cx="1068917" cy="426723"/>
          </a:xfrm>
          <a:prstGeom prst="rect">
            <a:avLst/>
          </a:prstGeom>
          <a:noFill/>
        </p:spPr>
        <p:txBody>
          <a:bodyPr wrap="square" lIns="121917" tIns="60958" rIns="121917" bIns="60958" rtlCol="0" anchor="ctr">
            <a:noAutofit/>
          </a:bodyPr>
          <a:lstStyle/>
          <a:p>
            <a:pPr algn="ctr"/>
            <a:r>
              <a:rPr lang="en-US" altLang="zh-TW" sz="4400" dirty="0" smtClean="0">
                <a:cs typeface="+mn-ea"/>
                <a:sym typeface="+mn-lt"/>
              </a:rPr>
              <a:t>0</a:t>
            </a:r>
            <a:r>
              <a:rPr lang="en-US" altLang="zh-CN" sz="4400" dirty="0" smtClean="0">
                <a:cs typeface="+mn-ea"/>
                <a:sym typeface="+mn-lt"/>
              </a:rPr>
              <a:t>4</a:t>
            </a:r>
            <a:endParaRPr lang="zh-TW" altLang="en-US" sz="4400" dirty="0">
              <a:cs typeface="+mn-ea"/>
              <a:sym typeface="+mn-lt"/>
            </a:endParaRPr>
          </a:p>
        </p:txBody>
      </p:sp>
      <p:sp>
        <p:nvSpPr>
          <p:cNvPr id="18" name="文字方塊 17"/>
          <p:cNvSpPr txBox="1"/>
          <p:nvPr/>
        </p:nvSpPr>
        <p:spPr>
          <a:xfrm>
            <a:off x="6877786" y="1051551"/>
            <a:ext cx="1068917" cy="426723"/>
          </a:xfrm>
          <a:prstGeom prst="rect">
            <a:avLst/>
          </a:prstGeom>
          <a:noFill/>
        </p:spPr>
        <p:txBody>
          <a:bodyPr wrap="square" lIns="121917" tIns="60958" rIns="121917" bIns="60958" rtlCol="0" anchor="ctr">
            <a:noAutofit/>
          </a:bodyPr>
          <a:lstStyle/>
          <a:p>
            <a:pPr algn="ctr"/>
            <a:r>
              <a:rPr lang="en-US" altLang="zh-TW" sz="4400" dirty="0" smtClean="0">
                <a:cs typeface="+mn-ea"/>
                <a:sym typeface="+mn-lt"/>
              </a:rPr>
              <a:t>0</a:t>
            </a:r>
            <a:r>
              <a:rPr lang="en-US" altLang="zh-CN" sz="4400" dirty="0" smtClean="0">
                <a:cs typeface="+mn-ea"/>
                <a:sym typeface="+mn-lt"/>
              </a:rPr>
              <a:t>5</a:t>
            </a:r>
            <a:endParaRPr lang="zh-TW" altLang="en-US" sz="4400" dirty="0">
              <a:cs typeface="+mn-ea"/>
              <a:sym typeface="+mn-lt"/>
            </a:endParaRPr>
          </a:p>
        </p:txBody>
      </p:sp>
      <p:sp>
        <p:nvSpPr>
          <p:cNvPr id="19" name="矩形 18"/>
          <p:cNvSpPr/>
          <p:nvPr/>
        </p:nvSpPr>
        <p:spPr>
          <a:xfrm>
            <a:off x="1875641" y="3491386"/>
            <a:ext cx="1543264" cy="769437"/>
          </a:xfrm>
          <a:prstGeom prst="rect">
            <a:avLst/>
          </a:prstGeom>
        </p:spPr>
        <p:txBody>
          <a:bodyPr wrap="square" lIns="121917" tIns="60958" rIns="121917" bIns="60958">
            <a:spAutoFit/>
          </a:bodyPr>
          <a:lstStyle/>
          <a:p>
            <a:r>
              <a:rPr lang="zh-CN" altLang="en-US" sz="1400" dirty="0">
                <a:solidFill>
                  <a:schemeClr val="bg1"/>
                </a:solidFill>
                <a:latin typeface="+mj-ea"/>
                <a:ea typeface="+mj-ea"/>
                <a:cs typeface="+mn-ea"/>
                <a:sym typeface="+mn-lt"/>
              </a:rPr>
              <a:t>所在街道（乡镇）劳动保障服务所</a:t>
            </a:r>
            <a:r>
              <a:rPr lang="zh-CN" altLang="en-US" sz="1400" dirty="0" smtClean="0">
                <a:solidFill>
                  <a:schemeClr val="bg1"/>
                </a:solidFill>
                <a:latin typeface="+mj-ea"/>
                <a:ea typeface="+mj-ea"/>
                <a:cs typeface="+mn-ea"/>
                <a:sym typeface="+mn-lt"/>
              </a:rPr>
              <a:t>复核</a:t>
            </a:r>
            <a:endParaRPr lang="zh-TW" altLang="en-US" sz="1400" dirty="0">
              <a:solidFill>
                <a:schemeClr val="bg1"/>
              </a:solidFill>
              <a:cs typeface="+mn-ea"/>
              <a:sym typeface="+mn-lt"/>
            </a:endParaRPr>
          </a:p>
        </p:txBody>
      </p:sp>
      <p:sp>
        <p:nvSpPr>
          <p:cNvPr id="20" name="矩形 19"/>
          <p:cNvSpPr/>
          <p:nvPr/>
        </p:nvSpPr>
        <p:spPr>
          <a:xfrm>
            <a:off x="3514525" y="2932554"/>
            <a:ext cx="1543264" cy="769437"/>
          </a:xfrm>
          <a:prstGeom prst="rect">
            <a:avLst/>
          </a:prstGeom>
        </p:spPr>
        <p:txBody>
          <a:bodyPr wrap="square" lIns="121917" tIns="60958" rIns="121917" bIns="60958">
            <a:spAutoFit/>
          </a:bodyPr>
          <a:lstStyle/>
          <a:p>
            <a:r>
              <a:rPr lang="zh-CN" altLang="en-US" sz="1400" dirty="0">
                <a:solidFill>
                  <a:schemeClr val="bg1"/>
                </a:solidFill>
                <a:latin typeface="+mj-ea"/>
                <a:ea typeface="+mj-ea"/>
                <a:cs typeface="+mn-ea"/>
                <a:sym typeface="+mn-lt"/>
              </a:rPr>
              <a:t>区</a:t>
            </a:r>
            <a:r>
              <a:rPr lang="zh-CN" altLang="en-US" sz="1400" dirty="0" smtClean="0">
                <a:solidFill>
                  <a:schemeClr val="bg1"/>
                </a:solidFill>
                <a:latin typeface="+mj-ea"/>
                <a:ea typeface="+mj-ea"/>
                <a:cs typeface="+mn-ea"/>
                <a:sym typeface="+mn-lt"/>
              </a:rPr>
              <a:t>劳动</a:t>
            </a:r>
            <a:r>
              <a:rPr lang="zh-CN" altLang="en-US" sz="1400" dirty="0">
                <a:solidFill>
                  <a:schemeClr val="bg1"/>
                </a:solidFill>
                <a:latin typeface="+mj-ea"/>
                <a:ea typeface="+mj-ea"/>
                <a:cs typeface="+mn-ea"/>
                <a:sym typeface="+mn-lt"/>
              </a:rPr>
              <a:t>就业管理机构</a:t>
            </a:r>
            <a:r>
              <a:rPr lang="zh-CN" altLang="en-US" sz="1400" dirty="0" smtClean="0">
                <a:solidFill>
                  <a:schemeClr val="bg1"/>
                </a:solidFill>
                <a:latin typeface="+mj-ea"/>
                <a:ea typeface="+mj-ea"/>
                <a:cs typeface="+mn-ea"/>
                <a:sym typeface="+mn-lt"/>
              </a:rPr>
              <a:t>审核汇总</a:t>
            </a:r>
            <a:endParaRPr lang="zh-CN" altLang="en-US" sz="1400" dirty="0">
              <a:solidFill>
                <a:schemeClr val="bg1"/>
              </a:solidFill>
              <a:latin typeface="+mj-ea"/>
              <a:ea typeface="+mj-ea"/>
              <a:cs typeface="+mn-ea"/>
              <a:sym typeface="+mn-lt"/>
            </a:endParaRPr>
          </a:p>
          <a:p>
            <a:endParaRPr lang="zh-TW" altLang="en-US" sz="1400" dirty="0">
              <a:solidFill>
                <a:schemeClr val="bg1"/>
              </a:solidFill>
              <a:cs typeface="+mn-ea"/>
              <a:sym typeface="+mn-lt"/>
            </a:endParaRPr>
          </a:p>
        </p:txBody>
      </p:sp>
      <p:sp>
        <p:nvSpPr>
          <p:cNvPr id="21" name="矩形 20"/>
          <p:cNvSpPr/>
          <p:nvPr/>
        </p:nvSpPr>
        <p:spPr>
          <a:xfrm>
            <a:off x="5153409" y="2373723"/>
            <a:ext cx="1543264" cy="553994"/>
          </a:xfrm>
          <a:prstGeom prst="rect">
            <a:avLst/>
          </a:prstGeom>
        </p:spPr>
        <p:txBody>
          <a:bodyPr wrap="square" lIns="121917" tIns="60958" rIns="121917" bIns="60958">
            <a:spAutoFit/>
          </a:bodyPr>
          <a:lstStyle/>
          <a:p>
            <a:r>
              <a:rPr lang="zh-CN" altLang="en-US" sz="1400" dirty="0" smtClean="0">
                <a:solidFill>
                  <a:schemeClr val="bg1"/>
                </a:solidFill>
                <a:latin typeface="+mj-ea"/>
                <a:ea typeface="+mj-ea"/>
                <a:cs typeface="+mn-ea"/>
                <a:sym typeface="+mn-lt"/>
              </a:rPr>
              <a:t>市劳动就业管理机构审批</a:t>
            </a:r>
            <a:endParaRPr lang="zh-CN" altLang="en-US" sz="1400" dirty="0">
              <a:solidFill>
                <a:schemeClr val="bg1"/>
              </a:solidFill>
              <a:latin typeface="+mj-ea"/>
              <a:ea typeface="+mj-ea"/>
              <a:cs typeface="+mn-ea"/>
              <a:sym typeface="+mn-lt"/>
            </a:endParaRPr>
          </a:p>
        </p:txBody>
      </p:sp>
      <p:sp>
        <p:nvSpPr>
          <p:cNvPr id="22" name="矩形 21"/>
          <p:cNvSpPr/>
          <p:nvPr/>
        </p:nvSpPr>
        <p:spPr>
          <a:xfrm>
            <a:off x="6792293" y="1814893"/>
            <a:ext cx="1543264" cy="553994"/>
          </a:xfrm>
          <a:prstGeom prst="rect">
            <a:avLst/>
          </a:prstGeom>
        </p:spPr>
        <p:txBody>
          <a:bodyPr wrap="square" lIns="121917" tIns="60958" rIns="121917" bIns="60958">
            <a:spAutoFit/>
          </a:bodyPr>
          <a:lstStyle/>
          <a:p>
            <a:r>
              <a:rPr lang="zh-CN" altLang="en-US" sz="1400" dirty="0" smtClean="0">
                <a:solidFill>
                  <a:schemeClr val="bg1"/>
                </a:solidFill>
                <a:latin typeface="+mj-ea"/>
                <a:ea typeface="+mj-ea"/>
                <a:cs typeface="+mn-ea"/>
                <a:sym typeface="+mn-lt"/>
              </a:rPr>
              <a:t>在南通就业网公示七天，发放</a:t>
            </a:r>
            <a:endParaRPr lang="zh-CN" altLang="en-US" sz="1400" dirty="0">
              <a:solidFill>
                <a:schemeClr val="bg1"/>
              </a:solidFill>
              <a:latin typeface="+mj-ea"/>
              <a:ea typeface="+mj-ea"/>
              <a:cs typeface="+mn-ea"/>
              <a:sym typeface="+mn-lt"/>
            </a:endParaRPr>
          </a:p>
        </p:txBody>
      </p:sp>
      <p:sp>
        <p:nvSpPr>
          <p:cNvPr id="23" name="矩形 22"/>
          <p:cNvSpPr/>
          <p:nvPr/>
        </p:nvSpPr>
        <p:spPr>
          <a:xfrm>
            <a:off x="2404801" y="4489387"/>
            <a:ext cx="1554110" cy="369328"/>
          </a:xfrm>
          <a:prstGeom prst="rect">
            <a:avLst/>
          </a:prstGeom>
        </p:spPr>
        <p:txBody>
          <a:bodyPr wrap="square" lIns="121917" tIns="60958" rIns="121917" bIns="60958">
            <a:spAutoFit/>
          </a:bodyPr>
          <a:lstStyle/>
          <a:p>
            <a:r>
              <a:rPr lang="zh-CN" altLang="en-US" sz="1600" dirty="0" smtClean="0">
                <a:latin typeface="+mj-ea"/>
                <a:ea typeface="+mj-ea"/>
                <a:cs typeface="+mn-ea"/>
                <a:sym typeface="+mn-lt"/>
              </a:rPr>
              <a:t>每月</a:t>
            </a:r>
            <a:r>
              <a:rPr lang="en-US" altLang="zh-CN" sz="1600" dirty="0" smtClean="0">
                <a:latin typeface="+mj-ea"/>
                <a:ea typeface="+mj-ea"/>
                <a:cs typeface="+mn-ea"/>
                <a:sym typeface="+mn-lt"/>
              </a:rPr>
              <a:t>20</a:t>
            </a:r>
            <a:r>
              <a:rPr lang="zh-CN" altLang="en-US" sz="1600" dirty="0" smtClean="0">
                <a:latin typeface="+mj-ea"/>
                <a:ea typeface="+mj-ea"/>
                <a:cs typeface="+mn-ea"/>
                <a:sym typeface="+mn-lt"/>
              </a:rPr>
              <a:t>日之前</a:t>
            </a:r>
            <a:endParaRPr lang="zh-TW" altLang="en-US" sz="1600" dirty="0">
              <a:latin typeface="+mj-ea"/>
              <a:ea typeface="+mj-ea"/>
              <a:cs typeface="+mn-ea"/>
              <a:sym typeface="+mn-lt"/>
            </a:endParaRPr>
          </a:p>
        </p:txBody>
      </p:sp>
      <p:sp>
        <p:nvSpPr>
          <p:cNvPr id="24" name="矩形 23"/>
          <p:cNvSpPr/>
          <p:nvPr/>
        </p:nvSpPr>
        <p:spPr>
          <a:xfrm>
            <a:off x="4025556" y="3937379"/>
            <a:ext cx="1567591" cy="369328"/>
          </a:xfrm>
          <a:prstGeom prst="rect">
            <a:avLst/>
          </a:prstGeom>
        </p:spPr>
        <p:txBody>
          <a:bodyPr wrap="square" lIns="121917" tIns="60958" rIns="121917" bIns="60958">
            <a:spAutoFit/>
          </a:bodyPr>
          <a:lstStyle/>
          <a:p>
            <a:r>
              <a:rPr lang="zh-CN" altLang="en-US" sz="1600" dirty="0" smtClean="0">
                <a:latin typeface="+mj-ea"/>
                <a:ea typeface="+mj-ea"/>
                <a:cs typeface="+mn-ea"/>
              </a:rPr>
              <a:t>每月</a:t>
            </a:r>
            <a:r>
              <a:rPr lang="en-US" altLang="zh-CN" sz="1600" dirty="0" smtClean="0">
                <a:latin typeface="+mj-ea"/>
                <a:ea typeface="+mj-ea"/>
                <a:cs typeface="+mn-ea"/>
              </a:rPr>
              <a:t>21</a:t>
            </a:r>
            <a:r>
              <a:rPr lang="zh-CN" altLang="en-US" sz="1600" dirty="0" smtClean="0">
                <a:latin typeface="+mj-ea"/>
                <a:ea typeface="+mj-ea"/>
                <a:cs typeface="+mn-ea"/>
              </a:rPr>
              <a:t>日之前</a:t>
            </a:r>
            <a:endParaRPr lang="zh-CN" altLang="en-US" sz="1600" dirty="0">
              <a:latin typeface="+mj-ea"/>
              <a:ea typeface="+mj-ea"/>
              <a:cs typeface="+mn-ea"/>
            </a:endParaRPr>
          </a:p>
        </p:txBody>
      </p:sp>
      <p:sp>
        <p:nvSpPr>
          <p:cNvPr id="12" name="标题 11"/>
          <p:cNvSpPr>
            <a:spLocks noGrp="1"/>
          </p:cNvSpPr>
          <p:nvPr>
            <p:ph type="title"/>
          </p:nvPr>
        </p:nvSpPr>
        <p:spPr/>
        <p:txBody>
          <a:bodyPr/>
          <a:lstStyle/>
          <a:p>
            <a:r>
              <a:rPr lang="zh-CN" altLang="en-US" dirty="0"/>
              <a:t>创业实体吸纳就业奖励</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a:t>办理</a:t>
            </a:r>
            <a:r>
              <a:rPr lang="zh-CN" altLang="en-US" dirty="0" smtClean="0"/>
              <a:t>流程与期限</a:t>
            </a:r>
            <a:endParaRPr lang="zh-CN" altLang="en-US" dirty="0"/>
          </a:p>
        </p:txBody>
      </p:sp>
      <p:sp>
        <p:nvSpPr>
          <p:cNvPr id="29" name="文字方塊 14"/>
          <p:cNvSpPr txBox="1"/>
          <p:nvPr/>
        </p:nvSpPr>
        <p:spPr>
          <a:xfrm>
            <a:off x="453600" y="3160800"/>
            <a:ext cx="1068917" cy="426723"/>
          </a:xfrm>
          <a:prstGeom prst="rect">
            <a:avLst/>
          </a:prstGeom>
          <a:noFill/>
        </p:spPr>
        <p:txBody>
          <a:bodyPr wrap="square" lIns="121917" tIns="60958" rIns="121917" bIns="60958" rtlCol="0" anchor="ctr">
            <a:noAutofit/>
          </a:bodyPr>
          <a:lstStyle/>
          <a:p>
            <a:pPr algn="ctr"/>
            <a:r>
              <a:rPr lang="en-US" altLang="zh-TW" sz="4400" dirty="0">
                <a:cs typeface="+mn-ea"/>
                <a:sym typeface="+mn-lt"/>
              </a:rPr>
              <a:t>01</a:t>
            </a:r>
            <a:endParaRPr lang="zh-TW" altLang="en-US" sz="4400" dirty="0">
              <a:cs typeface="+mn-ea"/>
              <a:sym typeface="+mn-lt"/>
            </a:endParaRPr>
          </a:p>
        </p:txBody>
      </p:sp>
      <p:sp>
        <p:nvSpPr>
          <p:cNvPr id="30" name="矩形 29"/>
          <p:cNvSpPr/>
          <p:nvPr/>
        </p:nvSpPr>
        <p:spPr>
          <a:xfrm>
            <a:off x="239066" y="4057238"/>
            <a:ext cx="1543264" cy="769437"/>
          </a:xfrm>
          <a:prstGeom prst="rect">
            <a:avLst/>
          </a:prstGeom>
        </p:spPr>
        <p:txBody>
          <a:bodyPr wrap="square" lIns="121917" tIns="60958" rIns="121917" bIns="60958">
            <a:spAutoFit/>
          </a:bodyPr>
          <a:lstStyle/>
          <a:p>
            <a:r>
              <a:rPr lang="zh-CN" altLang="en-US" sz="1400" dirty="0" smtClean="0">
                <a:solidFill>
                  <a:schemeClr val="bg1"/>
                </a:solidFill>
                <a:latin typeface="+mj-ea"/>
                <a:ea typeface="+mj-ea"/>
                <a:cs typeface="+mn-ea"/>
                <a:sym typeface="+mn-lt"/>
              </a:rPr>
              <a:t>经营地所在社区（村）劳动保障服务站受理初审</a:t>
            </a:r>
            <a:endParaRPr lang="zh-TW" altLang="en-US" sz="1400" dirty="0">
              <a:solidFill>
                <a:schemeClr val="bg1"/>
              </a:solidFill>
              <a:latin typeface="+mj-ea"/>
              <a:ea typeface="+mj-ea"/>
              <a:cs typeface="+mn-ea"/>
              <a:sym typeface="+mn-lt"/>
            </a:endParaRPr>
          </a:p>
        </p:txBody>
      </p:sp>
      <p:sp>
        <p:nvSpPr>
          <p:cNvPr id="31" name="矩形 30"/>
          <p:cNvSpPr/>
          <p:nvPr/>
        </p:nvSpPr>
        <p:spPr>
          <a:xfrm>
            <a:off x="101352" y="5055239"/>
            <a:ext cx="2207061" cy="369328"/>
          </a:xfrm>
          <a:prstGeom prst="rect">
            <a:avLst/>
          </a:prstGeom>
        </p:spPr>
        <p:txBody>
          <a:bodyPr wrap="square" lIns="121917" tIns="60958" rIns="121917" bIns="60958">
            <a:spAutoFit/>
          </a:bodyPr>
          <a:lstStyle/>
          <a:p>
            <a:r>
              <a:rPr lang="zh-CN" altLang="en-US" sz="1600" dirty="0" smtClean="0">
                <a:latin typeface="+mj-ea"/>
                <a:ea typeface="+mj-ea"/>
                <a:cs typeface="+mn-ea"/>
                <a:sym typeface="+mn-lt"/>
              </a:rPr>
              <a:t>每月</a:t>
            </a:r>
            <a:r>
              <a:rPr lang="en-US" altLang="zh-CN" sz="1600" dirty="0" smtClean="0">
                <a:latin typeface="+mj-ea"/>
                <a:ea typeface="+mj-ea"/>
                <a:cs typeface="+mn-ea"/>
                <a:sym typeface="+mn-lt"/>
              </a:rPr>
              <a:t>15</a:t>
            </a:r>
            <a:r>
              <a:rPr lang="zh-CN" altLang="en-US" sz="1600" dirty="0" smtClean="0">
                <a:latin typeface="+mj-ea"/>
                <a:ea typeface="+mj-ea"/>
                <a:cs typeface="+mn-ea"/>
                <a:sym typeface="+mn-lt"/>
              </a:rPr>
              <a:t>日之前</a:t>
            </a:r>
            <a:endParaRPr lang="zh-TW" altLang="en-US" sz="1600" dirty="0">
              <a:latin typeface="+mj-ea"/>
              <a:ea typeface="+mj-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5"/>
          <p:cNvSpPr>
            <a:spLocks noChangeArrowheads="1"/>
          </p:cNvSpPr>
          <p:nvPr/>
        </p:nvSpPr>
        <p:spPr bwMode="auto">
          <a:xfrm>
            <a:off x="2" y="1201066"/>
            <a:ext cx="9143999" cy="3021454"/>
          </a:xfrm>
          <a:prstGeom prst="rect">
            <a:avLst/>
          </a:prstGeom>
          <a:noFill/>
          <a:ln w="9525" cmpd="sng">
            <a:noFill/>
            <a:miter lim="800000"/>
          </a:ln>
        </p:spPr>
        <p:txBody>
          <a:bodyPr lIns="214971" tIns="34126" rIns="68254" bIns="34126" anchor="b"/>
          <a:lstStyle/>
          <a:p>
            <a:pPr fontAlgn="base">
              <a:spcBef>
                <a:spcPct val="0"/>
              </a:spcBef>
              <a:spcAft>
                <a:spcPct val="0"/>
              </a:spcAft>
            </a:pPr>
            <a:endParaRPr lang="zh-CN" altLang="zh-CN" sz="207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Line 33"/>
          <p:cNvSpPr>
            <a:spLocks noChangeShapeType="1"/>
          </p:cNvSpPr>
          <p:nvPr/>
        </p:nvSpPr>
        <p:spPr bwMode="auto">
          <a:xfrm flipV="1">
            <a:off x="4641527" y="2127152"/>
            <a:ext cx="1190" cy="2000120"/>
          </a:xfrm>
          <a:prstGeom prst="line">
            <a:avLst/>
          </a:prstGeom>
          <a:noFill/>
          <a:ln w="33338">
            <a:solidFill>
              <a:srgbClr val="3CADE4"/>
            </a:solidFill>
            <a:miter lim="800000"/>
          </a:ln>
        </p:spPr>
        <p:txBody>
          <a:bodyPr lIns="68254" tIns="34126" rIns="68254" bIns="34126"/>
          <a:lstStyle/>
          <a:p>
            <a:pPr fontAlgn="base">
              <a:spcBef>
                <a:spcPct val="0"/>
              </a:spcBef>
              <a:spcAft>
                <a:spcPct val="0"/>
              </a:spcAft>
            </a:pPr>
            <a:endParaRPr lang="zh-CN" altLang="en-US" sz="2255">
              <a:solidFill>
                <a:srgbClr val="FFFFFF"/>
              </a:solidFill>
              <a:latin typeface="Arial" panose="020B0604020202020204" pitchFamily="34" charset="0"/>
            </a:endParaRPr>
          </a:p>
        </p:txBody>
      </p:sp>
      <p:sp>
        <p:nvSpPr>
          <p:cNvPr id="21" name="Line 5"/>
          <p:cNvSpPr>
            <a:spLocks noChangeShapeType="1"/>
          </p:cNvSpPr>
          <p:nvPr/>
        </p:nvSpPr>
        <p:spPr bwMode="auto">
          <a:xfrm>
            <a:off x="1" y="3787751"/>
            <a:ext cx="1442423" cy="11464"/>
          </a:xfrm>
          <a:prstGeom prst="line">
            <a:avLst/>
          </a:prstGeom>
          <a:noFill/>
          <a:ln w="33338">
            <a:solidFill>
              <a:srgbClr val="3CADE4"/>
            </a:solidFill>
            <a:miter lim="800000"/>
          </a:ln>
        </p:spPr>
        <p:txBody>
          <a:bodyPr lIns="68254" tIns="34126" rIns="68254" bIns="34126"/>
          <a:lstStyle/>
          <a:p>
            <a:pPr fontAlgn="base">
              <a:spcBef>
                <a:spcPct val="0"/>
              </a:spcBef>
              <a:spcAft>
                <a:spcPct val="0"/>
              </a:spcAft>
            </a:pPr>
            <a:endParaRPr lang="zh-CN" altLang="en-US" sz="2255">
              <a:solidFill>
                <a:srgbClr val="FFFFFF"/>
              </a:solidFill>
              <a:latin typeface="Arial" panose="020B0604020202020204" pitchFamily="34" charset="0"/>
            </a:endParaRPr>
          </a:p>
        </p:txBody>
      </p:sp>
      <p:sp>
        <p:nvSpPr>
          <p:cNvPr id="22" name="Line 19"/>
          <p:cNvSpPr>
            <a:spLocks noChangeShapeType="1"/>
          </p:cNvSpPr>
          <p:nvPr/>
        </p:nvSpPr>
        <p:spPr bwMode="auto">
          <a:xfrm flipH="1">
            <a:off x="1442424" y="2919089"/>
            <a:ext cx="150038" cy="880123"/>
          </a:xfrm>
          <a:prstGeom prst="line">
            <a:avLst/>
          </a:prstGeom>
          <a:noFill/>
          <a:ln w="33338">
            <a:solidFill>
              <a:srgbClr val="3CADE4"/>
            </a:solidFill>
            <a:miter lim="800000"/>
          </a:ln>
        </p:spPr>
        <p:txBody>
          <a:bodyPr lIns="68254" tIns="34126" rIns="68254" bIns="34126"/>
          <a:lstStyle/>
          <a:p>
            <a:pPr fontAlgn="base">
              <a:spcBef>
                <a:spcPct val="0"/>
              </a:spcBef>
              <a:spcAft>
                <a:spcPct val="0"/>
              </a:spcAft>
            </a:pPr>
            <a:endParaRPr lang="zh-CN" altLang="en-US" sz="2255">
              <a:solidFill>
                <a:srgbClr val="FFFFFF"/>
              </a:solidFill>
              <a:latin typeface="Arial" panose="020B0604020202020204" pitchFamily="34" charset="0"/>
            </a:endParaRPr>
          </a:p>
        </p:txBody>
      </p:sp>
      <p:sp>
        <p:nvSpPr>
          <p:cNvPr id="23" name="Line 21"/>
          <p:cNvSpPr>
            <a:spLocks noChangeShapeType="1"/>
          </p:cNvSpPr>
          <p:nvPr/>
        </p:nvSpPr>
        <p:spPr bwMode="auto">
          <a:xfrm>
            <a:off x="2352177" y="2786803"/>
            <a:ext cx="5954" cy="1337823"/>
          </a:xfrm>
          <a:prstGeom prst="line">
            <a:avLst/>
          </a:prstGeom>
          <a:noFill/>
          <a:ln w="33338">
            <a:solidFill>
              <a:srgbClr val="3CADE4"/>
            </a:solidFill>
            <a:miter lim="800000"/>
          </a:ln>
        </p:spPr>
        <p:txBody>
          <a:bodyPr lIns="68254" tIns="34126" rIns="68254" bIns="34126"/>
          <a:lstStyle/>
          <a:p>
            <a:pPr fontAlgn="base">
              <a:spcBef>
                <a:spcPct val="0"/>
              </a:spcBef>
              <a:spcAft>
                <a:spcPct val="0"/>
              </a:spcAft>
            </a:pPr>
            <a:endParaRPr lang="zh-CN" altLang="en-US" sz="2255">
              <a:solidFill>
                <a:srgbClr val="FFFFFF"/>
              </a:solidFill>
              <a:latin typeface="Arial" panose="020B0604020202020204" pitchFamily="34" charset="0"/>
            </a:endParaRPr>
          </a:p>
        </p:txBody>
      </p:sp>
      <p:sp>
        <p:nvSpPr>
          <p:cNvPr id="24" name="Freeform 11"/>
          <p:cNvSpPr/>
          <p:nvPr/>
        </p:nvSpPr>
        <p:spPr bwMode="auto">
          <a:xfrm>
            <a:off x="866089" y="2917322"/>
            <a:ext cx="735902" cy="147275"/>
          </a:xfrm>
          <a:custGeom>
            <a:avLst/>
            <a:gdLst>
              <a:gd name="T0" fmla="*/ 0 w 618"/>
              <a:gd name="T1" fmla="*/ 167 h 167"/>
              <a:gd name="T2" fmla="*/ 616 w 618"/>
              <a:gd name="T3" fmla="*/ 20 h 167"/>
              <a:gd name="T4" fmla="*/ 618 w 618"/>
              <a:gd name="T5" fmla="*/ 0 h 167"/>
              <a:gd name="T6" fmla="*/ 2 w 618"/>
              <a:gd name="T7" fmla="*/ 153 h 167"/>
              <a:gd name="T8" fmla="*/ 0 60000 65536"/>
              <a:gd name="T9" fmla="*/ 0 60000 65536"/>
              <a:gd name="T10" fmla="*/ 0 60000 65536"/>
              <a:gd name="T11" fmla="*/ 0 60000 65536"/>
              <a:gd name="T12" fmla="*/ 0 w 618"/>
              <a:gd name="T13" fmla="*/ 0 h 167"/>
              <a:gd name="T14" fmla="*/ 618 w 618"/>
              <a:gd name="T15" fmla="*/ 167 h 167"/>
            </a:gdLst>
            <a:ahLst/>
            <a:cxnLst>
              <a:cxn ang="T8">
                <a:pos x="T0" y="T1"/>
              </a:cxn>
              <a:cxn ang="T9">
                <a:pos x="T2" y="T3"/>
              </a:cxn>
              <a:cxn ang="T10">
                <a:pos x="T4" y="T5"/>
              </a:cxn>
              <a:cxn ang="T11">
                <a:pos x="T6" y="T7"/>
              </a:cxn>
            </a:cxnLst>
            <a:rect l="T12" t="T13" r="T14" b="T15"/>
            <a:pathLst>
              <a:path w="618" h="167">
                <a:moveTo>
                  <a:pt x="0" y="167"/>
                </a:moveTo>
                <a:lnTo>
                  <a:pt x="616" y="20"/>
                </a:lnTo>
                <a:lnTo>
                  <a:pt x="618" y="0"/>
                </a:lnTo>
                <a:lnTo>
                  <a:pt x="2" y="153"/>
                </a:lnTo>
              </a:path>
            </a:pathLst>
          </a:custGeom>
          <a:solidFill>
            <a:schemeClr val="bg1"/>
          </a:solidFill>
          <a:ln w="11113" cap="flat">
            <a:solidFill>
              <a:srgbClr val="3CADE4"/>
            </a:solidFill>
            <a:prstDash val="solid"/>
            <a:miter lim="800000"/>
          </a:ln>
        </p:spPr>
        <p:txBody>
          <a:bodyPr lIns="68254" tIns="34126" rIns="68254" bIns="34126"/>
          <a:lstStyle/>
          <a:p>
            <a:pPr fontAlgn="base">
              <a:spcBef>
                <a:spcPct val="0"/>
              </a:spcBef>
              <a:spcAft>
                <a:spcPct val="0"/>
              </a:spcAft>
            </a:pPr>
            <a:endParaRPr lang="zh-CN" altLang="en-US" sz="2255">
              <a:solidFill>
                <a:srgbClr val="FFFFFF"/>
              </a:solidFill>
              <a:latin typeface="Arial" panose="020B0604020202020204" pitchFamily="34" charset="0"/>
            </a:endParaRPr>
          </a:p>
        </p:txBody>
      </p:sp>
      <p:sp>
        <p:nvSpPr>
          <p:cNvPr id="25" name="Freeform 13"/>
          <p:cNvSpPr/>
          <p:nvPr/>
        </p:nvSpPr>
        <p:spPr bwMode="auto">
          <a:xfrm>
            <a:off x="1578171" y="2710965"/>
            <a:ext cx="1175300" cy="229291"/>
          </a:xfrm>
          <a:custGeom>
            <a:avLst/>
            <a:gdLst>
              <a:gd name="T0" fmla="*/ 0 w 987"/>
              <a:gd name="T1" fmla="*/ 260 h 260"/>
              <a:gd name="T2" fmla="*/ 985 w 987"/>
              <a:gd name="T3" fmla="*/ 19 h 260"/>
              <a:gd name="T4" fmla="*/ 987 w 987"/>
              <a:gd name="T5" fmla="*/ 0 h 260"/>
              <a:gd name="T6" fmla="*/ 8 w 987"/>
              <a:gd name="T7" fmla="*/ 238 h 260"/>
              <a:gd name="T8" fmla="*/ 0 60000 65536"/>
              <a:gd name="T9" fmla="*/ 0 60000 65536"/>
              <a:gd name="T10" fmla="*/ 0 60000 65536"/>
              <a:gd name="T11" fmla="*/ 0 60000 65536"/>
              <a:gd name="T12" fmla="*/ 0 w 987"/>
              <a:gd name="T13" fmla="*/ 0 h 260"/>
              <a:gd name="T14" fmla="*/ 987 w 987"/>
              <a:gd name="T15" fmla="*/ 260 h 260"/>
            </a:gdLst>
            <a:ahLst/>
            <a:cxnLst>
              <a:cxn ang="T8">
                <a:pos x="T0" y="T1"/>
              </a:cxn>
              <a:cxn ang="T9">
                <a:pos x="T2" y="T3"/>
              </a:cxn>
              <a:cxn ang="T10">
                <a:pos x="T4" y="T5"/>
              </a:cxn>
              <a:cxn ang="T11">
                <a:pos x="T6" y="T7"/>
              </a:cxn>
            </a:cxnLst>
            <a:rect l="T12" t="T13" r="T14" b="T15"/>
            <a:pathLst>
              <a:path w="987" h="260">
                <a:moveTo>
                  <a:pt x="0" y="260"/>
                </a:moveTo>
                <a:lnTo>
                  <a:pt x="985" y="19"/>
                </a:lnTo>
                <a:lnTo>
                  <a:pt x="987" y="0"/>
                </a:lnTo>
                <a:lnTo>
                  <a:pt x="8" y="238"/>
                </a:lnTo>
              </a:path>
            </a:pathLst>
          </a:custGeom>
          <a:solidFill>
            <a:schemeClr val="bg1"/>
          </a:solidFill>
          <a:ln w="11113" cap="flat" cmpd="sng">
            <a:solidFill>
              <a:srgbClr val="3CADE4"/>
            </a:solidFill>
            <a:prstDash val="solid"/>
            <a:miter lim="800000"/>
            <a:headEnd type="none" w="med" len="med"/>
            <a:tailEnd type="none" w="med" len="med"/>
          </a:ln>
        </p:spPr>
        <p:txBody>
          <a:bodyPr lIns="68254" tIns="34126" rIns="68254" bIns="34126"/>
          <a:lstStyle/>
          <a:p>
            <a:pPr fontAlgn="base">
              <a:spcBef>
                <a:spcPct val="0"/>
              </a:spcBef>
              <a:spcAft>
                <a:spcPct val="0"/>
              </a:spcAft>
            </a:pPr>
            <a:endParaRPr lang="zh-CN" altLang="en-US" sz="2255">
              <a:solidFill>
                <a:srgbClr val="FFFFFF"/>
              </a:solidFill>
              <a:latin typeface="Arial" panose="020B0604020202020204" pitchFamily="34" charset="0"/>
            </a:endParaRPr>
          </a:p>
        </p:txBody>
      </p:sp>
      <p:sp>
        <p:nvSpPr>
          <p:cNvPr id="26" name="Freeform 15"/>
          <p:cNvSpPr/>
          <p:nvPr/>
        </p:nvSpPr>
        <p:spPr bwMode="auto">
          <a:xfrm>
            <a:off x="945872" y="1590084"/>
            <a:ext cx="1906439" cy="626139"/>
          </a:xfrm>
          <a:custGeom>
            <a:avLst/>
            <a:gdLst>
              <a:gd name="T0" fmla="*/ 1002 w 1002"/>
              <a:gd name="T1" fmla="*/ 3 h 396"/>
              <a:gd name="T2" fmla="*/ 997 w 1002"/>
              <a:gd name="T3" fmla="*/ 12 h 396"/>
              <a:gd name="T4" fmla="*/ 993 w 1002"/>
              <a:gd name="T5" fmla="*/ 11 h 396"/>
              <a:gd name="T6" fmla="*/ 982 w 1002"/>
              <a:gd name="T7" fmla="*/ 9 h 396"/>
              <a:gd name="T8" fmla="*/ 967 w 1002"/>
              <a:gd name="T9" fmla="*/ 9 h 396"/>
              <a:gd name="T10" fmla="*/ 953 w 1002"/>
              <a:gd name="T11" fmla="*/ 11 h 396"/>
              <a:gd name="T12" fmla="*/ 939 w 1002"/>
              <a:gd name="T13" fmla="*/ 16 h 396"/>
              <a:gd name="T14" fmla="*/ 424 w 1002"/>
              <a:gd name="T15" fmla="*/ 224 h 396"/>
              <a:gd name="T16" fmla="*/ 376 w 1002"/>
              <a:gd name="T17" fmla="*/ 244 h 396"/>
              <a:gd name="T18" fmla="*/ 1 w 1002"/>
              <a:gd name="T19" fmla="*/ 396 h 396"/>
              <a:gd name="T20" fmla="*/ 0 w 1002"/>
              <a:gd name="T21" fmla="*/ 390 h 396"/>
              <a:gd name="T22" fmla="*/ 377 w 1002"/>
              <a:gd name="T23" fmla="*/ 237 h 396"/>
              <a:gd name="T24" fmla="*/ 424 w 1002"/>
              <a:gd name="T25" fmla="*/ 218 h 396"/>
              <a:gd name="T26" fmla="*/ 938 w 1002"/>
              <a:gd name="T27" fmla="*/ 8 h 396"/>
              <a:gd name="T28" fmla="*/ 954 w 1002"/>
              <a:gd name="T29" fmla="*/ 3 h 396"/>
              <a:gd name="T30" fmla="*/ 971 w 1002"/>
              <a:gd name="T31" fmla="*/ 1 h 396"/>
              <a:gd name="T32" fmla="*/ 987 w 1002"/>
              <a:gd name="T33" fmla="*/ 0 h 396"/>
              <a:gd name="T34" fmla="*/ 1000 w 1002"/>
              <a:gd name="T35" fmla="*/ 3 h 396"/>
              <a:gd name="T36" fmla="*/ 1002 w 1002"/>
              <a:gd name="T37" fmla="*/ 3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2"/>
              <a:gd name="T58" fmla="*/ 0 h 396"/>
              <a:gd name="T59" fmla="*/ 1002 w 1002"/>
              <a:gd name="T60" fmla="*/ 396 h 3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2" h="396">
                <a:moveTo>
                  <a:pt x="1002" y="3"/>
                </a:moveTo>
                <a:cubicBezTo>
                  <a:pt x="997" y="12"/>
                  <a:pt x="997" y="12"/>
                  <a:pt x="997" y="12"/>
                </a:cubicBezTo>
                <a:cubicBezTo>
                  <a:pt x="993" y="11"/>
                  <a:pt x="993" y="11"/>
                  <a:pt x="993" y="11"/>
                </a:cubicBezTo>
                <a:cubicBezTo>
                  <a:pt x="990" y="10"/>
                  <a:pt x="986" y="9"/>
                  <a:pt x="982" y="9"/>
                </a:cubicBezTo>
                <a:cubicBezTo>
                  <a:pt x="977" y="9"/>
                  <a:pt x="972" y="9"/>
                  <a:pt x="967" y="9"/>
                </a:cubicBezTo>
                <a:cubicBezTo>
                  <a:pt x="962" y="10"/>
                  <a:pt x="957" y="10"/>
                  <a:pt x="953" y="11"/>
                </a:cubicBezTo>
                <a:cubicBezTo>
                  <a:pt x="948" y="13"/>
                  <a:pt x="943" y="14"/>
                  <a:pt x="939" y="16"/>
                </a:cubicBezTo>
                <a:cubicBezTo>
                  <a:pt x="424" y="224"/>
                  <a:pt x="424" y="224"/>
                  <a:pt x="424" y="224"/>
                </a:cubicBezTo>
                <a:cubicBezTo>
                  <a:pt x="376" y="244"/>
                  <a:pt x="376" y="244"/>
                  <a:pt x="376" y="244"/>
                </a:cubicBezTo>
                <a:cubicBezTo>
                  <a:pt x="1" y="396"/>
                  <a:pt x="1" y="396"/>
                  <a:pt x="1" y="396"/>
                </a:cubicBezTo>
                <a:cubicBezTo>
                  <a:pt x="0" y="390"/>
                  <a:pt x="0" y="390"/>
                  <a:pt x="0" y="390"/>
                </a:cubicBezTo>
                <a:cubicBezTo>
                  <a:pt x="377" y="237"/>
                  <a:pt x="377" y="237"/>
                  <a:pt x="377" y="237"/>
                </a:cubicBezTo>
                <a:cubicBezTo>
                  <a:pt x="424" y="218"/>
                  <a:pt x="424" y="218"/>
                  <a:pt x="424" y="218"/>
                </a:cubicBezTo>
                <a:cubicBezTo>
                  <a:pt x="938" y="8"/>
                  <a:pt x="938" y="8"/>
                  <a:pt x="938" y="8"/>
                </a:cubicBezTo>
                <a:cubicBezTo>
                  <a:pt x="943" y="6"/>
                  <a:pt x="948" y="5"/>
                  <a:pt x="954" y="3"/>
                </a:cubicBezTo>
                <a:cubicBezTo>
                  <a:pt x="959" y="2"/>
                  <a:pt x="965" y="1"/>
                  <a:pt x="971" y="1"/>
                </a:cubicBezTo>
                <a:cubicBezTo>
                  <a:pt x="976" y="0"/>
                  <a:pt x="982" y="0"/>
                  <a:pt x="987" y="0"/>
                </a:cubicBezTo>
                <a:cubicBezTo>
                  <a:pt x="992" y="1"/>
                  <a:pt x="996" y="1"/>
                  <a:pt x="1000" y="3"/>
                </a:cubicBezTo>
                <a:cubicBezTo>
                  <a:pt x="1002" y="3"/>
                  <a:pt x="1002" y="3"/>
                  <a:pt x="1002" y="3"/>
                </a:cubicBezTo>
              </a:path>
            </a:pathLst>
          </a:custGeom>
          <a:solidFill>
            <a:schemeClr val="bg1"/>
          </a:solidFill>
          <a:ln w="11113" cap="flat" cmpd="sng">
            <a:solidFill>
              <a:srgbClr val="3CADE4"/>
            </a:solidFill>
            <a:prstDash val="solid"/>
            <a:miter lim="800000"/>
            <a:headEnd type="none" w="med" len="med"/>
            <a:tailEnd type="none" w="med" len="med"/>
          </a:ln>
        </p:spPr>
        <p:txBody>
          <a:bodyPr lIns="68254" tIns="34126" rIns="68254" bIns="34126"/>
          <a:lstStyle/>
          <a:p>
            <a:pPr fontAlgn="base">
              <a:spcBef>
                <a:spcPct val="0"/>
              </a:spcBef>
              <a:spcAft>
                <a:spcPct val="0"/>
              </a:spcAft>
            </a:pPr>
            <a:endParaRPr lang="zh-CN" altLang="en-US" sz="2255">
              <a:solidFill>
                <a:srgbClr val="FFFFFF"/>
              </a:solidFill>
              <a:latin typeface="Arial" panose="020B0604020202020204" pitchFamily="34" charset="0"/>
            </a:endParaRPr>
          </a:p>
        </p:txBody>
      </p:sp>
      <p:sp>
        <p:nvSpPr>
          <p:cNvPr id="27" name="Freeform 16"/>
          <p:cNvSpPr/>
          <p:nvPr/>
        </p:nvSpPr>
        <p:spPr bwMode="auto">
          <a:xfrm>
            <a:off x="704137" y="2206527"/>
            <a:ext cx="244110" cy="881887"/>
          </a:xfrm>
          <a:custGeom>
            <a:avLst/>
            <a:gdLst>
              <a:gd name="T0" fmla="*/ 128 w 128"/>
              <a:gd name="T1" fmla="*/ 6 h 558"/>
              <a:gd name="T2" fmla="*/ 124 w 128"/>
              <a:gd name="T3" fmla="*/ 7 h 558"/>
              <a:gd name="T4" fmla="*/ 118 w 128"/>
              <a:gd name="T5" fmla="*/ 11 h 558"/>
              <a:gd name="T6" fmla="*/ 112 w 128"/>
              <a:gd name="T7" fmla="*/ 17 h 558"/>
              <a:gd name="T8" fmla="*/ 108 w 128"/>
              <a:gd name="T9" fmla="*/ 24 h 558"/>
              <a:gd name="T10" fmla="*/ 106 w 128"/>
              <a:gd name="T11" fmla="*/ 31 h 558"/>
              <a:gd name="T12" fmla="*/ 64 w 128"/>
              <a:gd name="T13" fmla="*/ 240 h 558"/>
              <a:gd name="T14" fmla="*/ 55 w 128"/>
              <a:gd name="T15" fmla="*/ 287 h 558"/>
              <a:gd name="T16" fmla="*/ 7 w 128"/>
              <a:gd name="T17" fmla="*/ 530 h 558"/>
              <a:gd name="T18" fmla="*/ 6 w 128"/>
              <a:gd name="T19" fmla="*/ 539 h 558"/>
              <a:gd name="T20" fmla="*/ 8 w 128"/>
              <a:gd name="T21" fmla="*/ 545 h 558"/>
              <a:gd name="T22" fmla="*/ 13 w 128"/>
              <a:gd name="T23" fmla="*/ 549 h 558"/>
              <a:gd name="T24" fmla="*/ 19 w 128"/>
              <a:gd name="T25" fmla="*/ 550 h 558"/>
              <a:gd name="T26" fmla="*/ 86 w 128"/>
              <a:gd name="T27" fmla="*/ 535 h 558"/>
              <a:gd name="T28" fmla="*/ 85 w 128"/>
              <a:gd name="T29" fmla="*/ 543 h 558"/>
              <a:gd name="T30" fmla="*/ 17 w 128"/>
              <a:gd name="T31" fmla="*/ 558 h 558"/>
              <a:gd name="T32" fmla="*/ 9 w 128"/>
              <a:gd name="T33" fmla="*/ 557 h 558"/>
              <a:gd name="T34" fmla="*/ 3 w 128"/>
              <a:gd name="T35" fmla="*/ 552 h 558"/>
              <a:gd name="T36" fmla="*/ 0 w 128"/>
              <a:gd name="T37" fmla="*/ 543 h 558"/>
              <a:gd name="T38" fmla="*/ 1 w 128"/>
              <a:gd name="T39" fmla="*/ 531 h 558"/>
              <a:gd name="T40" fmla="*/ 49 w 128"/>
              <a:gd name="T41" fmla="*/ 289 h 558"/>
              <a:gd name="T42" fmla="*/ 58 w 128"/>
              <a:gd name="T43" fmla="*/ 242 h 558"/>
              <a:gd name="T44" fmla="*/ 100 w 128"/>
              <a:gd name="T45" fmla="*/ 33 h 558"/>
              <a:gd name="T46" fmla="*/ 104 w 128"/>
              <a:gd name="T47" fmla="*/ 23 h 558"/>
              <a:gd name="T48" fmla="*/ 110 w 128"/>
              <a:gd name="T49" fmla="*/ 14 h 558"/>
              <a:gd name="T50" fmla="*/ 117 w 128"/>
              <a:gd name="T51" fmla="*/ 6 h 558"/>
              <a:gd name="T52" fmla="*/ 126 w 128"/>
              <a:gd name="T53" fmla="*/ 1 h 558"/>
              <a:gd name="T54" fmla="*/ 127 w 128"/>
              <a:gd name="T55" fmla="*/ 0 h 558"/>
              <a:gd name="T56" fmla="*/ 128 w 128"/>
              <a:gd name="T57" fmla="*/ 6 h 5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558"/>
              <a:gd name="T89" fmla="*/ 128 w 128"/>
              <a:gd name="T90" fmla="*/ 558 h 5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558">
                <a:moveTo>
                  <a:pt x="128" y="6"/>
                </a:moveTo>
                <a:cubicBezTo>
                  <a:pt x="124" y="7"/>
                  <a:pt x="124" y="7"/>
                  <a:pt x="124" y="7"/>
                </a:cubicBezTo>
                <a:cubicBezTo>
                  <a:pt x="122" y="8"/>
                  <a:pt x="120" y="9"/>
                  <a:pt x="118" y="11"/>
                </a:cubicBezTo>
                <a:cubicBezTo>
                  <a:pt x="116" y="13"/>
                  <a:pt x="114" y="15"/>
                  <a:pt x="112" y="17"/>
                </a:cubicBezTo>
                <a:cubicBezTo>
                  <a:pt x="111" y="19"/>
                  <a:pt x="109" y="21"/>
                  <a:pt x="108" y="24"/>
                </a:cubicBezTo>
                <a:cubicBezTo>
                  <a:pt x="107" y="26"/>
                  <a:pt x="106" y="28"/>
                  <a:pt x="106" y="31"/>
                </a:cubicBezTo>
                <a:cubicBezTo>
                  <a:pt x="64" y="240"/>
                  <a:pt x="64" y="240"/>
                  <a:pt x="64" y="240"/>
                </a:cubicBezTo>
                <a:cubicBezTo>
                  <a:pt x="55" y="287"/>
                  <a:pt x="55" y="287"/>
                  <a:pt x="55" y="287"/>
                </a:cubicBezTo>
                <a:cubicBezTo>
                  <a:pt x="7" y="530"/>
                  <a:pt x="7" y="530"/>
                  <a:pt x="7" y="530"/>
                </a:cubicBezTo>
                <a:cubicBezTo>
                  <a:pt x="6" y="533"/>
                  <a:pt x="6" y="536"/>
                  <a:pt x="6" y="539"/>
                </a:cubicBezTo>
                <a:cubicBezTo>
                  <a:pt x="6" y="541"/>
                  <a:pt x="7" y="544"/>
                  <a:pt x="8" y="545"/>
                </a:cubicBezTo>
                <a:cubicBezTo>
                  <a:pt x="9" y="547"/>
                  <a:pt x="11" y="548"/>
                  <a:pt x="13" y="549"/>
                </a:cubicBezTo>
                <a:cubicBezTo>
                  <a:pt x="14" y="550"/>
                  <a:pt x="17" y="550"/>
                  <a:pt x="19" y="550"/>
                </a:cubicBezTo>
                <a:cubicBezTo>
                  <a:pt x="86" y="535"/>
                  <a:pt x="86" y="535"/>
                  <a:pt x="86" y="535"/>
                </a:cubicBezTo>
                <a:cubicBezTo>
                  <a:pt x="85" y="543"/>
                  <a:pt x="85" y="543"/>
                  <a:pt x="85" y="543"/>
                </a:cubicBezTo>
                <a:cubicBezTo>
                  <a:pt x="17" y="558"/>
                  <a:pt x="17" y="558"/>
                  <a:pt x="17" y="558"/>
                </a:cubicBezTo>
                <a:cubicBezTo>
                  <a:pt x="14" y="558"/>
                  <a:pt x="11" y="558"/>
                  <a:pt x="9" y="557"/>
                </a:cubicBezTo>
                <a:cubicBezTo>
                  <a:pt x="6" y="556"/>
                  <a:pt x="4" y="554"/>
                  <a:pt x="3" y="552"/>
                </a:cubicBezTo>
                <a:cubicBezTo>
                  <a:pt x="1" y="550"/>
                  <a:pt x="0" y="547"/>
                  <a:pt x="0" y="543"/>
                </a:cubicBezTo>
                <a:cubicBezTo>
                  <a:pt x="0" y="540"/>
                  <a:pt x="0" y="536"/>
                  <a:pt x="1" y="531"/>
                </a:cubicBezTo>
                <a:cubicBezTo>
                  <a:pt x="49" y="289"/>
                  <a:pt x="49" y="289"/>
                  <a:pt x="49" y="289"/>
                </a:cubicBezTo>
                <a:cubicBezTo>
                  <a:pt x="58" y="242"/>
                  <a:pt x="58" y="242"/>
                  <a:pt x="58" y="242"/>
                </a:cubicBezTo>
                <a:cubicBezTo>
                  <a:pt x="100" y="33"/>
                  <a:pt x="100" y="33"/>
                  <a:pt x="100" y="33"/>
                </a:cubicBezTo>
                <a:cubicBezTo>
                  <a:pt x="101" y="30"/>
                  <a:pt x="102" y="26"/>
                  <a:pt x="104" y="23"/>
                </a:cubicBezTo>
                <a:cubicBezTo>
                  <a:pt x="105" y="20"/>
                  <a:pt x="107" y="17"/>
                  <a:pt x="110" y="14"/>
                </a:cubicBezTo>
                <a:cubicBezTo>
                  <a:pt x="112" y="11"/>
                  <a:pt x="114" y="8"/>
                  <a:pt x="117" y="6"/>
                </a:cubicBezTo>
                <a:cubicBezTo>
                  <a:pt x="120" y="4"/>
                  <a:pt x="123" y="2"/>
                  <a:pt x="126" y="1"/>
                </a:cubicBezTo>
                <a:cubicBezTo>
                  <a:pt x="127" y="0"/>
                  <a:pt x="127" y="0"/>
                  <a:pt x="127" y="0"/>
                </a:cubicBezTo>
                <a:lnTo>
                  <a:pt x="128" y="6"/>
                </a:lnTo>
                <a:close/>
              </a:path>
            </a:pathLst>
          </a:custGeom>
          <a:solidFill>
            <a:schemeClr val="bg1"/>
          </a:solidFill>
          <a:ln w="11113" cap="flat">
            <a:solidFill>
              <a:srgbClr val="3CADE4"/>
            </a:solidFill>
            <a:prstDash val="solid"/>
            <a:miter lim="800000"/>
          </a:ln>
        </p:spPr>
        <p:txBody>
          <a:bodyPr lIns="68254" tIns="34126" rIns="68254" bIns="34126"/>
          <a:lstStyle/>
          <a:p>
            <a:pPr fontAlgn="base">
              <a:spcBef>
                <a:spcPct val="0"/>
              </a:spcBef>
              <a:spcAft>
                <a:spcPct val="0"/>
              </a:spcAft>
            </a:pPr>
            <a:endParaRPr lang="zh-CN" altLang="en-US" sz="2255">
              <a:solidFill>
                <a:srgbClr val="FFFFFF"/>
              </a:solidFill>
              <a:latin typeface="Arial" panose="020B0604020202020204" pitchFamily="34" charset="0"/>
            </a:endParaRPr>
          </a:p>
        </p:txBody>
      </p:sp>
      <p:sp>
        <p:nvSpPr>
          <p:cNvPr id="28" name="Freeform 17"/>
          <p:cNvSpPr/>
          <p:nvPr/>
        </p:nvSpPr>
        <p:spPr bwMode="auto">
          <a:xfrm>
            <a:off x="2755852" y="1594495"/>
            <a:ext cx="981203" cy="1132343"/>
          </a:xfrm>
          <a:custGeom>
            <a:avLst/>
            <a:gdLst>
              <a:gd name="T0" fmla="*/ 46 w 516"/>
              <a:gd name="T1" fmla="*/ 9 h 716"/>
              <a:gd name="T2" fmla="*/ 485 w 516"/>
              <a:gd name="T3" fmla="*/ 148 h 716"/>
              <a:gd name="T4" fmla="*/ 496 w 516"/>
              <a:gd name="T5" fmla="*/ 154 h 716"/>
              <a:gd name="T6" fmla="*/ 501 w 516"/>
              <a:gd name="T7" fmla="*/ 164 h 716"/>
              <a:gd name="T8" fmla="*/ 501 w 516"/>
              <a:gd name="T9" fmla="*/ 175 h 716"/>
              <a:gd name="T10" fmla="*/ 494 w 516"/>
              <a:gd name="T11" fmla="*/ 187 h 716"/>
              <a:gd name="T12" fmla="*/ 113 w 516"/>
              <a:gd name="T13" fmla="*/ 656 h 716"/>
              <a:gd name="T14" fmla="*/ 100 w 516"/>
              <a:gd name="T15" fmla="*/ 668 h 716"/>
              <a:gd name="T16" fmla="*/ 84 w 516"/>
              <a:gd name="T17" fmla="*/ 679 h 716"/>
              <a:gd name="T18" fmla="*/ 66 w 516"/>
              <a:gd name="T19" fmla="*/ 689 h 716"/>
              <a:gd name="T20" fmla="*/ 49 w 516"/>
              <a:gd name="T21" fmla="*/ 694 h 716"/>
              <a:gd name="T22" fmla="*/ 0 w 516"/>
              <a:gd name="T23" fmla="*/ 705 h 716"/>
              <a:gd name="T24" fmla="*/ 0 w 516"/>
              <a:gd name="T25" fmla="*/ 716 h 716"/>
              <a:gd name="T26" fmla="*/ 50 w 516"/>
              <a:gd name="T27" fmla="*/ 705 h 716"/>
              <a:gd name="T28" fmla="*/ 69 w 516"/>
              <a:gd name="T29" fmla="*/ 699 h 716"/>
              <a:gd name="T30" fmla="*/ 89 w 516"/>
              <a:gd name="T31" fmla="*/ 689 h 716"/>
              <a:gd name="T32" fmla="*/ 108 w 516"/>
              <a:gd name="T33" fmla="*/ 676 h 716"/>
              <a:gd name="T34" fmla="*/ 122 w 516"/>
              <a:gd name="T35" fmla="*/ 661 h 716"/>
              <a:gd name="T36" fmla="*/ 506 w 516"/>
              <a:gd name="T37" fmla="*/ 190 h 716"/>
              <a:gd name="T38" fmla="*/ 515 w 516"/>
              <a:gd name="T39" fmla="*/ 174 h 716"/>
              <a:gd name="T40" fmla="*/ 515 w 516"/>
              <a:gd name="T41" fmla="*/ 159 h 716"/>
              <a:gd name="T42" fmla="*/ 508 w 516"/>
              <a:gd name="T43" fmla="*/ 147 h 716"/>
              <a:gd name="T44" fmla="*/ 493 w 516"/>
              <a:gd name="T45" fmla="*/ 138 h 716"/>
              <a:gd name="T46" fmla="*/ 51 w 516"/>
              <a:gd name="T47" fmla="*/ 0 h 716"/>
              <a:gd name="T48" fmla="*/ 46 w 516"/>
              <a:gd name="T49" fmla="*/ 9 h 7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6"/>
              <a:gd name="T76" fmla="*/ 0 h 716"/>
              <a:gd name="T77" fmla="*/ 516 w 516"/>
              <a:gd name="T78" fmla="*/ 716 h 7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6" h="716">
                <a:moveTo>
                  <a:pt x="46" y="9"/>
                </a:moveTo>
                <a:cubicBezTo>
                  <a:pt x="485" y="148"/>
                  <a:pt x="485" y="148"/>
                  <a:pt x="485" y="148"/>
                </a:cubicBezTo>
                <a:cubicBezTo>
                  <a:pt x="490" y="150"/>
                  <a:pt x="493" y="152"/>
                  <a:pt x="496" y="154"/>
                </a:cubicBezTo>
                <a:cubicBezTo>
                  <a:pt x="499" y="157"/>
                  <a:pt x="500" y="160"/>
                  <a:pt x="501" y="164"/>
                </a:cubicBezTo>
                <a:cubicBezTo>
                  <a:pt x="502" y="167"/>
                  <a:pt x="502" y="171"/>
                  <a:pt x="501" y="175"/>
                </a:cubicBezTo>
                <a:cubicBezTo>
                  <a:pt x="500" y="179"/>
                  <a:pt x="498" y="183"/>
                  <a:pt x="494" y="187"/>
                </a:cubicBezTo>
                <a:cubicBezTo>
                  <a:pt x="113" y="656"/>
                  <a:pt x="113" y="656"/>
                  <a:pt x="113" y="656"/>
                </a:cubicBezTo>
                <a:cubicBezTo>
                  <a:pt x="109" y="660"/>
                  <a:pt x="105" y="664"/>
                  <a:pt x="100" y="668"/>
                </a:cubicBezTo>
                <a:cubicBezTo>
                  <a:pt x="95" y="672"/>
                  <a:pt x="89" y="676"/>
                  <a:pt x="84" y="679"/>
                </a:cubicBezTo>
                <a:cubicBezTo>
                  <a:pt x="78" y="683"/>
                  <a:pt x="72" y="686"/>
                  <a:pt x="66" y="689"/>
                </a:cubicBezTo>
                <a:cubicBezTo>
                  <a:pt x="60" y="691"/>
                  <a:pt x="55" y="693"/>
                  <a:pt x="49" y="694"/>
                </a:cubicBezTo>
                <a:cubicBezTo>
                  <a:pt x="0" y="705"/>
                  <a:pt x="0" y="705"/>
                  <a:pt x="0" y="705"/>
                </a:cubicBezTo>
                <a:cubicBezTo>
                  <a:pt x="0" y="716"/>
                  <a:pt x="0" y="716"/>
                  <a:pt x="0" y="716"/>
                </a:cubicBezTo>
                <a:cubicBezTo>
                  <a:pt x="50" y="705"/>
                  <a:pt x="50" y="705"/>
                  <a:pt x="50" y="705"/>
                </a:cubicBezTo>
                <a:cubicBezTo>
                  <a:pt x="56" y="704"/>
                  <a:pt x="63" y="702"/>
                  <a:pt x="69" y="699"/>
                </a:cubicBezTo>
                <a:cubicBezTo>
                  <a:pt x="76" y="696"/>
                  <a:pt x="83" y="693"/>
                  <a:pt x="89" y="689"/>
                </a:cubicBezTo>
                <a:cubicBezTo>
                  <a:pt x="96" y="685"/>
                  <a:pt x="102" y="680"/>
                  <a:pt x="108" y="676"/>
                </a:cubicBezTo>
                <a:cubicBezTo>
                  <a:pt x="113" y="671"/>
                  <a:pt x="118" y="666"/>
                  <a:pt x="122" y="661"/>
                </a:cubicBezTo>
                <a:cubicBezTo>
                  <a:pt x="506" y="190"/>
                  <a:pt x="506" y="190"/>
                  <a:pt x="506" y="190"/>
                </a:cubicBezTo>
                <a:cubicBezTo>
                  <a:pt x="510" y="185"/>
                  <a:pt x="513" y="180"/>
                  <a:pt x="515" y="174"/>
                </a:cubicBezTo>
                <a:cubicBezTo>
                  <a:pt x="516" y="169"/>
                  <a:pt x="516" y="164"/>
                  <a:pt x="515" y="159"/>
                </a:cubicBezTo>
                <a:cubicBezTo>
                  <a:pt x="514" y="154"/>
                  <a:pt x="511" y="150"/>
                  <a:pt x="508" y="147"/>
                </a:cubicBezTo>
                <a:cubicBezTo>
                  <a:pt x="504" y="143"/>
                  <a:pt x="499" y="140"/>
                  <a:pt x="493" y="138"/>
                </a:cubicBezTo>
                <a:cubicBezTo>
                  <a:pt x="51" y="0"/>
                  <a:pt x="51" y="0"/>
                  <a:pt x="51" y="0"/>
                </a:cubicBezTo>
                <a:lnTo>
                  <a:pt x="46" y="9"/>
                </a:lnTo>
                <a:close/>
              </a:path>
            </a:pathLst>
          </a:custGeom>
          <a:solidFill>
            <a:schemeClr val="bg1"/>
          </a:solidFill>
          <a:ln w="11113" cap="flat" cmpd="sng">
            <a:solidFill>
              <a:srgbClr val="3CADE4"/>
            </a:solidFill>
            <a:prstDash val="solid"/>
            <a:miter lim="800000"/>
            <a:headEnd type="none" w="med" len="med"/>
            <a:tailEnd type="none" w="med" len="med"/>
          </a:ln>
        </p:spPr>
        <p:txBody>
          <a:bodyPr lIns="68254" tIns="34126" rIns="68254" bIns="34126"/>
          <a:lstStyle/>
          <a:p>
            <a:pPr fontAlgn="base">
              <a:spcBef>
                <a:spcPct val="0"/>
              </a:spcBef>
              <a:spcAft>
                <a:spcPct val="0"/>
              </a:spcAft>
            </a:pPr>
            <a:endParaRPr lang="zh-CN" altLang="en-US" sz="2255">
              <a:solidFill>
                <a:srgbClr val="FFFFFF"/>
              </a:solidFill>
              <a:latin typeface="Arial" panose="020B0604020202020204" pitchFamily="34" charset="0"/>
            </a:endParaRPr>
          </a:p>
        </p:txBody>
      </p:sp>
      <p:sp>
        <p:nvSpPr>
          <p:cNvPr id="29" name="Line 51"/>
          <p:cNvSpPr>
            <a:spLocks noChangeShapeType="1"/>
          </p:cNvSpPr>
          <p:nvPr/>
        </p:nvSpPr>
        <p:spPr bwMode="auto">
          <a:xfrm>
            <a:off x="2347418" y="4122863"/>
            <a:ext cx="2303702" cy="1763"/>
          </a:xfrm>
          <a:prstGeom prst="line">
            <a:avLst/>
          </a:prstGeom>
          <a:noFill/>
          <a:ln w="33338">
            <a:solidFill>
              <a:srgbClr val="3CADE4"/>
            </a:solidFill>
            <a:miter lim="800000"/>
          </a:ln>
        </p:spPr>
        <p:txBody>
          <a:bodyPr lIns="68254" tIns="34126" rIns="68254" bIns="34126"/>
          <a:lstStyle/>
          <a:p>
            <a:pPr fontAlgn="base">
              <a:spcBef>
                <a:spcPct val="0"/>
              </a:spcBef>
              <a:spcAft>
                <a:spcPct val="0"/>
              </a:spcAft>
            </a:pPr>
            <a:endParaRPr lang="zh-CN" altLang="en-US" sz="2255">
              <a:solidFill>
                <a:srgbClr val="FFFFFF"/>
              </a:solidFill>
              <a:latin typeface="Arial" panose="020B0604020202020204" pitchFamily="34" charset="0"/>
            </a:endParaRPr>
          </a:p>
        </p:txBody>
      </p:sp>
      <p:sp>
        <p:nvSpPr>
          <p:cNvPr id="30" name="TextBox 29"/>
          <p:cNvSpPr txBox="1"/>
          <p:nvPr/>
        </p:nvSpPr>
        <p:spPr>
          <a:xfrm rot="20445248">
            <a:off x="1043868" y="1990467"/>
            <a:ext cx="2215333" cy="691397"/>
          </a:xfrm>
          <a:prstGeom prst="rect">
            <a:avLst/>
          </a:prstGeom>
          <a:noFill/>
          <a:ln>
            <a:noFill/>
          </a:ln>
        </p:spPr>
        <p:txBody>
          <a:bodyPr wrap="none" lIns="68254" tIns="34126" rIns="68254" bIns="34126">
            <a:spAutoFit/>
          </a:bodyPr>
          <a:lstStyle/>
          <a:p>
            <a:pPr fontAlgn="base">
              <a:spcBef>
                <a:spcPct val="0"/>
              </a:spcBef>
              <a:spcAft>
                <a:spcPct val="0"/>
              </a:spcAft>
              <a:defRPr/>
            </a:pPr>
            <a:r>
              <a:rPr lang="zh-CN" altLang="en-US" sz="4045" b="1" dirty="0">
                <a:solidFill>
                  <a:srgbClr val="00A53C"/>
                </a:solidFill>
                <a:latin typeface="微软雅黑" panose="020B0503020204020204" pitchFamily="34" charset="-122"/>
                <a:ea typeface="微软雅黑" panose="020B0503020204020204" pitchFamily="34" charset="-122"/>
              </a:rPr>
              <a:t>谢谢观看</a:t>
            </a:r>
            <a:endParaRPr lang="zh-CN" altLang="en-US" sz="4045" b="1" dirty="0">
              <a:solidFill>
                <a:srgbClr val="00A53C"/>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165632" y="4813600"/>
            <a:ext cx="4944142" cy="671209"/>
          </a:xfrm>
          <a:prstGeom prst="rect">
            <a:avLst/>
          </a:prstGeom>
          <a:noFill/>
        </p:spPr>
        <p:txBody>
          <a:bodyPr wrap="square" rtlCol="0">
            <a:spAutoFit/>
          </a:bodyPr>
          <a:lstStyle/>
          <a:p>
            <a:r>
              <a:rPr lang="zh-CN" altLang="en-US" sz="1880" dirty="0">
                <a:solidFill>
                  <a:srgbClr val="0070C0"/>
                </a:solidFill>
                <a:latin typeface="+mn-ea"/>
                <a:ea typeface="+mn-ea"/>
              </a:rPr>
              <a:t>南通市劳动就业管理</a:t>
            </a:r>
            <a:r>
              <a:rPr lang="zh-CN" altLang="en-US" sz="1880" dirty="0" smtClean="0">
                <a:solidFill>
                  <a:srgbClr val="0070C0"/>
                </a:solidFill>
                <a:latin typeface="+mn-ea"/>
                <a:ea typeface="+mn-ea"/>
              </a:rPr>
              <a:t>中心 创业就业科    </a:t>
            </a:r>
            <a:r>
              <a:rPr lang="en-US" altLang="zh-CN" sz="1880" dirty="0">
                <a:solidFill>
                  <a:srgbClr val="0070C0"/>
                </a:solidFill>
                <a:latin typeface="+mn-ea"/>
                <a:ea typeface="+mn-ea"/>
              </a:rPr>
              <a:t>59000185</a:t>
            </a:r>
            <a:endParaRPr lang="zh-CN" altLang="en-US" sz="1880" dirty="0">
              <a:solidFill>
                <a:srgbClr val="0070C0"/>
              </a:solidFill>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809771" y="2427283"/>
            <a:ext cx="1980000" cy="2880000"/>
            <a:chOff x="809771" y="2122484"/>
            <a:chExt cx="1980000" cy="2880000"/>
          </a:xfrm>
          <a:solidFill>
            <a:srgbClr val="2686A7"/>
          </a:solidFill>
        </p:grpSpPr>
        <p:sp>
          <p:nvSpPr>
            <p:cNvPr id="6" name="手繪多邊形 5"/>
            <p:cNvSpPr/>
            <p:nvPr/>
          </p:nvSpPr>
          <p:spPr>
            <a:xfrm>
              <a:off x="809771" y="2122484"/>
              <a:ext cx="1980000" cy="2880000"/>
            </a:xfrm>
            <a:custGeom>
              <a:avLst/>
              <a:gdLst>
                <a:gd name="connsiteX0" fmla="*/ 0 w 1980000"/>
                <a:gd name="connsiteY0" fmla="*/ 0 h 2880000"/>
                <a:gd name="connsiteX1" fmla="*/ 1475813 w 1980000"/>
                <a:gd name="connsiteY1" fmla="*/ 0 h 2880000"/>
                <a:gd name="connsiteX2" fmla="*/ 1980000 w 1980000"/>
                <a:gd name="connsiteY2" fmla="*/ 504187 h 2880000"/>
                <a:gd name="connsiteX3" fmla="*/ 1980000 w 1980000"/>
                <a:gd name="connsiteY3" fmla="*/ 2880000 h 2880000"/>
                <a:gd name="connsiteX4" fmla="*/ 504187 w 1980000"/>
                <a:gd name="connsiteY4" fmla="*/ 2880000 h 2880000"/>
                <a:gd name="connsiteX5" fmla="*/ 0 w 1980000"/>
                <a:gd name="connsiteY5" fmla="*/ 2375813 h 2880000"/>
                <a:gd name="connsiteX6" fmla="*/ 0 w 1980000"/>
                <a:gd name="connsiteY6" fmla="*/ 900000 h 2880000"/>
                <a:gd name="connsiteX7" fmla="*/ 1170000 w 1980000"/>
                <a:gd name="connsiteY7" fmla="*/ 900000 h 2880000"/>
                <a:gd name="connsiteX8" fmla="*/ 1440000 w 1980000"/>
                <a:gd name="connsiteY8" fmla="*/ 630000 h 2880000"/>
                <a:gd name="connsiteX9" fmla="*/ 1170000 w 1980000"/>
                <a:gd name="connsiteY9" fmla="*/ 360000 h 2880000"/>
                <a:gd name="connsiteX10" fmla="*/ 0 w 1980000"/>
                <a:gd name="connsiteY10" fmla="*/ 360000 h 2880000"/>
                <a:gd name="connsiteX11" fmla="*/ 0 w 1980000"/>
                <a:gd name="connsiteY11" fmla="*/ 0 h 28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80000">
                  <a:moveTo>
                    <a:pt x="0" y="0"/>
                  </a:moveTo>
                  <a:lnTo>
                    <a:pt x="1475813" y="0"/>
                  </a:lnTo>
                  <a:lnTo>
                    <a:pt x="1980000" y="504187"/>
                  </a:lnTo>
                  <a:lnTo>
                    <a:pt x="1980000" y="2880000"/>
                  </a:lnTo>
                  <a:lnTo>
                    <a:pt x="504187" y="2880000"/>
                  </a:lnTo>
                  <a:lnTo>
                    <a:pt x="0" y="2375813"/>
                  </a:lnTo>
                  <a:lnTo>
                    <a:pt x="0" y="900000"/>
                  </a:lnTo>
                  <a:lnTo>
                    <a:pt x="1170000" y="900000"/>
                  </a:lnTo>
                  <a:cubicBezTo>
                    <a:pt x="1319117" y="900000"/>
                    <a:pt x="1440000" y="779117"/>
                    <a:pt x="1440000" y="630000"/>
                  </a:cubicBezTo>
                  <a:cubicBezTo>
                    <a:pt x="1440000" y="480883"/>
                    <a:pt x="1319117" y="360000"/>
                    <a:pt x="1170000" y="360000"/>
                  </a:cubicBezTo>
                  <a:lnTo>
                    <a:pt x="0" y="3600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7" name="手繪多邊形 6"/>
            <p:cNvSpPr/>
            <p:nvPr/>
          </p:nvSpPr>
          <p:spPr>
            <a:xfrm>
              <a:off x="809771" y="2482484"/>
              <a:ext cx="1440000" cy="540000"/>
            </a:xfrm>
            <a:custGeom>
              <a:avLst/>
              <a:gdLst>
                <a:gd name="connsiteX0" fmla="*/ 0 w 1440000"/>
                <a:gd name="connsiteY0" fmla="*/ 0 h 540000"/>
                <a:gd name="connsiteX1" fmla="*/ 1170000 w 1440000"/>
                <a:gd name="connsiteY1" fmla="*/ 0 h 540000"/>
                <a:gd name="connsiteX2" fmla="*/ 1440000 w 1440000"/>
                <a:gd name="connsiteY2" fmla="*/ 270000 h 540000"/>
                <a:gd name="connsiteX3" fmla="*/ 1170000 w 1440000"/>
                <a:gd name="connsiteY3" fmla="*/ 540000 h 540000"/>
                <a:gd name="connsiteX4" fmla="*/ 0 w 1440000"/>
                <a:gd name="connsiteY4" fmla="*/ 540000 h 540000"/>
                <a:gd name="connsiteX5" fmla="*/ 0 w 14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000" h="540000">
                  <a:moveTo>
                    <a:pt x="0" y="0"/>
                  </a:moveTo>
                  <a:lnTo>
                    <a:pt x="1170000" y="0"/>
                  </a:lnTo>
                  <a:cubicBezTo>
                    <a:pt x="1319117" y="0"/>
                    <a:pt x="1440000" y="120883"/>
                    <a:pt x="1440000" y="270000"/>
                  </a:cubicBezTo>
                  <a:cubicBezTo>
                    <a:pt x="1440000" y="419117"/>
                    <a:pt x="1319117" y="540000"/>
                    <a:pt x="1170000" y="540000"/>
                  </a:cubicBezTo>
                  <a:lnTo>
                    <a:pt x="0" y="540000"/>
                  </a:lnTo>
                  <a:lnTo>
                    <a:pt x="0" y="0"/>
                  </a:ln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sp>
        <p:nvSpPr>
          <p:cNvPr id="2" name="文字方塊 1"/>
          <p:cNvSpPr txBox="1"/>
          <p:nvPr/>
        </p:nvSpPr>
        <p:spPr>
          <a:xfrm>
            <a:off x="886632" y="2787281"/>
            <a:ext cx="1146629" cy="523220"/>
          </a:xfrm>
          <a:prstGeom prst="rect">
            <a:avLst/>
          </a:prstGeom>
          <a:noFill/>
        </p:spPr>
        <p:txBody>
          <a:bodyPr wrap="square" rtlCol="0">
            <a:spAutoFit/>
          </a:bodyPr>
          <a:lstStyle/>
          <a:p>
            <a:pPr algn="ctr"/>
            <a:r>
              <a:rPr lang="en-US" altLang="zh-TW" sz="2800" dirty="0">
                <a:cs typeface="+mn-ea"/>
                <a:sym typeface="+mn-lt"/>
              </a:rPr>
              <a:t>01</a:t>
            </a:r>
            <a:endParaRPr lang="zh-TW" altLang="en-US" sz="2800" dirty="0">
              <a:cs typeface="+mn-ea"/>
              <a:sym typeface="+mn-lt"/>
            </a:endParaRPr>
          </a:p>
        </p:txBody>
      </p:sp>
      <p:grpSp>
        <p:nvGrpSpPr>
          <p:cNvPr id="16" name="群組 15"/>
          <p:cNvGrpSpPr/>
          <p:nvPr/>
        </p:nvGrpSpPr>
        <p:grpSpPr>
          <a:xfrm>
            <a:off x="3582000" y="2427283"/>
            <a:ext cx="1980000" cy="2880000"/>
            <a:chOff x="3582000" y="2122484"/>
            <a:chExt cx="1980000" cy="2880000"/>
          </a:xfrm>
        </p:grpSpPr>
        <p:sp>
          <p:nvSpPr>
            <p:cNvPr id="8" name="手繪多邊形 7"/>
            <p:cNvSpPr/>
            <p:nvPr/>
          </p:nvSpPr>
          <p:spPr>
            <a:xfrm>
              <a:off x="3582000" y="2482484"/>
              <a:ext cx="1440000" cy="540000"/>
            </a:xfrm>
            <a:custGeom>
              <a:avLst/>
              <a:gdLst>
                <a:gd name="connsiteX0" fmla="*/ 0 w 1440000"/>
                <a:gd name="connsiteY0" fmla="*/ 0 h 540000"/>
                <a:gd name="connsiteX1" fmla="*/ 1170000 w 1440000"/>
                <a:gd name="connsiteY1" fmla="*/ 0 h 540000"/>
                <a:gd name="connsiteX2" fmla="*/ 1440000 w 1440000"/>
                <a:gd name="connsiteY2" fmla="*/ 270000 h 540000"/>
                <a:gd name="connsiteX3" fmla="*/ 1170000 w 1440000"/>
                <a:gd name="connsiteY3" fmla="*/ 540000 h 540000"/>
                <a:gd name="connsiteX4" fmla="*/ 0 w 1440000"/>
                <a:gd name="connsiteY4" fmla="*/ 540000 h 540000"/>
                <a:gd name="connsiteX5" fmla="*/ 0 w 14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000" h="540000">
                  <a:moveTo>
                    <a:pt x="0" y="0"/>
                  </a:moveTo>
                  <a:lnTo>
                    <a:pt x="1170000" y="0"/>
                  </a:lnTo>
                  <a:cubicBezTo>
                    <a:pt x="1319117" y="0"/>
                    <a:pt x="1440000" y="120883"/>
                    <a:pt x="1440000" y="270000"/>
                  </a:cubicBezTo>
                  <a:cubicBezTo>
                    <a:pt x="1440000" y="419117"/>
                    <a:pt x="1319117" y="540000"/>
                    <a:pt x="1170000" y="540000"/>
                  </a:cubicBezTo>
                  <a:lnTo>
                    <a:pt x="0" y="5400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9" name="手繪多邊形 8"/>
            <p:cNvSpPr/>
            <p:nvPr/>
          </p:nvSpPr>
          <p:spPr>
            <a:xfrm>
              <a:off x="3582000" y="2122484"/>
              <a:ext cx="1980000" cy="2880000"/>
            </a:xfrm>
            <a:custGeom>
              <a:avLst/>
              <a:gdLst>
                <a:gd name="connsiteX0" fmla="*/ 0 w 1980000"/>
                <a:gd name="connsiteY0" fmla="*/ 0 h 2880000"/>
                <a:gd name="connsiteX1" fmla="*/ 1475813 w 1980000"/>
                <a:gd name="connsiteY1" fmla="*/ 0 h 2880000"/>
                <a:gd name="connsiteX2" fmla="*/ 1980000 w 1980000"/>
                <a:gd name="connsiteY2" fmla="*/ 504187 h 2880000"/>
                <a:gd name="connsiteX3" fmla="*/ 1980000 w 1980000"/>
                <a:gd name="connsiteY3" fmla="*/ 2880000 h 2880000"/>
                <a:gd name="connsiteX4" fmla="*/ 504187 w 1980000"/>
                <a:gd name="connsiteY4" fmla="*/ 2880000 h 2880000"/>
                <a:gd name="connsiteX5" fmla="*/ 0 w 1980000"/>
                <a:gd name="connsiteY5" fmla="*/ 2375813 h 2880000"/>
                <a:gd name="connsiteX6" fmla="*/ 0 w 1980000"/>
                <a:gd name="connsiteY6" fmla="*/ 900000 h 2880000"/>
                <a:gd name="connsiteX7" fmla="*/ 1170000 w 1980000"/>
                <a:gd name="connsiteY7" fmla="*/ 900000 h 2880000"/>
                <a:gd name="connsiteX8" fmla="*/ 1440000 w 1980000"/>
                <a:gd name="connsiteY8" fmla="*/ 630000 h 2880000"/>
                <a:gd name="connsiteX9" fmla="*/ 1170000 w 1980000"/>
                <a:gd name="connsiteY9" fmla="*/ 360000 h 2880000"/>
                <a:gd name="connsiteX10" fmla="*/ 0 w 1980000"/>
                <a:gd name="connsiteY10" fmla="*/ 360000 h 2880000"/>
                <a:gd name="connsiteX11" fmla="*/ 0 w 1980000"/>
                <a:gd name="connsiteY11" fmla="*/ 0 h 28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80000">
                  <a:moveTo>
                    <a:pt x="0" y="0"/>
                  </a:moveTo>
                  <a:lnTo>
                    <a:pt x="1475813" y="0"/>
                  </a:lnTo>
                  <a:lnTo>
                    <a:pt x="1980000" y="504187"/>
                  </a:lnTo>
                  <a:lnTo>
                    <a:pt x="1980000" y="2880000"/>
                  </a:lnTo>
                  <a:lnTo>
                    <a:pt x="504187" y="2880000"/>
                  </a:lnTo>
                  <a:lnTo>
                    <a:pt x="0" y="2375813"/>
                  </a:lnTo>
                  <a:lnTo>
                    <a:pt x="0" y="900000"/>
                  </a:lnTo>
                  <a:lnTo>
                    <a:pt x="1170000" y="900000"/>
                  </a:lnTo>
                  <a:cubicBezTo>
                    <a:pt x="1319117" y="900000"/>
                    <a:pt x="1440000" y="779117"/>
                    <a:pt x="1440000" y="630000"/>
                  </a:cubicBezTo>
                  <a:cubicBezTo>
                    <a:pt x="1440000" y="480883"/>
                    <a:pt x="1319117" y="360000"/>
                    <a:pt x="1170000" y="360000"/>
                  </a:cubicBezTo>
                  <a:lnTo>
                    <a:pt x="0" y="360000"/>
                  </a:lnTo>
                  <a:lnTo>
                    <a:pt x="0" y="0"/>
                  </a:lnTo>
                  <a:close/>
                </a:path>
              </a:pathLst>
            </a:custGeom>
            <a:solidFill>
              <a:srgbClr val="54B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sp>
        <p:nvSpPr>
          <p:cNvPr id="10" name="文字方塊 9"/>
          <p:cNvSpPr txBox="1"/>
          <p:nvPr/>
        </p:nvSpPr>
        <p:spPr>
          <a:xfrm>
            <a:off x="3658862" y="2787281"/>
            <a:ext cx="1146629" cy="523220"/>
          </a:xfrm>
          <a:prstGeom prst="rect">
            <a:avLst/>
          </a:prstGeom>
          <a:noFill/>
        </p:spPr>
        <p:txBody>
          <a:bodyPr wrap="square" rtlCol="0">
            <a:spAutoFit/>
          </a:bodyPr>
          <a:lstStyle/>
          <a:p>
            <a:pPr algn="ctr"/>
            <a:r>
              <a:rPr lang="en-US" altLang="zh-TW" sz="2800" dirty="0">
                <a:cs typeface="+mn-ea"/>
                <a:sym typeface="+mn-lt"/>
              </a:rPr>
              <a:t>02</a:t>
            </a:r>
            <a:endParaRPr lang="zh-TW" altLang="en-US" sz="2800" dirty="0">
              <a:cs typeface="+mn-ea"/>
              <a:sym typeface="+mn-lt"/>
            </a:endParaRPr>
          </a:p>
        </p:txBody>
      </p:sp>
      <p:grpSp>
        <p:nvGrpSpPr>
          <p:cNvPr id="17" name="群組 16"/>
          <p:cNvGrpSpPr/>
          <p:nvPr/>
        </p:nvGrpSpPr>
        <p:grpSpPr>
          <a:xfrm>
            <a:off x="6354229" y="2427283"/>
            <a:ext cx="1980000" cy="2880000"/>
            <a:chOff x="6354229" y="2122484"/>
            <a:chExt cx="1980000" cy="2880000"/>
          </a:xfrm>
        </p:grpSpPr>
        <p:sp>
          <p:nvSpPr>
            <p:cNvPr id="12" name="手繪多邊形 11"/>
            <p:cNvSpPr/>
            <p:nvPr/>
          </p:nvSpPr>
          <p:spPr>
            <a:xfrm>
              <a:off x="6354229" y="2482484"/>
              <a:ext cx="1440000" cy="540000"/>
            </a:xfrm>
            <a:custGeom>
              <a:avLst/>
              <a:gdLst>
                <a:gd name="connsiteX0" fmla="*/ 0 w 1440000"/>
                <a:gd name="connsiteY0" fmla="*/ 0 h 540000"/>
                <a:gd name="connsiteX1" fmla="*/ 1170000 w 1440000"/>
                <a:gd name="connsiteY1" fmla="*/ 0 h 540000"/>
                <a:gd name="connsiteX2" fmla="*/ 1440000 w 1440000"/>
                <a:gd name="connsiteY2" fmla="*/ 270000 h 540000"/>
                <a:gd name="connsiteX3" fmla="*/ 1170000 w 1440000"/>
                <a:gd name="connsiteY3" fmla="*/ 540000 h 540000"/>
                <a:gd name="connsiteX4" fmla="*/ 0 w 1440000"/>
                <a:gd name="connsiteY4" fmla="*/ 540000 h 540000"/>
                <a:gd name="connsiteX5" fmla="*/ 0 w 14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000" h="540000">
                  <a:moveTo>
                    <a:pt x="0" y="0"/>
                  </a:moveTo>
                  <a:lnTo>
                    <a:pt x="1170000" y="0"/>
                  </a:lnTo>
                  <a:cubicBezTo>
                    <a:pt x="1319117" y="0"/>
                    <a:pt x="1440000" y="120883"/>
                    <a:pt x="1440000" y="270000"/>
                  </a:cubicBezTo>
                  <a:cubicBezTo>
                    <a:pt x="1440000" y="419117"/>
                    <a:pt x="1319117" y="540000"/>
                    <a:pt x="1170000" y="540000"/>
                  </a:cubicBezTo>
                  <a:lnTo>
                    <a:pt x="0" y="5400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13" name="手繪多邊形 12"/>
            <p:cNvSpPr/>
            <p:nvPr/>
          </p:nvSpPr>
          <p:spPr>
            <a:xfrm>
              <a:off x="6354229" y="2122484"/>
              <a:ext cx="1980000" cy="2880000"/>
            </a:xfrm>
            <a:custGeom>
              <a:avLst/>
              <a:gdLst>
                <a:gd name="connsiteX0" fmla="*/ 0 w 1980000"/>
                <a:gd name="connsiteY0" fmla="*/ 0 h 2880000"/>
                <a:gd name="connsiteX1" fmla="*/ 1475813 w 1980000"/>
                <a:gd name="connsiteY1" fmla="*/ 0 h 2880000"/>
                <a:gd name="connsiteX2" fmla="*/ 1980000 w 1980000"/>
                <a:gd name="connsiteY2" fmla="*/ 504187 h 2880000"/>
                <a:gd name="connsiteX3" fmla="*/ 1980000 w 1980000"/>
                <a:gd name="connsiteY3" fmla="*/ 2880000 h 2880000"/>
                <a:gd name="connsiteX4" fmla="*/ 504187 w 1980000"/>
                <a:gd name="connsiteY4" fmla="*/ 2880000 h 2880000"/>
                <a:gd name="connsiteX5" fmla="*/ 0 w 1980000"/>
                <a:gd name="connsiteY5" fmla="*/ 2375813 h 2880000"/>
                <a:gd name="connsiteX6" fmla="*/ 0 w 1980000"/>
                <a:gd name="connsiteY6" fmla="*/ 900000 h 2880000"/>
                <a:gd name="connsiteX7" fmla="*/ 1170000 w 1980000"/>
                <a:gd name="connsiteY7" fmla="*/ 900000 h 2880000"/>
                <a:gd name="connsiteX8" fmla="*/ 1440000 w 1980000"/>
                <a:gd name="connsiteY8" fmla="*/ 630000 h 2880000"/>
                <a:gd name="connsiteX9" fmla="*/ 1170000 w 1980000"/>
                <a:gd name="connsiteY9" fmla="*/ 360000 h 2880000"/>
                <a:gd name="connsiteX10" fmla="*/ 0 w 1980000"/>
                <a:gd name="connsiteY10" fmla="*/ 360000 h 2880000"/>
                <a:gd name="connsiteX11" fmla="*/ 0 w 1980000"/>
                <a:gd name="connsiteY11" fmla="*/ 0 h 28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80000">
                  <a:moveTo>
                    <a:pt x="0" y="0"/>
                  </a:moveTo>
                  <a:lnTo>
                    <a:pt x="1475813" y="0"/>
                  </a:lnTo>
                  <a:lnTo>
                    <a:pt x="1980000" y="504187"/>
                  </a:lnTo>
                  <a:lnTo>
                    <a:pt x="1980000" y="2880000"/>
                  </a:lnTo>
                  <a:lnTo>
                    <a:pt x="504187" y="2880000"/>
                  </a:lnTo>
                  <a:lnTo>
                    <a:pt x="0" y="2375813"/>
                  </a:lnTo>
                  <a:lnTo>
                    <a:pt x="0" y="900000"/>
                  </a:lnTo>
                  <a:lnTo>
                    <a:pt x="1170000" y="900000"/>
                  </a:lnTo>
                  <a:cubicBezTo>
                    <a:pt x="1319117" y="900000"/>
                    <a:pt x="1440000" y="779117"/>
                    <a:pt x="1440000" y="630000"/>
                  </a:cubicBezTo>
                  <a:cubicBezTo>
                    <a:pt x="1440000" y="480883"/>
                    <a:pt x="1319117" y="360000"/>
                    <a:pt x="1170000" y="360000"/>
                  </a:cubicBezTo>
                  <a:lnTo>
                    <a:pt x="0" y="360000"/>
                  </a:lnTo>
                  <a:lnTo>
                    <a:pt x="0" y="0"/>
                  </a:lnTo>
                  <a:close/>
                </a:path>
              </a:pathLst>
            </a:custGeom>
            <a:solidFill>
              <a:srgbClr val="8B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sp>
        <p:nvSpPr>
          <p:cNvPr id="14" name="文字方塊 13"/>
          <p:cNvSpPr txBox="1"/>
          <p:nvPr/>
        </p:nvSpPr>
        <p:spPr>
          <a:xfrm>
            <a:off x="6431091" y="2787281"/>
            <a:ext cx="1146629" cy="523220"/>
          </a:xfrm>
          <a:prstGeom prst="rect">
            <a:avLst/>
          </a:prstGeom>
          <a:noFill/>
        </p:spPr>
        <p:txBody>
          <a:bodyPr wrap="square" rtlCol="0">
            <a:spAutoFit/>
          </a:bodyPr>
          <a:lstStyle/>
          <a:p>
            <a:pPr algn="ctr"/>
            <a:r>
              <a:rPr lang="en-US" altLang="zh-TW" sz="2800" dirty="0">
                <a:cs typeface="+mn-ea"/>
                <a:sym typeface="+mn-lt"/>
              </a:rPr>
              <a:t>03</a:t>
            </a:r>
            <a:endParaRPr lang="zh-TW" altLang="en-US" sz="2800" dirty="0">
              <a:cs typeface="+mn-ea"/>
              <a:sym typeface="+mn-lt"/>
            </a:endParaRPr>
          </a:p>
        </p:txBody>
      </p:sp>
      <p:sp>
        <p:nvSpPr>
          <p:cNvPr id="4" name="矩形 3"/>
          <p:cNvSpPr/>
          <p:nvPr/>
        </p:nvSpPr>
        <p:spPr>
          <a:xfrm>
            <a:off x="926945" y="3574924"/>
            <a:ext cx="1745651" cy="830997"/>
          </a:xfrm>
          <a:prstGeom prst="rect">
            <a:avLst/>
          </a:prstGeom>
        </p:spPr>
        <p:txBody>
          <a:bodyPr wrap="square">
            <a:spAutoFit/>
          </a:bodyPr>
          <a:lstStyle/>
          <a:p>
            <a:pPr>
              <a:lnSpc>
                <a:spcPct val="150000"/>
              </a:lnSpc>
              <a:defRPr/>
            </a:pPr>
            <a:r>
              <a:rPr lang="zh-CN" altLang="en-US" sz="1600" dirty="0" smtClean="0">
                <a:solidFill>
                  <a:schemeClr val="bg1"/>
                </a:solidFill>
                <a:latin typeface="+mj-ea"/>
                <a:ea typeface="+mj-ea"/>
                <a:cs typeface="+mn-ea"/>
                <a:sym typeface="+mn-lt"/>
              </a:rPr>
              <a:t>个人</a:t>
            </a:r>
            <a:endParaRPr lang="en-US" altLang="zh-CN" sz="1600" dirty="0" smtClean="0">
              <a:solidFill>
                <a:schemeClr val="bg1"/>
              </a:solidFill>
              <a:latin typeface="+mj-ea"/>
              <a:ea typeface="+mj-ea"/>
              <a:cs typeface="+mn-ea"/>
              <a:sym typeface="+mn-lt"/>
            </a:endParaRPr>
          </a:p>
          <a:p>
            <a:pPr>
              <a:lnSpc>
                <a:spcPct val="150000"/>
              </a:lnSpc>
              <a:defRPr/>
            </a:pPr>
            <a:r>
              <a:rPr lang="zh-CN" altLang="en-US" sz="1600" dirty="0" smtClean="0">
                <a:solidFill>
                  <a:schemeClr val="bg1"/>
                </a:solidFill>
                <a:latin typeface="+mj-ea"/>
                <a:ea typeface="+mj-ea"/>
                <a:cs typeface="+mn-ea"/>
                <a:sym typeface="+mn-lt"/>
              </a:rPr>
              <a:t>创业担保贷款</a:t>
            </a:r>
            <a:endParaRPr lang="en-US" altLang="ko-KR" sz="1600" dirty="0">
              <a:solidFill>
                <a:schemeClr val="bg1"/>
              </a:solidFill>
              <a:latin typeface="+mj-ea"/>
              <a:ea typeface="+mj-ea"/>
              <a:cs typeface="+mn-ea"/>
              <a:sym typeface="+mn-lt"/>
            </a:endParaRPr>
          </a:p>
        </p:txBody>
      </p:sp>
      <p:sp>
        <p:nvSpPr>
          <p:cNvPr id="21" name="矩形 20"/>
          <p:cNvSpPr/>
          <p:nvPr/>
        </p:nvSpPr>
        <p:spPr>
          <a:xfrm>
            <a:off x="3658861" y="3574924"/>
            <a:ext cx="1745651" cy="830997"/>
          </a:xfrm>
          <a:prstGeom prst="rect">
            <a:avLst/>
          </a:prstGeom>
        </p:spPr>
        <p:txBody>
          <a:bodyPr wrap="square">
            <a:spAutoFit/>
          </a:bodyPr>
          <a:lstStyle/>
          <a:p>
            <a:pPr>
              <a:lnSpc>
                <a:spcPct val="150000"/>
              </a:lnSpc>
              <a:defRPr/>
            </a:pPr>
            <a:r>
              <a:rPr lang="zh-CN" altLang="en-US" sz="1600" dirty="0" smtClean="0">
                <a:solidFill>
                  <a:schemeClr val="bg1"/>
                </a:solidFill>
                <a:latin typeface="+mj-ea"/>
                <a:ea typeface="+mj-ea"/>
                <a:cs typeface="+mn-ea"/>
                <a:sym typeface="+mn-lt"/>
              </a:rPr>
              <a:t>合伙企业</a:t>
            </a:r>
            <a:endParaRPr lang="en-US" altLang="zh-CN" sz="1600" dirty="0" smtClean="0">
              <a:solidFill>
                <a:schemeClr val="bg1"/>
              </a:solidFill>
              <a:latin typeface="+mj-ea"/>
              <a:ea typeface="+mj-ea"/>
              <a:cs typeface="+mn-ea"/>
              <a:sym typeface="+mn-lt"/>
            </a:endParaRPr>
          </a:p>
          <a:p>
            <a:pPr>
              <a:lnSpc>
                <a:spcPct val="150000"/>
              </a:lnSpc>
              <a:defRPr/>
            </a:pPr>
            <a:r>
              <a:rPr lang="zh-CN" altLang="en-US" sz="1600" dirty="0">
                <a:solidFill>
                  <a:schemeClr val="bg1"/>
                </a:solidFill>
                <a:latin typeface="+mj-ea"/>
                <a:ea typeface="+mj-ea"/>
                <a:cs typeface="+mn-ea"/>
                <a:sym typeface="+mn-lt"/>
              </a:rPr>
              <a:t>创业</a:t>
            </a:r>
            <a:r>
              <a:rPr lang="zh-CN" altLang="en-US" sz="1600" dirty="0" smtClean="0">
                <a:solidFill>
                  <a:schemeClr val="bg1"/>
                </a:solidFill>
                <a:latin typeface="+mj-ea"/>
                <a:ea typeface="+mj-ea"/>
                <a:cs typeface="+mn-ea"/>
                <a:sym typeface="+mn-lt"/>
              </a:rPr>
              <a:t>担保贷款</a:t>
            </a:r>
            <a:endParaRPr lang="en-US" altLang="ko-KR" sz="1600" dirty="0">
              <a:solidFill>
                <a:schemeClr val="bg1"/>
              </a:solidFill>
              <a:latin typeface="+mj-ea"/>
              <a:ea typeface="+mj-ea"/>
              <a:cs typeface="+mn-ea"/>
              <a:sym typeface="+mn-lt"/>
            </a:endParaRPr>
          </a:p>
        </p:txBody>
      </p:sp>
      <p:sp>
        <p:nvSpPr>
          <p:cNvPr id="22" name="矩形 21"/>
          <p:cNvSpPr/>
          <p:nvPr/>
        </p:nvSpPr>
        <p:spPr>
          <a:xfrm>
            <a:off x="6471404" y="3574924"/>
            <a:ext cx="1745651" cy="830997"/>
          </a:xfrm>
          <a:prstGeom prst="rect">
            <a:avLst/>
          </a:prstGeom>
        </p:spPr>
        <p:txBody>
          <a:bodyPr wrap="square">
            <a:spAutoFit/>
          </a:bodyPr>
          <a:lstStyle/>
          <a:p>
            <a:pPr>
              <a:lnSpc>
                <a:spcPct val="150000"/>
              </a:lnSpc>
              <a:defRPr/>
            </a:pPr>
            <a:r>
              <a:rPr lang="zh-CN" altLang="en-US" sz="1600" dirty="0" smtClean="0">
                <a:solidFill>
                  <a:schemeClr val="bg1"/>
                </a:solidFill>
                <a:latin typeface="+mj-ea"/>
                <a:ea typeface="+mj-ea"/>
                <a:cs typeface="+mn-ea"/>
                <a:sym typeface="+mn-lt"/>
              </a:rPr>
              <a:t>企业</a:t>
            </a:r>
            <a:endParaRPr lang="en-US" altLang="zh-CN" sz="1600" dirty="0" smtClean="0">
              <a:solidFill>
                <a:schemeClr val="bg1"/>
              </a:solidFill>
              <a:latin typeface="+mj-ea"/>
              <a:ea typeface="+mj-ea"/>
              <a:cs typeface="+mn-ea"/>
              <a:sym typeface="+mn-lt"/>
            </a:endParaRPr>
          </a:p>
          <a:p>
            <a:pPr>
              <a:lnSpc>
                <a:spcPct val="150000"/>
              </a:lnSpc>
              <a:defRPr/>
            </a:pPr>
            <a:r>
              <a:rPr lang="zh-CN" altLang="en-US" sz="1600" dirty="0" smtClean="0">
                <a:solidFill>
                  <a:schemeClr val="bg1"/>
                </a:solidFill>
                <a:latin typeface="+mj-ea"/>
                <a:ea typeface="+mj-ea"/>
                <a:cs typeface="+mn-ea"/>
                <a:sym typeface="+mn-lt"/>
              </a:rPr>
              <a:t>创业担保贷款</a:t>
            </a:r>
            <a:endParaRPr lang="en-US" altLang="ko-KR" sz="1600" dirty="0">
              <a:solidFill>
                <a:schemeClr val="bg1"/>
              </a:solidFill>
              <a:latin typeface="+mj-ea"/>
              <a:ea typeface="+mj-ea"/>
              <a:cs typeface="+mn-ea"/>
              <a:sym typeface="+mn-lt"/>
            </a:endParaRPr>
          </a:p>
        </p:txBody>
      </p:sp>
      <p:sp>
        <p:nvSpPr>
          <p:cNvPr id="11" name="标题 10"/>
          <p:cNvSpPr>
            <a:spLocks noGrp="1"/>
          </p:cNvSpPr>
          <p:nvPr>
            <p:ph type="title"/>
          </p:nvPr>
        </p:nvSpPr>
        <p:spPr/>
        <p:txBody>
          <a:bodyPr/>
          <a:lstStyle/>
          <a:p>
            <a:r>
              <a:rPr lang="zh-CN" altLang="en-US" dirty="0"/>
              <a:t>创业担保贷款</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smtClean="0"/>
              <a:t>分类</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个人创业担保贷款</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a:t>对象、金额、期限</a:t>
            </a:r>
            <a:endParaRPr lang="zh-CN" altLang="en-US" dirty="0"/>
          </a:p>
        </p:txBody>
      </p:sp>
      <p:sp>
        <p:nvSpPr>
          <p:cNvPr id="3" name="Rectangle 20"/>
          <p:cNvSpPr/>
          <p:nvPr/>
        </p:nvSpPr>
        <p:spPr>
          <a:xfrm flipH="1">
            <a:off x="492791" y="2394285"/>
            <a:ext cx="2427061" cy="453183"/>
          </a:xfrm>
          <a:prstGeom prst="rect">
            <a:avLst/>
          </a:prstGeom>
          <a:solidFill>
            <a:srgbClr val="2686A7"/>
          </a:solidFill>
          <a:ln>
            <a:noFill/>
          </a:ln>
          <a:effectLst/>
        </p:spPr>
        <p:txBody>
          <a:bodyPr wrap="square" tIns="72000" bIns="7200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对象</a:t>
            </a:r>
            <a:endParaRPr lang="en-US" sz="2000" b="1" dirty="0">
              <a:solidFill>
                <a:schemeClr val="bg1"/>
              </a:solidFill>
              <a:latin typeface="微软雅黑" panose="020B0503020204020204" pitchFamily="34" charset="-122"/>
              <a:ea typeface="微软雅黑" panose="020B0503020204020204" pitchFamily="34" charset="-122"/>
            </a:endParaRPr>
          </a:p>
        </p:txBody>
      </p:sp>
      <p:cxnSp>
        <p:nvCxnSpPr>
          <p:cNvPr id="5" name="Straight Connector 28"/>
          <p:cNvCxnSpPr/>
          <p:nvPr/>
        </p:nvCxnSpPr>
        <p:spPr>
          <a:xfrm>
            <a:off x="494379" y="2394285"/>
            <a:ext cx="0" cy="2883879"/>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33"/>
          <p:cNvSpPr/>
          <p:nvPr/>
        </p:nvSpPr>
        <p:spPr>
          <a:xfrm>
            <a:off x="717884" y="2923673"/>
            <a:ext cx="2201969" cy="1477328"/>
          </a:xfrm>
          <a:prstGeom prst="rect">
            <a:avLst/>
          </a:prstGeom>
        </p:spPr>
        <p:txBody>
          <a:bodyPr wrap="square">
            <a:spAutoFit/>
          </a:bodyPr>
          <a:lstStyle/>
          <a:p>
            <a:pPr fontAlgn="auto">
              <a:lnSpc>
                <a:spcPct val="150000"/>
              </a:lnSpc>
              <a:spcBef>
                <a:spcPts val="0"/>
              </a:spcBef>
              <a:spcAft>
                <a:spcPts val="0"/>
              </a:spcAft>
              <a:defRPr/>
            </a:pPr>
            <a:r>
              <a:rPr lang="zh-CN" altLang="en-US" sz="2000" kern="0" dirty="0" smtClean="0">
                <a:solidFill>
                  <a:schemeClr val="tx1">
                    <a:lumMod val="75000"/>
                    <a:lumOff val="25000"/>
                  </a:schemeClr>
                </a:solidFill>
                <a:latin typeface="微软雅黑" panose="020B0503020204020204" pitchFamily="34" charset="-122"/>
                <a:ea typeface="微软雅黑" panose="020B0503020204020204" pitchFamily="34" charset="-122"/>
              </a:rPr>
              <a:t>在</a:t>
            </a:r>
            <a:r>
              <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rPr>
              <a:t>市区创业</a:t>
            </a:r>
            <a:r>
              <a:rPr lang="zh-CN" altLang="en-US" sz="2000" kern="0" dirty="0" smtClean="0">
                <a:solidFill>
                  <a:schemeClr val="tx1">
                    <a:lumMod val="75000"/>
                    <a:lumOff val="25000"/>
                  </a:schemeClr>
                </a:solidFill>
                <a:latin typeface="微软雅黑" panose="020B0503020204020204" pitchFamily="34" charset="-122"/>
                <a:ea typeface="微软雅黑" panose="020B0503020204020204" pitchFamily="34" charset="-122"/>
              </a:rPr>
              <a:t>的</a:t>
            </a:r>
            <a:endParaRPr lang="en-US" altLang="zh-CN" sz="2000" kern="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r>
              <a:rPr lang="zh-CN" altLang="en-US" sz="2000" kern="0" dirty="0" smtClean="0">
                <a:solidFill>
                  <a:schemeClr val="tx1">
                    <a:lumMod val="75000"/>
                    <a:lumOff val="25000"/>
                  </a:schemeClr>
                </a:solidFill>
                <a:latin typeface="微软雅黑" panose="020B0503020204020204" pitchFamily="34" charset="-122"/>
                <a:ea typeface="微软雅黑" panose="020B0503020204020204" pitchFamily="34" charset="-122"/>
              </a:rPr>
              <a:t>在</a:t>
            </a:r>
            <a:r>
              <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rPr>
              <a:t>校大学生</a:t>
            </a:r>
            <a:r>
              <a:rPr lang="zh-CN" altLang="en-US" sz="2000" kern="0" dirty="0" smtClean="0">
                <a:solidFill>
                  <a:schemeClr val="tx1">
                    <a:lumMod val="75000"/>
                    <a:lumOff val="25000"/>
                  </a:schemeClr>
                </a:solidFill>
                <a:latin typeface="微软雅黑" panose="020B0503020204020204" pitchFamily="34" charset="-122"/>
                <a:ea typeface="微软雅黑" panose="020B0503020204020204" pitchFamily="34" charset="-122"/>
              </a:rPr>
              <a:t>和</a:t>
            </a:r>
            <a:endParaRPr lang="en-US" altLang="zh-CN" sz="2000" kern="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r>
              <a:rPr lang="zh-CN" altLang="en-US" sz="2000" kern="0" dirty="0" smtClean="0">
                <a:solidFill>
                  <a:schemeClr val="tx1">
                    <a:lumMod val="75000"/>
                    <a:lumOff val="25000"/>
                  </a:schemeClr>
                </a:solidFill>
                <a:latin typeface="微软雅黑" panose="020B0503020204020204" pitchFamily="34" charset="-122"/>
                <a:ea typeface="微软雅黑" panose="020B0503020204020204" pitchFamily="34" charset="-122"/>
              </a:rPr>
              <a:t>城乡</a:t>
            </a:r>
            <a:r>
              <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rPr>
              <a:t>失业人员</a:t>
            </a: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Rectangle 20"/>
          <p:cNvSpPr/>
          <p:nvPr/>
        </p:nvSpPr>
        <p:spPr>
          <a:xfrm flipH="1">
            <a:off x="3374354" y="2394285"/>
            <a:ext cx="2427061" cy="453183"/>
          </a:xfrm>
          <a:prstGeom prst="rect">
            <a:avLst/>
          </a:prstGeom>
          <a:solidFill>
            <a:srgbClr val="54BE71"/>
          </a:solidFill>
          <a:ln>
            <a:noFill/>
          </a:ln>
          <a:effectLst/>
        </p:spPr>
        <p:txBody>
          <a:bodyPr wrap="square" tIns="72000" bIns="7200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金额</a:t>
            </a:r>
            <a:endParaRPr lang="en-US" sz="2000" b="1" dirty="0">
              <a:solidFill>
                <a:schemeClr val="bg1"/>
              </a:solidFill>
              <a:latin typeface="微软雅黑" panose="020B0503020204020204" pitchFamily="34" charset="-122"/>
              <a:ea typeface="微软雅黑" panose="020B0503020204020204" pitchFamily="34" charset="-122"/>
            </a:endParaRPr>
          </a:p>
        </p:txBody>
      </p:sp>
      <p:cxnSp>
        <p:nvCxnSpPr>
          <p:cNvPr id="13" name="Straight Connector 28"/>
          <p:cNvCxnSpPr/>
          <p:nvPr/>
        </p:nvCxnSpPr>
        <p:spPr>
          <a:xfrm>
            <a:off x="3375942" y="2394285"/>
            <a:ext cx="0" cy="2883879"/>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Rectangle 33"/>
          <p:cNvSpPr/>
          <p:nvPr/>
        </p:nvSpPr>
        <p:spPr>
          <a:xfrm>
            <a:off x="3599447" y="2923673"/>
            <a:ext cx="2201969" cy="2169825"/>
          </a:xfrm>
          <a:prstGeom prst="rect">
            <a:avLst/>
          </a:prstGeom>
        </p:spPr>
        <p:txBody>
          <a:bodyPr wrap="square">
            <a:spAutoFit/>
          </a:bodyPr>
          <a:lstStyle/>
          <a:p>
            <a:pPr fontAlgn="auto">
              <a:lnSpc>
                <a:spcPct val="150000"/>
              </a:lnSpc>
              <a:spcBef>
                <a:spcPts val="0"/>
              </a:spcBef>
              <a:spcAft>
                <a:spcPts val="0"/>
              </a:spcAft>
              <a:defRPr/>
            </a:pPr>
            <a:r>
              <a:rPr lang="zh-CN" altLang="en-US" sz="1800" kern="0" dirty="0" smtClean="0">
                <a:solidFill>
                  <a:schemeClr val="tx1">
                    <a:lumMod val="75000"/>
                    <a:lumOff val="25000"/>
                  </a:schemeClr>
                </a:solidFill>
                <a:latin typeface="微软雅黑" panose="020B0503020204020204" pitchFamily="34" charset="-122"/>
                <a:ea typeface="微软雅黑" panose="020B0503020204020204" pitchFamily="34" charset="-122"/>
              </a:rPr>
              <a:t>一般不超过</a:t>
            </a:r>
            <a:r>
              <a:rPr lang="en-US" altLang="zh-CN" sz="1800" kern="0" dirty="0" smtClean="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1800" kern="0" dirty="0" smtClean="0">
                <a:solidFill>
                  <a:schemeClr val="tx1">
                    <a:lumMod val="75000"/>
                    <a:lumOff val="25000"/>
                  </a:schemeClr>
                </a:solidFill>
                <a:latin typeface="微软雅黑" panose="020B0503020204020204" pitchFamily="34" charset="-122"/>
                <a:ea typeface="微软雅黑" panose="020B0503020204020204" pitchFamily="34" charset="-122"/>
              </a:rPr>
              <a:t>万</a:t>
            </a:r>
            <a:r>
              <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rPr>
              <a:t>元，最高</a:t>
            </a:r>
            <a:r>
              <a:rPr lang="zh-CN" altLang="en-US" sz="1800" kern="0" dirty="0" smtClean="0">
                <a:solidFill>
                  <a:schemeClr val="tx1">
                    <a:lumMod val="75000"/>
                    <a:lumOff val="25000"/>
                  </a:schemeClr>
                </a:solidFill>
                <a:latin typeface="微软雅黑" panose="020B0503020204020204" pitchFamily="34" charset="-122"/>
                <a:ea typeface="微软雅黑" panose="020B0503020204020204" pitchFamily="34" charset="-122"/>
              </a:rPr>
              <a:t>额度为</a:t>
            </a:r>
            <a:r>
              <a:rPr lang="en-US" altLang="zh-CN" sz="1800" kern="0" dirty="0">
                <a:solidFill>
                  <a:schemeClr val="tx1">
                    <a:lumMod val="75000"/>
                    <a:lumOff val="25000"/>
                  </a:schemeClr>
                </a:solidFill>
                <a:latin typeface="微软雅黑" panose="020B0503020204020204" pitchFamily="34" charset="-122"/>
                <a:ea typeface="微软雅黑" panose="020B0503020204020204" pitchFamily="34" charset="-122"/>
              </a:rPr>
              <a:t>50</a:t>
            </a:r>
            <a:r>
              <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rPr>
              <a:t>万元，其中超过</a:t>
            </a:r>
            <a:r>
              <a:rPr lang="en-US" altLang="zh-CN" sz="1800" kern="0" dirty="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rPr>
              <a:t>万元的须通过专门机构的项目评估论证</a:t>
            </a:r>
            <a:endPar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Rectangle 20"/>
          <p:cNvSpPr/>
          <p:nvPr/>
        </p:nvSpPr>
        <p:spPr>
          <a:xfrm flipH="1">
            <a:off x="6255917" y="2394285"/>
            <a:ext cx="2427061" cy="453183"/>
          </a:xfrm>
          <a:prstGeom prst="rect">
            <a:avLst/>
          </a:prstGeom>
          <a:solidFill>
            <a:srgbClr val="8BC248"/>
          </a:solidFill>
          <a:ln>
            <a:noFill/>
          </a:ln>
          <a:effectLst/>
        </p:spPr>
        <p:txBody>
          <a:bodyPr wrap="square" tIns="72000" bIns="7200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期限</a:t>
            </a:r>
            <a:endParaRPr lang="en-US" sz="2000" b="1" dirty="0">
              <a:solidFill>
                <a:schemeClr val="bg1"/>
              </a:solidFill>
              <a:latin typeface="微软雅黑" panose="020B0503020204020204" pitchFamily="34" charset="-122"/>
              <a:ea typeface="微软雅黑" panose="020B0503020204020204" pitchFamily="34" charset="-122"/>
            </a:endParaRPr>
          </a:p>
        </p:txBody>
      </p:sp>
      <p:cxnSp>
        <p:nvCxnSpPr>
          <p:cNvPr id="16" name="Straight Connector 28"/>
          <p:cNvCxnSpPr/>
          <p:nvPr/>
        </p:nvCxnSpPr>
        <p:spPr>
          <a:xfrm>
            <a:off x="6257505" y="2394285"/>
            <a:ext cx="0" cy="2883879"/>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33"/>
          <p:cNvSpPr/>
          <p:nvPr/>
        </p:nvSpPr>
        <p:spPr>
          <a:xfrm>
            <a:off x="6481010" y="2923673"/>
            <a:ext cx="2201969" cy="923330"/>
          </a:xfrm>
          <a:prstGeom prst="rect">
            <a:avLst/>
          </a:prstGeom>
        </p:spPr>
        <p:txBody>
          <a:bodyPr wrap="square">
            <a:spAutoFit/>
          </a:bodyPr>
          <a:lstStyle/>
          <a:p>
            <a:pPr fontAlgn="auto">
              <a:lnSpc>
                <a:spcPct val="150000"/>
              </a:lnSpc>
              <a:spcBef>
                <a:spcPts val="0"/>
              </a:spcBef>
              <a:spcAft>
                <a:spcPts val="0"/>
              </a:spcAft>
              <a:defRPr/>
            </a:pPr>
            <a:r>
              <a:rPr lang="zh-CN" altLang="en-US" sz="1800" kern="0" dirty="0" smtClean="0">
                <a:solidFill>
                  <a:schemeClr val="tx1">
                    <a:lumMod val="75000"/>
                    <a:lumOff val="25000"/>
                  </a:schemeClr>
                </a:solidFill>
                <a:latin typeface="微软雅黑" panose="020B0503020204020204" pitchFamily="34" charset="-122"/>
                <a:ea typeface="微软雅黑" panose="020B0503020204020204" pitchFamily="34" charset="-122"/>
              </a:rPr>
              <a:t>贷款</a:t>
            </a:r>
            <a:r>
              <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rPr>
              <a:t>次数不超过</a:t>
            </a:r>
            <a:r>
              <a:rPr lang="en-US" altLang="zh-CN" sz="1800" kern="0"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rPr>
              <a:t>次，每次不超过</a:t>
            </a:r>
            <a:r>
              <a:rPr lang="en-US" altLang="zh-CN" sz="1800" kern="0"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rPr>
              <a:t>年</a:t>
            </a:r>
            <a:endParaRPr lang="zh-CN" altLang="en-US" sz="1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字方塊 23"/>
          <p:cNvSpPr txBox="1"/>
          <p:nvPr/>
        </p:nvSpPr>
        <p:spPr>
          <a:xfrm>
            <a:off x="2153222" y="1818653"/>
            <a:ext cx="1068917" cy="426723"/>
          </a:xfrm>
          <a:prstGeom prst="rect">
            <a:avLst/>
          </a:prstGeom>
          <a:noFill/>
        </p:spPr>
        <p:txBody>
          <a:bodyPr wrap="square" rtlCol="0" anchor="ctr">
            <a:noAutofit/>
          </a:bodyPr>
          <a:lstStyle/>
          <a:p>
            <a:pPr algn="ctr"/>
            <a:r>
              <a:rPr lang="en-US" altLang="zh-TW" sz="4400" dirty="0">
                <a:solidFill>
                  <a:srgbClr val="2083A5"/>
                </a:solidFill>
                <a:cs typeface="+mn-ea"/>
                <a:sym typeface="+mn-lt"/>
              </a:rPr>
              <a:t>01</a:t>
            </a:r>
            <a:endParaRPr lang="zh-TW" altLang="en-US" sz="4400" dirty="0">
              <a:solidFill>
                <a:srgbClr val="2083A5"/>
              </a:solidFill>
              <a:cs typeface="+mn-ea"/>
              <a:sym typeface="+mn-lt"/>
            </a:endParaRPr>
          </a:p>
        </p:txBody>
      </p:sp>
      <p:sp>
        <p:nvSpPr>
          <p:cNvPr id="25" name="矩形 24"/>
          <p:cNvSpPr/>
          <p:nvPr/>
        </p:nvSpPr>
        <p:spPr>
          <a:xfrm>
            <a:off x="3198293" y="1770404"/>
            <a:ext cx="4905583" cy="523220"/>
          </a:xfrm>
          <a:prstGeom prst="rect">
            <a:avLst/>
          </a:prstGeom>
        </p:spPr>
        <p:txBody>
          <a:bodyPr wrap="square">
            <a:spAutoFit/>
          </a:bodyPr>
          <a:lstStyle/>
          <a:p>
            <a:r>
              <a:rPr lang="zh-CN" altLang="en-US" sz="2800" dirty="0" smtClean="0">
                <a:latin typeface="微软雅黑" panose="020B0503020204020204" pitchFamily="34" charset="-122"/>
                <a:ea typeface="微软雅黑" panose="020B0503020204020204" pitchFamily="34" charset="-122"/>
                <a:cs typeface="+mn-ea"/>
                <a:sym typeface="+mn-lt"/>
              </a:rPr>
              <a:t>居民身份证</a:t>
            </a:r>
            <a:endParaRPr lang="zh-TW" altLang="en-US" sz="2800" dirty="0">
              <a:latin typeface="微软雅黑" panose="020B0503020204020204" pitchFamily="34" charset="-122"/>
              <a:ea typeface="微软雅黑" panose="020B0503020204020204" pitchFamily="34" charset="-122"/>
              <a:cs typeface="+mn-ea"/>
              <a:sym typeface="+mn-lt"/>
            </a:endParaRPr>
          </a:p>
        </p:txBody>
      </p:sp>
      <p:sp>
        <p:nvSpPr>
          <p:cNvPr id="26" name="文字方塊 25"/>
          <p:cNvSpPr txBox="1"/>
          <p:nvPr/>
        </p:nvSpPr>
        <p:spPr>
          <a:xfrm>
            <a:off x="2153222" y="2585530"/>
            <a:ext cx="1068917" cy="426723"/>
          </a:xfrm>
          <a:prstGeom prst="rect">
            <a:avLst/>
          </a:prstGeom>
          <a:noFill/>
        </p:spPr>
        <p:txBody>
          <a:bodyPr wrap="square" rtlCol="0" anchor="ctr">
            <a:noAutofit/>
          </a:bodyPr>
          <a:lstStyle/>
          <a:p>
            <a:pPr algn="ctr"/>
            <a:r>
              <a:rPr lang="en-US" altLang="zh-TW" sz="4400" dirty="0">
                <a:solidFill>
                  <a:srgbClr val="50BC6D"/>
                </a:solidFill>
                <a:cs typeface="+mn-ea"/>
                <a:sym typeface="+mn-lt"/>
              </a:rPr>
              <a:t>02</a:t>
            </a:r>
            <a:endParaRPr lang="zh-TW" altLang="en-US" sz="4400" dirty="0">
              <a:solidFill>
                <a:srgbClr val="50BC6D"/>
              </a:solidFill>
              <a:cs typeface="+mn-ea"/>
              <a:sym typeface="+mn-lt"/>
            </a:endParaRPr>
          </a:p>
        </p:txBody>
      </p:sp>
      <p:sp>
        <p:nvSpPr>
          <p:cNvPr id="28" name="文字方塊 27"/>
          <p:cNvSpPr txBox="1"/>
          <p:nvPr/>
        </p:nvSpPr>
        <p:spPr>
          <a:xfrm>
            <a:off x="2153222" y="3352406"/>
            <a:ext cx="1068917" cy="426723"/>
          </a:xfrm>
          <a:prstGeom prst="rect">
            <a:avLst/>
          </a:prstGeom>
          <a:noFill/>
        </p:spPr>
        <p:txBody>
          <a:bodyPr wrap="square" rtlCol="0" anchor="ctr">
            <a:noAutofit/>
          </a:bodyPr>
          <a:lstStyle/>
          <a:p>
            <a:pPr algn="ctr"/>
            <a:r>
              <a:rPr lang="en-US" altLang="zh-TW" sz="4400" dirty="0">
                <a:solidFill>
                  <a:srgbClr val="88C043"/>
                </a:solidFill>
                <a:cs typeface="+mn-ea"/>
                <a:sym typeface="+mn-lt"/>
              </a:rPr>
              <a:t>03</a:t>
            </a:r>
            <a:endParaRPr lang="zh-TW" altLang="en-US" sz="4400" dirty="0">
              <a:solidFill>
                <a:srgbClr val="88C043"/>
              </a:solidFill>
              <a:cs typeface="+mn-ea"/>
              <a:sym typeface="+mn-lt"/>
            </a:endParaRPr>
          </a:p>
        </p:txBody>
      </p:sp>
      <p:sp>
        <p:nvSpPr>
          <p:cNvPr id="33" name="文字方塊 32"/>
          <p:cNvSpPr txBox="1"/>
          <p:nvPr/>
        </p:nvSpPr>
        <p:spPr>
          <a:xfrm>
            <a:off x="2153222" y="4119284"/>
            <a:ext cx="1068917" cy="426723"/>
          </a:xfrm>
          <a:prstGeom prst="rect">
            <a:avLst/>
          </a:prstGeom>
          <a:noFill/>
        </p:spPr>
        <p:txBody>
          <a:bodyPr wrap="square" rtlCol="0" anchor="ctr">
            <a:noAutofit/>
          </a:bodyPr>
          <a:lstStyle/>
          <a:p>
            <a:pPr algn="ctr"/>
            <a:r>
              <a:rPr lang="en-US" altLang="zh-TW" sz="4400" dirty="0">
                <a:solidFill>
                  <a:srgbClr val="EF9526"/>
                </a:solidFill>
                <a:cs typeface="+mn-ea"/>
                <a:sym typeface="+mn-lt"/>
              </a:rPr>
              <a:t>04</a:t>
            </a:r>
            <a:endParaRPr lang="zh-TW" altLang="en-US" sz="4400" dirty="0">
              <a:solidFill>
                <a:srgbClr val="EF9526"/>
              </a:solidFill>
              <a:cs typeface="+mn-ea"/>
              <a:sym typeface="+mn-lt"/>
            </a:endParaRPr>
          </a:p>
        </p:txBody>
      </p:sp>
      <p:sp>
        <p:nvSpPr>
          <p:cNvPr id="35" name="文字方塊 34"/>
          <p:cNvSpPr txBox="1"/>
          <p:nvPr/>
        </p:nvSpPr>
        <p:spPr>
          <a:xfrm>
            <a:off x="2153222" y="4886161"/>
            <a:ext cx="1068917" cy="426723"/>
          </a:xfrm>
          <a:prstGeom prst="rect">
            <a:avLst/>
          </a:prstGeom>
          <a:noFill/>
        </p:spPr>
        <p:txBody>
          <a:bodyPr wrap="square" rtlCol="0" anchor="ctr">
            <a:noAutofit/>
          </a:bodyPr>
          <a:lstStyle/>
          <a:p>
            <a:pPr algn="ctr"/>
            <a:r>
              <a:rPr lang="en-US" altLang="zh-TW" sz="4400" dirty="0">
                <a:solidFill>
                  <a:srgbClr val="ED3E39"/>
                </a:solidFill>
                <a:cs typeface="+mn-ea"/>
                <a:sym typeface="+mn-lt"/>
              </a:rPr>
              <a:t>05</a:t>
            </a:r>
            <a:endParaRPr lang="zh-TW" altLang="en-US" sz="4400" dirty="0">
              <a:solidFill>
                <a:srgbClr val="ED3E39"/>
              </a:solidFill>
              <a:cs typeface="+mn-ea"/>
              <a:sym typeface="+mn-lt"/>
            </a:endParaRPr>
          </a:p>
        </p:txBody>
      </p:sp>
      <p:sp>
        <p:nvSpPr>
          <p:cNvPr id="42" name="矩形 41"/>
          <p:cNvSpPr/>
          <p:nvPr/>
        </p:nvSpPr>
        <p:spPr>
          <a:xfrm>
            <a:off x="3198292" y="2537281"/>
            <a:ext cx="4905583" cy="523220"/>
          </a:xfrm>
          <a:prstGeom prst="rect">
            <a:avLst/>
          </a:prstGeom>
        </p:spPr>
        <p:txBody>
          <a:bodyPr wrap="square">
            <a:spAutoFit/>
          </a:bodyPr>
          <a:lstStyle/>
          <a:p>
            <a:r>
              <a:rPr lang="zh-CN" altLang="en-US" sz="2800" dirty="0" smtClean="0">
                <a:latin typeface="+mj-ea"/>
                <a:ea typeface="+mj-ea"/>
                <a:cs typeface="+mn-ea"/>
                <a:sym typeface="+mn-lt"/>
              </a:rPr>
              <a:t>就业创业证</a:t>
            </a:r>
            <a:r>
              <a:rPr lang="en-US" altLang="zh-CN" sz="2800" dirty="0" smtClean="0">
                <a:latin typeface="+mj-ea"/>
                <a:ea typeface="+mj-ea"/>
                <a:cs typeface="+mn-ea"/>
                <a:sym typeface="+mn-lt"/>
              </a:rPr>
              <a:t>/</a:t>
            </a:r>
            <a:r>
              <a:rPr lang="zh-CN" altLang="en-US" sz="2800" dirty="0" smtClean="0">
                <a:latin typeface="+mj-ea"/>
                <a:ea typeface="+mj-ea"/>
                <a:cs typeface="+mn-ea"/>
                <a:sym typeface="+mn-lt"/>
              </a:rPr>
              <a:t>学生证</a:t>
            </a:r>
            <a:endParaRPr lang="zh-TW" altLang="en-US" sz="2800" dirty="0">
              <a:latin typeface="+mj-ea"/>
              <a:ea typeface="+mj-ea"/>
              <a:cs typeface="+mn-ea"/>
              <a:sym typeface="+mn-lt"/>
            </a:endParaRPr>
          </a:p>
        </p:txBody>
      </p:sp>
      <p:sp>
        <p:nvSpPr>
          <p:cNvPr id="43" name="矩形 42"/>
          <p:cNvSpPr/>
          <p:nvPr/>
        </p:nvSpPr>
        <p:spPr>
          <a:xfrm>
            <a:off x="3198291" y="3304157"/>
            <a:ext cx="4905583" cy="461665"/>
          </a:xfrm>
          <a:prstGeom prst="rect">
            <a:avLst/>
          </a:prstGeom>
        </p:spPr>
        <p:txBody>
          <a:bodyPr wrap="square">
            <a:spAutoFit/>
          </a:bodyPr>
          <a:lstStyle/>
          <a:p>
            <a:r>
              <a:rPr lang="zh-CN" altLang="en-US" dirty="0" smtClean="0">
                <a:latin typeface="微软雅黑" panose="020B0503020204020204" pitchFamily="34" charset="-122"/>
                <a:ea typeface="微软雅黑" panose="020B0503020204020204" pitchFamily="34" charset="-122"/>
                <a:cs typeface="+mn-ea"/>
                <a:sym typeface="+mn-lt"/>
              </a:rPr>
              <a:t>工商营业执照</a:t>
            </a:r>
            <a:r>
              <a:rPr lang="en-US" altLang="zh-CN" dirty="0">
                <a:latin typeface="微软雅黑" panose="020B0503020204020204" pitchFamily="34" charset="-122"/>
                <a:ea typeface="微软雅黑" panose="020B0503020204020204" pitchFamily="34" charset="-122"/>
                <a:cs typeface="+mn-ea"/>
                <a:sym typeface="+mn-lt"/>
              </a:rPr>
              <a:t>/</a:t>
            </a:r>
            <a:r>
              <a:rPr lang="zh-CN" altLang="zh-CN" dirty="0">
                <a:latin typeface="微软雅黑" panose="020B0503020204020204" pitchFamily="34" charset="-122"/>
                <a:ea typeface="微软雅黑" panose="020B0503020204020204" pitchFamily="34" charset="-122"/>
                <a:cs typeface="+mn-ea"/>
              </a:rPr>
              <a:t>民办非企业单位执照</a:t>
            </a:r>
            <a:endParaRPr lang="zh-TW" altLang="en-US" dirty="0">
              <a:latin typeface="微软雅黑" panose="020B0503020204020204" pitchFamily="34" charset="-122"/>
              <a:ea typeface="微软雅黑" panose="020B0503020204020204" pitchFamily="34" charset="-122"/>
              <a:cs typeface="+mn-ea"/>
              <a:sym typeface="+mn-lt"/>
            </a:endParaRPr>
          </a:p>
        </p:txBody>
      </p:sp>
      <p:sp>
        <p:nvSpPr>
          <p:cNvPr id="44" name="矩形 43"/>
          <p:cNvSpPr/>
          <p:nvPr/>
        </p:nvSpPr>
        <p:spPr>
          <a:xfrm>
            <a:off x="3198294" y="4071035"/>
            <a:ext cx="4905583" cy="646331"/>
          </a:xfrm>
          <a:prstGeom prst="rect">
            <a:avLst/>
          </a:prstGeom>
        </p:spPr>
        <p:txBody>
          <a:bodyPr wrap="square">
            <a:spAutoFit/>
          </a:bodyPr>
          <a:lstStyle/>
          <a:p>
            <a:r>
              <a:rPr lang="zh-CN" altLang="en-US" sz="1800" dirty="0">
                <a:solidFill>
                  <a:srgbClr val="0070C0"/>
                </a:solidFill>
                <a:latin typeface="+mj-ea"/>
                <a:ea typeface="+mj-ea"/>
                <a:cs typeface="+mn-ea"/>
                <a:sym typeface="+mn-lt"/>
              </a:rPr>
              <a:t>实体</a:t>
            </a:r>
            <a:r>
              <a:rPr lang="zh-CN" altLang="en-US" sz="1800" dirty="0" smtClean="0">
                <a:solidFill>
                  <a:srgbClr val="0070C0"/>
                </a:solidFill>
                <a:latin typeface="+mj-ea"/>
                <a:ea typeface="+mj-ea"/>
                <a:cs typeface="+mn-ea"/>
                <a:sym typeface="+mn-lt"/>
              </a:rPr>
              <a:t>为企业的，另外提供</a:t>
            </a:r>
            <a:r>
              <a:rPr lang="en-US" altLang="zh-CN" sz="1800" dirty="0" smtClean="0">
                <a:solidFill>
                  <a:srgbClr val="0070C0"/>
                </a:solidFill>
                <a:latin typeface="+mj-ea"/>
                <a:ea typeface="+mj-ea"/>
                <a:cs typeface="+mn-ea"/>
                <a:sym typeface="+mn-lt"/>
              </a:rPr>
              <a:t>《</a:t>
            </a:r>
            <a:r>
              <a:rPr lang="zh-CN" altLang="en-US" sz="1800" dirty="0">
                <a:solidFill>
                  <a:srgbClr val="0070C0"/>
                </a:solidFill>
                <a:latin typeface="+mj-ea"/>
                <a:ea typeface="+mj-ea"/>
                <a:cs typeface="+mn-ea"/>
                <a:sym typeface="+mn-lt"/>
              </a:rPr>
              <a:t>验资报告</a:t>
            </a:r>
            <a:r>
              <a:rPr lang="en-US" altLang="zh-CN" sz="1800" dirty="0">
                <a:solidFill>
                  <a:srgbClr val="0070C0"/>
                </a:solidFill>
                <a:latin typeface="+mj-ea"/>
                <a:ea typeface="+mj-ea"/>
                <a:cs typeface="+mn-ea"/>
                <a:sym typeface="+mn-lt"/>
              </a:rPr>
              <a:t>》</a:t>
            </a:r>
            <a:r>
              <a:rPr lang="zh-CN" altLang="en-US" sz="1800" dirty="0">
                <a:solidFill>
                  <a:srgbClr val="0070C0"/>
                </a:solidFill>
                <a:latin typeface="+mj-ea"/>
                <a:ea typeface="+mj-ea"/>
                <a:cs typeface="+mn-ea"/>
                <a:sym typeface="+mn-lt"/>
              </a:rPr>
              <a:t>或工商部门盖章的</a:t>
            </a:r>
            <a:r>
              <a:rPr lang="en-US" altLang="zh-CN" sz="1800" dirty="0">
                <a:solidFill>
                  <a:srgbClr val="0070C0"/>
                </a:solidFill>
                <a:latin typeface="+mj-ea"/>
                <a:ea typeface="+mj-ea"/>
                <a:cs typeface="+mn-ea"/>
                <a:sym typeface="+mn-lt"/>
              </a:rPr>
              <a:t>《</a:t>
            </a:r>
            <a:r>
              <a:rPr lang="zh-CN" altLang="en-US" sz="1800" dirty="0">
                <a:solidFill>
                  <a:srgbClr val="0070C0"/>
                </a:solidFill>
                <a:latin typeface="+mj-ea"/>
                <a:ea typeface="+mj-ea"/>
                <a:cs typeface="+mn-ea"/>
                <a:sym typeface="+mn-lt"/>
              </a:rPr>
              <a:t>公司章程</a:t>
            </a:r>
            <a:r>
              <a:rPr lang="en-US" altLang="zh-CN" sz="1800" dirty="0" smtClean="0">
                <a:solidFill>
                  <a:srgbClr val="0070C0"/>
                </a:solidFill>
                <a:latin typeface="+mj-ea"/>
                <a:ea typeface="+mj-ea"/>
                <a:cs typeface="+mn-ea"/>
                <a:sym typeface="+mn-lt"/>
              </a:rPr>
              <a:t>》</a:t>
            </a:r>
            <a:endParaRPr lang="en-US" altLang="zh-CN" sz="1800" dirty="0">
              <a:solidFill>
                <a:srgbClr val="0070C0"/>
              </a:solidFill>
              <a:latin typeface="+mj-ea"/>
              <a:ea typeface="+mj-ea"/>
              <a:cs typeface="+mn-ea"/>
              <a:sym typeface="+mn-lt"/>
            </a:endParaRPr>
          </a:p>
        </p:txBody>
      </p:sp>
      <p:sp>
        <p:nvSpPr>
          <p:cNvPr id="45" name="矩形 44"/>
          <p:cNvSpPr/>
          <p:nvPr/>
        </p:nvSpPr>
        <p:spPr>
          <a:xfrm>
            <a:off x="3198294" y="4837912"/>
            <a:ext cx="4905583" cy="646331"/>
          </a:xfrm>
          <a:prstGeom prst="rect">
            <a:avLst/>
          </a:prstGeom>
        </p:spPr>
        <p:txBody>
          <a:bodyPr wrap="square">
            <a:spAutoFit/>
          </a:bodyPr>
          <a:lstStyle/>
          <a:p>
            <a:r>
              <a:rPr lang="zh-CN" altLang="en-US" sz="1800" dirty="0" smtClean="0">
                <a:solidFill>
                  <a:srgbClr val="0070C0"/>
                </a:solidFill>
                <a:latin typeface="+mj-ea"/>
                <a:ea typeface="+mj-ea"/>
                <a:cs typeface="+mn-ea"/>
                <a:sym typeface="+mn-lt"/>
              </a:rPr>
              <a:t>高新技术</a:t>
            </a:r>
            <a:r>
              <a:rPr lang="zh-CN" altLang="en-US" sz="1800" dirty="0">
                <a:solidFill>
                  <a:srgbClr val="0070C0"/>
                </a:solidFill>
                <a:latin typeface="+mj-ea"/>
                <a:ea typeface="+mj-ea"/>
                <a:cs typeface="+mn-ea"/>
                <a:sym typeface="+mn-lt"/>
              </a:rPr>
              <a:t>专利</a:t>
            </a:r>
            <a:r>
              <a:rPr lang="zh-CN" altLang="en-US" sz="1800" dirty="0" smtClean="0">
                <a:solidFill>
                  <a:srgbClr val="0070C0"/>
                </a:solidFill>
                <a:latin typeface="+mj-ea"/>
                <a:ea typeface="+mj-ea"/>
                <a:cs typeface="+mn-ea"/>
                <a:sym typeface="+mn-lt"/>
              </a:rPr>
              <a:t>项目</a:t>
            </a:r>
            <a:r>
              <a:rPr lang="zh-CN" altLang="en-US" sz="1800" dirty="0">
                <a:solidFill>
                  <a:srgbClr val="0070C0"/>
                </a:solidFill>
                <a:latin typeface="+mj-ea"/>
                <a:ea typeface="+mj-ea"/>
                <a:cs typeface="+mn-ea"/>
                <a:sym typeface="+mn-lt"/>
              </a:rPr>
              <a:t>另外</a:t>
            </a:r>
            <a:r>
              <a:rPr lang="zh-CN" altLang="en-US" sz="1800" dirty="0" smtClean="0">
                <a:solidFill>
                  <a:srgbClr val="0070C0"/>
                </a:solidFill>
                <a:latin typeface="+mj-ea"/>
                <a:ea typeface="+mj-ea"/>
                <a:cs typeface="+mn-ea"/>
                <a:sym typeface="+mn-lt"/>
              </a:rPr>
              <a:t>提供</a:t>
            </a:r>
            <a:r>
              <a:rPr lang="zh-CN" altLang="en-US" sz="1800" dirty="0">
                <a:solidFill>
                  <a:srgbClr val="0070C0"/>
                </a:solidFill>
                <a:latin typeface="+mj-ea"/>
                <a:ea typeface="+mj-ea"/>
                <a:cs typeface="+mn-ea"/>
                <a:sym typeface="+mn-lt"/>
              </a:rPr>
              <a:t>国家专利局颁发的</a:t>
            </a:r>
            <a:r>
              <a:rPr lang="en-US" altLang="zh-CN" sz="1800" dirty="0">
                <a:solidFill>
                  <a:srgbClr val="0070C0"/>
                </a:solidFill>
                <a:latin typeface="+mj-ea"/>
                <a:ea typeface="+mj-ea"/>
                <a:cs typeface="+mn-ea"/>
                <a:sym typeface="+mn-lt"/>
              </a:rPr>
              <a:t>《</a:t>
            </a:r>
            <a:r>
              <a:rPr lang="zh-CN" altLang="en-US" sz="1800" dirty="0">
                <a:solidFill>
                  <a:srgbClr val="0070C0"/>
                </a:solidFill>
                <a:latin typeface="+mj-ea"/>
                <a:ea typeface="+mj-ea"/>
                <a:cs typeface="+mn-ea"/>
                <a:sym typeface="+mn-lt"/>
              </a:rPr>
              <a:t>专利证书</a:t>
            </a:r>
            <a:r>
              <a:rPr lang="en-US" altLang="zh-CN" sz="1800" dirty="0" smtClean="0">
                <a:solidFill>
                  <a:srgbClr val="0070C0"/>
                </a:solidFill>
                <a:latin typeface="+mj-ea"/>
                <a:ea typeface="+mj-ea"/>
                <a:cs typeface="+mn-ea"/>
                <a:sym typeface="+mn-lt"/>
              </a:rPr>
              <a:t>》</a:t>
            </a:r>
            <a:endParaRPr lang="en-US" altLang="zh-CN" sz="1800" dirty="0">
              <a:solidFill>
                <a:srgbClr val="0070C0"/>
              </a:solidFill>
              <a:latin typeface="+mj-ea"/>
              <a:ea typeface="+mj-ea"/>
              <a:cs typeface="+mn-ea"/>
              <a:sym typeface="+mn-lt"/>
            </a:endParaRPr>
          </a:p>
        </p:txBody>
      </p:sp>
      <p:sp>
        <p:nvSpPr>
          <p:cNvPr id="14" name="标题 13"/>
          <p:cNvSpPr>
            <a:spLocks noGrp="1"/>
          </p:cNvSpPr>
          <p:nvPr>
            <p:ph type="title"/>
          </p:nvPr>
        </p:nvSpPr>
        <p:spPr/>
        <p:txBody>
          <a:bodyPr/>
          <a:lstStyle/>
          <a:p>
            <a:r>
              <a:rPr lang="zh-CN" altLang="en-US" dirty="0"/>
              <a:t>个人创业担保贷款</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smtClean="0"/>
              <a:t>所需材料</a:t>
            </a:r>
            <a:endParaRPr lang="zh-CN" altLang="en-US" dirty="0"/>
          </a:p>
        </p:txBody>
      </p:sp>
      <p:grpSp>
        <p:nvGrpSpPr>
          <p:cNvPr id="17" name="组合 16"/>
          <p:cNvGrpSpPr/>
          <p:nvPr/>
        </p:nvGrpSpPr>
        <p:grpSpPr>
          <a:xfrm>
            <a:off x="1223292" y="1449325"/>
            <a:ext cx="908763" cy="4957200"/>
            <a:chOff x="1223292" y="1648100"/>
            <a:chExt cx="908763" cy="4957200"/>
          </a:xfrm>
        </p:grpSpPr>
        <p:sp>
          <p:nvSpPr>
            <p:cNvPr id="34" name="菱形 33"/>
            <p:cNvSpPr/>
            <p:nvPr/>
          </p:nvSpPr>
          <p:spPr>
            <a:xfrm>
              <a:off x="1223292" y="5662800"/>
              <a:ext cx="872680" cy="274361"/>
            </a:xfrm>
            <a:prstGeom prst="diamond">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2" name="菱形 1"/>
            <p:cNvSpPr/>
            <p:nvPr/>
          </p:nvSpPr>
          <p:spPr>
            <a:xfrm>
              <a:off x="1229912" y="1824823"/>
              <a:ext cx="872680" cy="274361"/>
            </a:xfrm>
            <a:prstGeom prst="diamond">
              <a:avLst/>
            </a:prstGeom>
            <a:solidFill>
              <a:srgbClr val="236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 name="菱形 2"/>
            <p:cNvSpPr/>
            <p:nvPr/>
          </p:nvSpPr>
          <p:spPr>
            <a:xfrm>
              <a:off x="1229912" y="3361156"/>
              <a:ext cx="872680" cy="274361"/>
            </a:xfrm>
            <a:prstGeom prst="diamond">
              <a:avLst/>
            </a:prstGeom>
            <a:solidFill>
              <a:srgbClr val="B01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4" name="菱形 3"/>
            <p:cNvSpPr/>
            <p:nvPr/>
          </p:nvSpPr>
          <p:spPr>
            <a:xfrm>
              <a:off x="1229912" y="4897488"/>
              <a:ext cx="872680" cy="274361"/>
            </a:xfrm>
            <a:prstGeom prst="diamond">
              <a:avLst/>
            </a:prstGeom>
            <a:solidFill>
              <a:srgbClr val="3C3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18" name="菱形 17"/>
            <p:cNvSpPr/>
            <p:nvPr/>
          </p:nvSpPr>
          <p:spPr>
            <a:xfrm>
              <a:off x="1254366" y="2592989"/>
              <a:ext cx="872680" cy="274361"/>
            </a:xfrm>
            <a:prstGeom prst="diamond">
              <a:avLst/>
            </a:prstGeom>
            <a:solidFill>
              <a:srgbClr val="8869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0" name="菱形 29"/>
            <p:cNvSpPr/>
            <p:nvPr/>
          </p:nvSpPr>
          <p:spPr>
            <a:xfrm>
              <a:off x="1229912" y="4129322"/>
              <a:ext cx="872680" cy="274361"/>
            </a:xfrm>
            <a:prstGeom prst="diamond">
              <a:avLst/>
            </a:prstGeom>
            <a:solidFill>
              <a:srgbClr val="488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nvGrpSpPr>
            <p:cNvPr id="13" name="群組 12"/>
            <p:cNvGrpSpPr/>
            <p:nvPr/>
          </p:nvGrpSpPr>
          <p:grpSpPr>
            <a:xfrm>
              <a:off x="1400731" y="1648100"/>
              <a:ext cx="533897" cy="4957200"/>
              <a:chOff x="1332001" y="360000"/>
              <a:chExt cx="713014" cy="6138000"/>
            </a:xfrm>
          </p:grpSpPr>
          <p:sp>
            <p:nvSpPr>
              <p:cNvPr id="5" name="梯形 4"/>
              <p:cNvSpPr/>
              <p:nvPr/>
            </p:nvSpPr>
            <p:spPr>
              <a:xfrm rot="5400000">
                <a:off x="-1203985" y="3249000"/>
                <a:ext cx="6138000" cy="360000"/>
              </a:xfrm>
              <a:prstGeom prst="trapezoi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6" name="梯形 5"/>
              <p:cNvSpPr/>
              <p:nvPr/>
            </p:nvSpPr>
            <p:spPr>
              <a:xfrm rot="16200000" flipH="1">
                <a:off x="-1556999" y="3249000"/>
                <a:ext cx="6138000" cy="360000"/>
              </a:xfrm>
              <a:prstGeom prst="trapezoi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sp>
          <p:nvSpPr>
            <p:cNvPr id="7" name="平行四邊形 6"/>
            <p:cNvSpPr/>
            <p:nvPr/>
          </p:nvSpPr>
          <p:spPr>
            <a:xfrm rot="5400000">
              <a:off x="1095096" y="2089678"/>
              <a:ext cx="700963" cy="441349"/>
            </a:xfrm>
            <a:prstGeom prst="parallelogram">
              <a:avLst>
                <a:gd name="adj" fmla="val 31388"/>
              </a:avLst>
            </a:prstGeom>
            <a:solidFill>
              <a:srgbClr val="268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8" name="平行四邊形 7"/>
            <p:cNvSpPr/>
            <p:nvPr/>
          </p:nvSpPr>
          <p:spPr>
            <a:xfrm rot="16200000" flipH="1">
              <a:off x="1536445" y="2089678"/>
              <a:ext cx="700963" cy="441349"/>
            </a:xfrm>
            <a:prstGeom prst="parallelogram">
              <a:avLst>
                <a:gd name="adj" fmla="val 31388"/>
              </a:avLst>
            </a:prstGeom>
            <a:solidFill>
              <a:srgbClr val="39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9" name="平行四邊形 8"/>
            <p:cNvSpPr/>
            <p:nvPr/>
          </p:nvSpPr>
          <p:spPr>
            <a:xfrm rot="5400000">
              <a:off x="1095096" y="3626011"/>
              <a:ext cx="700963" cy="441349"/>
            </a:xfrm>
            <a:prstGeom prst="parallelogram">
              <a:avLst>
                <a:gd name="adj" fmla="val 31388"/>
              </a:avLst>
            </a:prstGeom>
            <a:solidFill>
              <a:srgbClr val="8B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10" name="平行四邊形 9"/>
            <p:cNvSpPr/>
            <p:nvPr/>
          </p:nvSpPr>
          <p:spPr>
            <a:xfrm rot="16200000" flipH="1">
              <a:off x="1536445" y="3626011"/>
              <a:ext cx="700963" cy="441349"/>
            </a:xfrm>
            <a:prstGeom prst="parallelogram">
              <a:avLst>
                <a:gd name="adj" fmla="val 31388"/>
              </a:avLst>
            </a:prstGeom>
            <a:solidFill>
              <a:srgbClr val="F21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11" name="平行四邊形 10"/>
            <p:cNvSpPr/>
            <p:nvPr/>
          </p:nvSpPr>
          <p:spPr>
            <a:xfrm rot="5400000">
              <a:off x="1095096" y="5162343"/>
              <a:ext cx="700963" cy="441349"/>
            </a:xfrm>
            <a:prstGeom prst="parallelogram">
              <a:avLst>
                <a:gd name="adj" fmla="val 31388"/>
              </a:avLst>
            </a:prstGeom>
            <a:solidFill>
              <a:srgbClr val="ED4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12" name="平行四邊形 11"/>
            <p:cNvSpPr/>
            <p:nvPr/>
          </p:nvSpPr>
          <p:spPr>
            <a:xfrm rot="16200000" flipH="1">
              <a:off x="1536445" y="5162343"/>
              <a:ext cx="700963" cy="441349"/>
            </a:xfrm>
            <a:prstGeom prst="parallelogram">
              <a:avLst>
                <a:gd name="adj" fmla="val 31388"/>
              </a:avLst>
            </a:prstGeom>
            <a:solidFill>
              <a:srgbClr val="505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19" name="平行四邊形 18"/>
            <p:cNvSpPr/>
            <p:nvPr/>
          </p:nvSpPr>
          <p:spPr>
            <a:xfrm rot="5400000">
              <a:off x="1119549" y="2857844"/>
              <a:ext cx="700963" cy="441349"/>
            </a:xfrm>
            <a:prstGeom prst="parallelogram">
              <a:avLst>
                <a:gd name="adj" fmla="val 31388"/>
              </a:avLst>
            </a:prstGeom>
            <a:solidFill>
              <a:srgbClr val="54B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20" name="平行四邊形 19"/>
            <p:cNvSpPr/>
            <p:nvPr/>
          </p:nvSpPr>
          <p:spPr>
            <a:xfrm rot="16200000" flipH="1">
              <a:off x="1560899" y="2857844"/>
              <a:ext cx="700963" cy="441349"/>
            </a:xfrm>
            <a:prstGeom prst="parallelogram">
              <a:avLst>
                <a:gd name="adj" fmla="val 31388"/>
              </a:avLst>
            </a:prstGeom>
            <a:solidFill>
              <a:srgbClr val="D0A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1" name="平行四邊形 30"/>
            <p:cNvSpPr/>
            <p:nvPr/>
          </p:nvSpPr>
          <p:spPr>
            <a:xfrm rot="5400000">
              <a:off x="1095096" y="4394177"/>
              <a:ext cx="700963" cy="441349"/>
            </a:xfrm>
            <a:prstGeom prst="parallelogram">
              <a:avLst>
                <a:gd name="adj" fmla="val 31388"/>
              </a:avLst>
            </a:prstGeom>
            <a:solidFill>
              <a:srgbClr val="EF9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2" name="平行四邊形 31"/>
            <p:cNvSpPr/>
            <p:nvPr/>
          </p:nvSpPr>
          <p:spPr>
            <a:xfrm rot="16200000" flipH="1">
              <a:off x="1536445" y="4394177"/>
              <a:ext cx="700963" cy="441349"/>
            </a:xfrm>
            <a:prstGeom prst="parallelogram">
              <a:avLst>
                <a:gd name="adj" fmla="val 31388"/>
              </a:avLst>
            </a:prstGeom>
            <a:solidFill>
              <a:srgbClr val="6BB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6" name="平行四邊形 10"/>
            <p:cNvSpPr/>
            <p:nvPr/>
          </p:nvSpPr>
          <p:spPr>
            <a:xfrm rot="5400000">
              <a:off x="1094400" y="5929200"/>
              <a:ext cx="700963" cy="441349"/>
            </a:xfrm>
            <a:prstGeom prst="parallelogram">
              <a:avLst>
                <a:gd name="adj" fmla="val 31388"/>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7" name="平行四邊形 11"/>
            <p:cNvSpPr/>
            <p:nvPr/>
          </p:nvSpPr>
          <p:spPr>
            <a:xfrm rot="16200000" flipH="1">
              <a:off x="1537200" y="5929200"/>
              <a:ext cx="700963" cy="441349"/>
            </a:xfrm>
            <a:prstGeom prst="parallelogram">
              <a:avLst>
                <a:gd name="adj" fmla="val 31388"/>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sp>
        <p:nvSpPr>
          <p:cNvPr id="38" name="文字方塊 34"/>
          <p:cNvSpPr txBox="1"/>
          <p:nvPr/>
        </p:nvSpPr>
        <p:spPr>
          <a:xfrm>
            <a:off x="2152800" y="5652000"/>
            <a:ext cx="1068917" cy="426723"/>
          </a:xfrm>
          <a:prstGeom prst="rect">
            <a:avLst/>
          </a:prstGeom>
          <a:noFill/>
        </p:spPr>
        <p:txBody>
          <a:bodyPr wrap="square" rtlCol="0" anchor="ctr">
            <a:noAutofit/>
          </a:bodyPr>
          <a:lstStyle/>
          <a:p>
            <a:pPr algn="ctr"/>
            <a:r>
              <a:rPr lang="en-US" altLang="zh-TW" sz="4400" dirty="0" smtClean="0">
                <a:solidFill>
                  <a:schemeClr val="accent6">
                    <a:lumMod val="40000"/>
                    <a:lumOff val="60000"/>
                  </a:schemeClr>
                </a:solidFill>
                <a:cs typeface="+mn-ea"/>
                <a:sym typeface="+mn-lt"/>
              </a:rPr>
              <a:t>0</a:t>
            </a:r>
            <a:r>
              <a:rPr lang="en-US" altLang="zh-CN" sz="4400" dirty="0" smtClean="0">
                <a:solidFill>
                  <a:schemeClr val="accent6">
                    <a:lumMod val="40000"/>
                    <a:lumOff val="60000"/>
                  </a:schemeClr>
                </a:solidFill>
                <a:cs typeface="+mn-ea"/>
                <a:sym typeface="+mn-lt"/>
              </a:rPr>
              <a:t>6</a:t>
            </a:r>
            <a:endParaRPr lang="zh-TW" altLang="en-US" sz="4400" dirty="0">
              <a:solidFill>
                <a:schemeClr val="accent6">
                  <a:lumMod val="40000"/>
                  <a:lumOff val="60000"/>
                </a:schemeClr>
              </a:solidFill>
              <a:cs typeface="+mn-ea"/>
              <a:sym typeface="+mn-lt"/>
            </a:endParaRPr>
          </a:p>
        </p:txBody>
      </p:sp>
      <p:sp>
        <p:nvSpPr>
          <p:cNvPr id="39" name="矩形 38"/>
          <p:cNvSpPr/>
          <p:nvPr/>
        </p:nvSpPr>
        <p:spPr>
          <a:xfrm>
            <a:off x="3196800" y="5605200"/>
            <a:ext cx="4905583" cy="584775"/>
          </a:xfrm>
          <a:prstGeom prst="rect">
            <a:avLst/>
          </a:prstGeom>
        </p:spPr>
        <p:txBody>
          <a:bodyPr wrap="square">
            <a:spAutoFit/>
          </a:bodyPr>
          <a:lstStyle/>
          <a:p>
            <a:r>
              <a:rPr lang="zh-CN" altLang="en-US" sz="1600" dirty="0">
                <a:solidFill>
                  <a:srgbClr val="0070C0"/>
                </a:solidFill>
                <a:latin typeface="+mj-ea"/>
                <a:ea typeface="+mj-ea"/>
                <a:cs typeface="+mn-ea"/>
                <a:sym typeface="+mn-lt"/>
              </a:rPr>
              <a:t>网络创业</a:t>
            </a:r>
            <a:r>
              <a:rPr lang="zh-CN" altLang="en-US" sz="1600" dirty="0" smtClean="0">
                <a:solidFill>
                  <a:srgbClr val="0070C0"/>
                </a:solidFill>
                <a:latin typeface="+mj-ea"/>
                <a:ea typeface="+mj-ea"/>
                <a:cs typeface="+mn-ea"/>
                <a:sym typeface="+mn-lt"/>
              </a:rPr>
              <a:t>项目提供</a:t>
            </a:r>
            <a:r>
              <a:rPr lang="zh-CN" altLang="en-US" sz="1600" dirty="0">
                <a:solidFill>
                  <a:srgbClr val="0070C0"/>
                </a:solidFill>
                <a:latin typeface="+mj-ea"/>
                <a:ea typeface="+mj-ea"/>
                <a:cs typeface="+mn-ea"/>
                <a:sym typeface="+mn-lt"/>
              </a:rPr>
              <a:t>南通大学“互联网</a:t>
            </a:r>
            <a:r>
              <a:rPr lang="en-US" altLang="zh-CN" sz="1600" dirty="0">
                <a:solidFill>
                  <a:srgbClr val="0070C0"/>
                </a:solidFill>
                <a:latin typeface="+mj-ea"/>
                <a:ea typeface="+mj-ea"/>
                <a:cs typeface="+mn-ea"/>
                <a:sym typeface="+mn-lt"/>
              </a:rPr>
              <a:t>+”</a:t>
            </a:r>
            <a:r>
              <a:rPr lang="zh-CN" altLang="en-US" sz="1600" dirty="0">
                <a:solidFill>
                  <a:srgbClr val="0070C0"/>
                </a:solidFill>
                <a:latin typeface="+mj-ea"/>
                <a:ea typeface="+mj-ea"/>
                <a:cs typeface="+mn-ea"/>
                <a:sym typeface="+mn-lt"/>
              </a:rPr>
              <a:t>创新经济研究院出具的</a:t>
            </a:r>
            <a:r>
              <a:rPr lang="en-US" altLang="zh-CN" sz="1600" dirty="0">
                <a:solidFill>
                  <a:srgbClr val="0070C0"/>
                </a:solidFill>
                <a:latin typeface="+mj-ea"/>
                <a:ea typeface="+mj-ea"/>
                <a:cs typeface="+mn-ea"/>
                <a:sym typeface="+mn-lt"/>
              </a:rPr>
              <a:t>《</a:t>
            </a:r>
            <a:r>
              <a:rPr lang="zh-CN" altLang="en-US" sz="1600" dirty="0">
                <a:solidFill>
                  <a:srgbClr val="0070C0"/>
                </a:solidFill>
                <a:latin typeface="+mj-ea"/>
                <a:ea typeface="+mj-ea"/>
                <a:cs typeface="+mn-ea"/>
                <a:sym typeface="+mn-lt"/>
              </a:rPr>
              <a:t>网络创业正常经营认定证明</a:t>
            </a:r>
            <a:r>
              <a:rPr lang="en-US" altLang="zh-CN" sz="1600" dirty="0" smtClean="0">
                <a:solidFill>
                  <a:srgbClr val="0070C0"/>
                </a:solidFill>
                <a:latin typeface="+mj-ea"/>
                <a:ea typeface="+mj-ea"/>
                <a:cs typeface="+mn-ea"/>
                <a:sym typeface="+mn-lt"/>
              </a:rPr>
              <a:t>》</a:t>
            </a:r>
            <a:endParaRPr lang="en-US" altLang="zh-CN" sz="1600" dirty="0">
              <a:solidFill>
                <a:srgbClr val="0070C0"/>
              </a:solidFill>
              <a:latin typeface="+mj-ea"/>
              <a:ea typeface="+mj-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群組 7"/>
          <p:cNvGrpSpPr/>
          <p:nvPr/>
        </p:nvGrpSpPr>
        <p:grpSpPr>
          <a:xfrm>
            <a:off x="180000" y="3898800"/>
            <a:ext cx="2160001" cy="1080000"/>
            <a:chOff x="972000" y="4149000"/>
            <a:chExt cx="2160001" cy="1080000"/>
          </a:xfrm>
          <a:solidFill>
            <a:srgbClr val="2686A7"/>
          </a:solidFill>
        </p:grpSpPr>
        <p:sp>
          <p:nvSpPr>
            <p:cNvPr id="27" name="矩形 26"/>
            <p:cNvSpPr/>
            <p:nvPr/>
          </p:nvSpPr>
          <p:spPr>
            <a:xfrm>
              <a:off x="972000" y="4149000"/>
              <a:ext cx="216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28" name="直角三角形 27"/>
            <p:cNvSpPr/>
            <p:nvPr/>
          </p:nvSpPr>
          <p:spPr>
            <a:xfrm rot="10800000">
              <a:off x="2592001" y="4669950"/>
              <a:ext cx="540000" cy="558800"/>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grpSp>
        <p:nvGrpSpPr>
          <p:cNvPr id="8" name="群組 7"/>
          <p:cNvGrpSpPr/>
          <p:nvPr/>
        </p:nvGrpSpPr>
        <p:grpSpPr>
          <a:xfrm>
            <a:off x="1798910" y="3339984"/>
            <a:ext cx="2160001" cy="1080000"/>
            <a:chOff x="972000" y="4149000"/>
            <a:chExt cx="2160001" cy="1080000"/>
          </a:xfrm>
          <a:solidFill>
            <a:srgbClr val="54BE71"/>
          </a:solidFill>
        </p:grpSpPr>
        <p:sp>
          <p:nvSpPr>
            <p:cNvPr id="2" name="矩形 1"/>
            <p:cNvSpPr/>
            <p:nvPr/>
          </p:nvSpPr>
          <p:spPr>
            <a:xfrm>
              <a:off x="972000" y="4149000"/>
              <a:ext cx="2160000" cy="1080000"/>
            </a:xfrm>
            <a:prstGeom prst="rect">
              <a:avLst/>
            </a:prstGeom>
            <a:solidFill>
              <a:srgbClr val="8B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3" name="直角三角形 2"/>
            <p:cNvSpPr/>
            <p:nvPr/>
          </p:nvSpPr>
          <p:spPr>
            <a:xfrm rot="10800000">
              <a:off x="2592001" y="4669950"/>
              <a:ext cx="540000" cy="558800"/>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grpSp>
        <p:nvGrpSpPr>
          <p:cNvPr id="9" name="群組 8"/>
          <p:cNvGrpSpPr/>
          <p:nvPr/>
        </p:nvGrpSpPr>
        <p:grpSpPr>
          <a:xfrm>
            <a:off x="3418903" y="2780935"/>
            <a:ext cx="2160000" cy="1080000"/>
            <a:chOff x="2591999" y="3589950"/>
            <a:chExt cx="2160000" cy="1080000"/>
          </a:xfrm>
          <a:solidFill>
            <a:srgbClr val="8BC248"/>
          </a:solidFill>
        </p:grpSpPr>
        <p:sp>
          <p:nvSpPr>
            <p:cNvPr id="4" name="矩形 3"/>
            <p:cNvSpPr/>
            <p:nvPr/>
          </p:nvSpPr>
          <p:spPr>
            <a:xfrm>
              <a:off x="2591999" y="3589950"/>
              <a:ext cx="2160000" cy="1080000"/>
            </a:xfrm>
            <a:prstGeom prst="rect">
              <a:avLst/>
            </a:prstGeom>
            <a:solidFill>
              <a:srgbClr val="54B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5" name="直角三角形 4"/>
            <p:cNvSpPr/>
            <p:nvPr/>
          </p:nvSpPr>
          <p:spPr>
            <a:xfrm rot="10800000">
              <a:off x="4211999" y="4111150"/>
              <a:ext cx="540000" cy="558800"/>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grpSp>
        <p:nvGrpSpPr>
          <p:cNvPr id="11" name="群組 10"/>
          <p:cNvGrpSpPr/>
          <p:nvPr/>
        </p:nvGrpSpPr>
        <p:grpSpPr>
          <a:xfrm>
            <a:off x="5038903" y="2221884"/>
            <a:ext cx="2160000" cy="1080000"/>
            <a:chOff x="4211998" y="3030900"/>
            <a:chExt cx="2160000" cy="1080000"/>
          </a:xfrm>
          <a:solidFill>
            <a:srgbClr val="EF9527"/>
          </a:solidFill>
        </p:grpSpPr>
        <p:sp>
          <p:nvSpPr>
            <p:cNvPr id="6" name="矩形 5"/>
            <p:cNvSpPr/>
            <p:nvPr/>
          </p:nvSpPr>
          <p:spPr>
            <a:xfrm>
              <a:off x="4211998" y="3030900"/>
              <a:ext cx="2160000" cy="108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sp>
          <p:nvSpPr>
            <p:cNvPr id="7" name="直角三角形 6"/>
            <p:cNvSpPr/>
            <p:nvPr/>
          </p:nvSpPr>
          <p:spPr>
            <a:xfrm rot="10800000">
              <a:off x="5831998" y="3552100"/>
              <a:ext cx="540000" cy="558800"/>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cs typeface="+mn-ea"/>
                <a:sym typeface="+mn-lt"/>
              </a:endParaRPr>
            </a:p>
          </p:txBody>
        </p:sp>
      </p:grpSp>
      <p:sp>
        <p:nvSpPr>
          <p:cNvPr id="10" name="向右箭號 9"/>
          <p:cNvSpPr/>
          <p:nvPr/>
        </p:nvSpPr>
        <p:spPr>
          <a:xfrm>
            <a:off x="6658901" y="1433086"/>
            <a:ext cx="2160000" cy="1581228"/>
          </a:xfrm>
          <a:prstGeom prst="rightArrow">
            <a:avLst>
              <a:gd name="adj1" fmla="val 67231"/>
              <a:gd name="adj2" fmla="val 50000"/>
            </a:avLst>
          </a:prstGeom>
          <a:solidFill>
            <a:srgbClr val="E9831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TW" altLang="en-US" sz="1800">
              <a:cs typeface="+mn-ea"/>
              <a:sym typeface="+mn-lt"/>
            </a:endParaRPr>
          </a:p>
        </p:txBody>
      </p:sp>
      <p:sp>
        <p:nvSpPr>
          <p:cNvPr id="15" name="文字方塊 14"/>
          <p:cNvSpPr txBox="1"/>
          <p:nvPr/>
        </p:nvSpPr>
        <p:spPr>
          <a:xfrm>
            <a:off x="2074450" y="2635668"/>
            <a:ext cx="1068917" cy="426723"/>
          </a:xfrm>
          <a:prstGeom prst="rect">
            <a:avLst/>
          </a:prstGeom>
          <a:noFill/>
        </p:spPr>
        <p:txBody>
          <a:bodyPr wrap="square" lIns="121917" tIns="60958" rIns="121917" bIns="60958" rtlCol="0" anchor="ctr">
            <a:noAutofit/>
          </a:bodyPr>
          <a:lstStyle/>
          <a:p>
            <a:pPr algn="ctr"/>
            <a:r>
              <a:rPr lang="en-US" altLang="zh-CN" sz="4400" dirty="0" smtClean="0">
                <a:cs typeface="+mn-ea"/>
                <a:sym typeface="+mn-lt"/>
              </a:rPr>
              <a:t>02</a:t>
            </a:r>
            <a:endParaRPr lang="zh-TW" altLang="en-US" sz="4400" dirty="0">
              <a:cs typeface="+mn-ea"/>
              <a:sym typeface="+mn-lt"/>
            </a:endParaRPr>
          </a:p>
        </p:txBody>
      </p:sp>
      <p:sp>
        <p:nvSpPr>
          <p:cNvPr id="16" name="文字方塊 15"/>
          <p:cNvSpPr txBox="1"/>
          <p:nvPr/>
        </p:nvSpPr>
        <p:spPr>
          <a:xfrm>
            <a:off x="3675562" y="2107629"/>
            <a:ext cx="1068917" cy="426723"/>
          </a:xfrm>
          <a:prstGeom prst="rect">
            <a:avLst/>
          </a:prstGeom>
          <a:noFill/>
        </p:spPr>
        <p:txBody>
          <a:bodyPr wrap="square" lIns="121917" tIns="60958" rIns="121917" bIns="60958" rtlCol="0" anchor="ctr">
            <a:noAutofit/>
          </a:bodyPr>
          <a:lstStyle/>
          <a:p>
            <a:pPr algn="ctr"/>
            <a:r>
              <a:rPr lang="en-US" altLang="zh-TW" sz="4400" dirty="0" smtClean="0">
                <a:cs typeface="+mn-ea"/>
                <a:sym typeface="+mn-lt"/>
              </a:rPr>
              <a:t>0</a:t>
            </a:r>
            <a:r>
              <a:rPr lang="en-US" altLang="zh-CN" sz="4400" dirty="0" smtClean="0">
                <a:cs typeface="+mn-ea"/>
                <a:sym typeface="+mn-lt"/>
              </a:rPr>
              <a:t>3</a:t>
            </a:r>
            <a:endParaRPr lang="zh-TW" altLang="en-US" sz="4400" dirty="0">
              <a:cs typeface="+mn-ea"/>
              <a:sym typeface="+mn-lt"/>
            </a:endParaRPr>
          </a:p>
        </p:txBody>
      </p:sp>
      <p:sp>
        <p:nvSpPr>
          <p:cNvPr id="17" name="文字方塊 16"/>
          <p:cNvSpPr txBox="1"/>
          <p:nvPr/>
        </p:nvSpPr>
        <p:spPr>
          <a:xfrm>
            <a:off x="5276674" y="1579589"/>
            <a:ext cx="1068917" cy="426723"/>
          </a:xfrm>
          <a:prstGeom prst="rect">
            <a:avLst/>
          </a:prstGeom>
          <a:noFill/>
        </p:spPr>
        <p:txBody>
          <a:bodyPr wrap="square" lIns="121917" tIns="60958" rIns="121917" bIns="60958" rtlCol="0" anchor="ctr">
            <a:noAutofit/>
          </a:bodyPr>
          <a:lstStyle/>
          <a:p>
            <a:pPr algn="ctr"/>
            <a:r>
              <a:rPr lang="en-US" altLang="zh-TW" sz="4400" dirty="0" smtClean="0">
                <a:cs typeface="+mn-ea"/>
                <a:sym typeface="+mn-lt"/>
              </a:rPr>
              <a:t>0</a:t>
            </a:r>
            <a:r>
              <a:rPr lang="en-US" altLang="zh-CN" sz="4400" dirty="0" smtClean="0">
                <a:cs typeface="+mn-ea"/>
                <a:sym typeface="+mn-lt"/>
              </a:rPr>
              <a:t>4</a:t>
            </a:r>
            <a:endParaRPr lang="zh-TW" altLang="en-US" sz="4400" dirty="0">
              <a:cs typeface="+mn-ea"/>
              <a:sym typeface="+mn-lt"/>
            </a:endParaRPr>
          </a:p>
        </p:txBody>
      </p:sp>
      <p:sp>
        <p:nvSpPr>
          <p:cNvPr id="18" name="文字方塊 17"/>
          <p:cNvSpPr txBox="1"/>
          <p:nvPr/>
        </p:nvSpPr>
        <p:spPr>
          <a:xfrm>
            <a:off x="6877786" y="1051551"/>
            <a:ext cx="1068917" cy="426723"/>
          </a:xfrm>
          <a:prstGeom prst="rect">
            <a:avLst/>
          </a:prstGeom>
          <a:noFill/>
        </p:spPr>
        <p:txBody>
          <a:bodyPr wrap="square" lIns="121917" tIns="60958" rIns="121917" bIns="60958" rtlCol="0" anchor="ctr">
            <a:noAutofit/>
          </a:bodyPr>
          <a:lstStyle/>
          <a:p>
            <a:pPr algn="ctr"/>
            <a:r>
              <a:rPr lang="en-US" altLang="zh-TW" sz="4400" dirty="0" smtClean="0">
                <a:cs typeface="+mn-ea"/>
                <a:sym typeface="+mn-lt"/>
              </a:rPr>
              <a:t>0</a:t>
            </a:r>
            <a:r>
              <a:rPr lang="en-US" altLang="zh-CN" sz="4400" dirty="0" smtClean="0">
                <a:cs typeface="+mn-ea"/>
                <a:sym typeface="+mn-lt"/>
              </a:rPr>
              <a:t>5</a:t>
            </a:r>
            <a:endParaRPr lang="zh-TW" altLang="en-US" sz="4400" dirty="0">
              <a:cs typeface="+mn-ea"/>
              <a:sym typeface="+mn-lt"/>
            </a:endParaRPr>
          </a:p>
        </p:txBody>
      </p:sp>
      <p:sp>
        <p:nvSpPr>
          <p:cNvPr id="19" name="矩形 18"/>
          <p:cNvSpPr/>
          <p:nvPr/>
        </p:nvSpPr>
        <p:spPr>
          <a:xfrm>
            <a:off x="1875641" y="3491386"/>
            <a:ext cx="1543264" cy="984881"/>
          </a:xfrm>
          <a:prstGeom prst="rect">
            <a:avLst/>
          </a:prstGeom>
        </p:spPr>
        <p:txBody>
          <a:bodyPr wrap="square" lIns="121917" tIns="60958" rIns="121917" bIns="60958">
            <a:spAutoFit/>
          </a:bodyPr>
          <a:lstStyle/>
          <a:p>
            <a:r>
              <a:rPr lang="zh-CN" altLang="en-US" sz="1400" dirty="0">
                <a:solidFill>
                  <a:schemeClr val="bg1"/>
                </a:solidFill>
                <a:latin typeface="+mj-ea"/>
                <a:ea typeface="+mj-ea"/>
                <a:cs typeface="+mn-ea"/>
                <a:sym typeface="+mn-lt"/>
              </a:rPr>
              <a:t>所在街道（乡镇）劳动保障服务所复核、推荐</a:t>
            </a:r>
            <a:endParaRPr lang="zh-CN" altLang="en-US" sz="1400" dirty="0">
              <a:solidFill>
                <a:schemeClr val="bg1"/>
              </a:solidFill>
              <a:latin typeface="+mj-ea"/>
              <a:ea typeface="+mj-ea"/>
              <a:cs typeface="+mn-ea"/>
              <a:sym typeface="+mn-lt"/>
            </a:endParaRPr>
          </a:p>
          <a:p>
            <a:endParaRPr lang="zh-TW" altLang="en-US" sz="1400" dirty="0">
              <a:solidFill>
                <a:schemeClr val="bg1"/>
              </a:solidFill>
              <a:cs typeface="+mn-ea"/>
              <a:sym typeface="+mn-lt"/>
            </a:endParaRPr>
          </a:p>
        </p:txBody>
      </p:sp>
      <p:sp>
        <p:nvSpPr>
          <p:cNvPr id="20" name="矩形 19"/>
          <p:cNvSpPr/>
          <p:nvPr/>
        </p:nvSpPr>
        <p:spPr>
          <a:xfrm>
            <a:off x="3514525" y="2932554"/>
            <a:ext cx="1543264" cy="769437"/>
          </a:xfrm>
          <a:prstGeom prst="rect">
            <a:avLst/>
          </a:prstGeom>
        </p:spPr>
        <p:txBody>
          <a:bodyPr wrap="square" lIns="121917" tIns="60958" rIns="121917" bIns="60958">
            <a:spAutoFit/>
          </a:bodyPr>
          <a:lstStyle/>
          <a:p>
            <a:r>
              <a:rPr lang="zh-CN" altLang="en-US" sz="1400" dirty="0">
                <a:solidFill>
                  <a:schemeClr val="bg1"/>
                </a:solidFill>
                <a:latin typeface="+mj-ea"/>
                <a:ea typeface="+mj-ea"/>
                <a:cs typeface="+mn-ea"/>
                <a:sym typeface="+mn-lt"/>
              </a:rPr>
              <a:t>市劳动就业管理机构审核</a:t>
            </a:r>
            <a:endParaRPr lang="zh-CN" altLang="en-US" sz="1400" dirty="0">
              <a:solidFill>
                <a:schemeClr val="bg1"/>
              </a:solidFill>
              <a:latin typeface="+mj-ea"/>
              <a:ea typeface="+mj-ea"/>
              <a:cs typeface="+mn-ea"/>
              <a:sym typeface="+mn-lt"/>
            </a:endParaRPr>
          </a:p>
          <a:p>
            <a:endParaRPr lang="zh-TW" altLang="en-US" sz="1400" dirty="0">
              <a:solidFill>
                <a:schemeClr val="bg1"/>
              </a:solidFill>
              <a:cs typeface="+mn-ea"/>
              <a:sym typeface="+mn-lt"/>
            </a:endParaRPr>
          </a:p>
        </p:txBody>
      </p:sp>
      <p:sp>
        <p:nvSpPr>
          <p:cNvPr id="21" name="矩形 20"/>
          <p:cNvSpPr/>
          <p:nvPr/>
        </p:nvSpPr>
        <p:spPr>
          <a:xfrm>
            <a:off x="5153409" y="2373723"/>
            <a:ext cx="1543264" cy="769441"/>
          </a:xfrm>
          <a:prstGeom prst="rect">
            <a:avLst/>
          </a:prstGeom>
        </p:spPr>
        <p:txBody>
          <a:bodyPr wrap="square" lIns="121917" tIns="60958" rIns="121917" bIns="60958">
            <a:spAutoFit/>
          </a:bodyPr>
          <a:lstStyle/>
          <a:p>
            <a:r>
              <a:rPr lang="zh-CN" altLang="en-US" sz="1400" dirty="0">
                <a:solidFill>
                  <a:schemeClr val="bg1"/>
                </a:solidFill>
                <a:latin typeface="+mj-ea"/>
                <a:ea typeface="+mj-ea"/>
                <a:cs typeface="+mn-ea"/>
                <a:sym typeface="+mn-lt"/>
              </a:rPr>
              <a:t>担保机构向贷款银行为申请人提供承诺担保</a:t>
            </a:r>
            <a:endParaRPr lang="zh-CN" altLang="en-US" sz="1400" dirty="0">
              <a:solidFill>
                <a:schemeClr val="bg1"/>
              </a:solidFill>
              <a:latin typeface="+mj-ea"/>
              <a:ea typeface="+mj-ea"/>
              <a:cs typeface="+mn-ea"/>
              <a:sym typeface="+mn-lt"/>
            </a:endParaRPr>
          </a:p>
        </p:txBody>
      </p:sp>
      <p:sp>
        <p:nvSpPr>
          <p:cNvPr id="22" name="矩形 21"/>
          <p:cNvSpPr/>
          <p:nvPr/>
        </p:nvSpPr>
        <p:spPr>
          <a:xfrm>
            <a:off x="6792293" y="1814893"/>
            <a:ext cx="1543264" cy="553994"/>
          </a:xfrm>
          <a:prstGeom prst="rect">
            <a:avLst/>
          </a:prstGeom>
        </p:spPr>
        <p:txBody>
          <a:bodyPr wrap="square" lIns="121917" tIns="60958" rIns="121917" bIns="60958">
            <a:spAutoFit/>
          </a:bodyPr>
          <a:lstStyle/>
          <a:p>
            <a:r>
              <a:rPr lang="zh-CN" altLang="en-US" sz="1400" dirty="0">
                <a:solidFill>
                  <a:schemeClr val="bg1"/>
                </a:solidFill>
                <a:latin typeface="+mj-ea"/>
                <a:ea typeface="+mj-ea"/>
                <a:cs typeface="+mn-ea"/>
                <a:sym typeface="+mn-lt"/>
              </a:rPr>
              <a:t>贷款银行向申请人发放贷款</a:t>
            </a:r>
            <a:endParaRPr lang="zh-CN" altLang="en-US" sz="1400" dirty="0">
              <a:solidFill>
                <a:schemeClr val="bg1"/>
              </a:solidFill>
              <a:latin typeface="+mj-ea"/>
              <a:ea typeface="+mj-ea"/>
              <a:cs typeface="+mn-ea"/>
              <a:sym typeface="+mn-lt"/>
            </a:endParaRPr>
          </a:p>
        </p:txBody>
      </p:sp>
      <p:sp>
        <p:nvSpPr>
          <p:cNvPr id="23" name="矩形 22"/>
          <p:cNvSpPr/>
          <p:nvPr/>
        </p:nvSpPr>
        <p:spPr>
          <a:xfrm>
            <a:off x="2404801" y="4489387"/>
            <a:ext cx="1554110" cy="369328"/>
          </a:xfrm>
          <a:prstGeom prst="rect">
            <a:avLst/>
          </a:prstGeom>
        </p:spPr>
        <p:txBody>
          <a:bodyPr wrap="square" lIns="121917" tIns="60958" rIns="121917" bIns="60958">
            <a:spAutoFit/>
          </a:bodyPr>
          <a:lstStyle/>
          <a:p>
            <a:r>
              <a:rPr lang="en-US" altLang="zh-CN" sz="1600" dirty="0">
                <a:latin typeface="+mj-ea"/>
                <a:ea typeface="+mj-ea"/>
                <a:cs typeface="+mn-ea"/>
              </a:rPr>
              <a:t>2</a:t>
            </a:r>
            <a:r>
              <a:rPr lang="zh-CN" altLang="zh-CN" sz="1600" dirty="0">
                <a:latin typeface="+mj-ea"/>
                <a:ea typeface="+mj-ea"/>
                <a:cs typeface="+mn-ea"/>
              </a:rPr>
              <a:t>个工作日</a:t>
            </a:r>
            <a:endParaRPr lang="zh-TW" altLang="en-US" sz="1600" dirty="0">
              <a:latin typeface="+mj-ea"/>
              <a:ea typeface="+mj-ea"/>
              <a:cs typeface="+mn-ea"/>
              <a:sym typeface="+mn-lt"/>
            </a:endParaRPr>
          </a:p>
        </p:txBody>
      </p:sp>
      <p:sp>
        <p:nvSpPr>
          <p:cNvPr id="24" name="矩形 23"/>
          <p:cNvSpPr/>
          <p:nvPr/>
        </p:nvSpPr>
        <p:spPr>
          <a:xfrm>
            <a:off x="4025556" y="3937379"/>
            <a:ext cx="1567591" cy="369328"/>
          </a:xfrm>
          <a:prstGeom prst="rect">
            <a:avLst/>
          </a:prstGeom>
        </p:spPr>
        <p:txBody>
          <a:bodyPr wrap="square" lIns="121917" tIns="60958" rIns="121917" bIns="60958">
            <a:spAutoFit/>
          </a:bodyPr>
          <a:lstStyle/>
          <a:p>
            <a:r>
              <a:rPr lang="zh-CN" altLang="zh-CN" sz="1600" dirty="0">
                <a:latin typeface="+mj-ea"/>
                <a:ea typeface="+mj-ea"/>
                <a:cs typeface="+mn-ea"/>
              </a:rPr>
              <a:t>即时办</a:t>
            </a:r>
            <a:r>
              <a:rPr lang="zh-CN" altLang="en-US" sz="1600" dirty="0">
                <a:latin typeface="+mj-ea"/>
                <a:ea typeface="+mj-ea"/>
                <a:cs typeface="+mn-ea"/>
              </a:rPr>
              <a:t>结</a:t>
            </a:r>
            <a:endParaRPr lang="zh-TW" altLang="en-US" sz="1600" dirty="0">
              <a:latin typeface="+mj-ea"/>
              <a:ea typeface="+mj-ea"/>
              <a:cs typeface="+mn-ea"/>
              <a:sym typeface="+mn-lt"/>
            </a:endParaRPr>
          </a:p>
        </p:txBody>
      </p:sp>
      <p:sp>
        <p:nvSpPr>
          <p:cNvPr id="25" name="矩形 24"/>
          <p:cNvSpPr/>
          <p:nvPr/>
        </p:nvSpPr>
        <p:spPr>
          <a:xfrm>
            <a:off x="5593147" y="3395846"/>
            <a:ext cx="1968803" cy="984881"/>
          </a:xfrm>
          <a:prstGeom prst="rect">
            <a:avLst/>
          </a:prstGeom>
        </p:spPr>
        <p:txBody>
          <a:bodyPr wrap="square" lIns="121917" tIns="60958" rIns="121917" bIns="60958">
            <a:spAutoFit/>
          </a:bodyPr>
          <a:lstStyle/>
          <a:p>
            <a:r>
              <a:rPr lang="zh-CN" altLang="en-US" sz="1400" dirty="0">
                <a:latin typeface="+mj-ea"/>
                <a:ea typeface="+mj-ea"/>
                <a:cs typeface="+mn-ea"/>
                <a:sym typeface="+mn-lt"/>
              </a:rPr>
              <a:t>由第三方提供信用反担保的，</a:t>
            </a:r>
            <a:r>
              <a:rPr lang="en-US" altLang="zh-CN" sz="1400" dirty="0">
                <a:latin typeface="+mj-ea"/>
                <a:ea typeface="+mj-ea"/>
                <a:cs typeface="+mn-ea"/>
                <a:sym typeface="+mn-lt"/>
              </a:rPr>
              <a:t>3</a:t>
            </a:r>
            <a:r>
              <a:rPr lang="zh-CN" altLang="en-US" sz="1400" dirty="0">
                <a:latin typeface="+mj-ea"/>
                <a:ea typeface="+mj-ea"/>
                <a:cs typeface="+mn-ea"/>
                <a:sym typeface="+mn-lt"/>
              </a:rPr>
              <a:t>个工作日</a:t>
            </a:r>
            <a:endParaRPr lang="en-US" altLang="zh-CN" sz="1400" dirty="0">
              <a:latin typeface="+mj-ea"/>
              <a:ea typeface="+mj-ea"/>
              <a:cs typeface="+mn-ea"/>
              <a:sym typeface="+mn-lt"/>
            </a:endParaRPr>
          </a:p>
          <a:p>
            <a:r>
              <a:rPr lang="zh-CN" altLang="en-US" sz="1400" dirty="0">
                <a:latin typeface="+mj-ea"/>
                <a:ea typeface="+mj-ea"/>
                <a:cs typeface="+mn-ea"/>
                <a:sym typeface="+mn-lt"/>
              </a:rPr>
              <a:t>提供抵押或质押反担保的，</a:t>
            </a:r>
            <a:r>
              <a:rPr lang="en-US" altLang="zh-CN" sz="1400" dirty="0">
                <a:latin typeface="+mj-ea"/>
                <a:ea typeface="+mj-ea"/>
                <a:cs typeface="+mn-ea"/>
                <a:sym typeface="+mn-lt"/>
              </a:rPr>
              <a:t>6</a:t>
            </a:r>
            <a:r>
              <a:rPr lang="zh-CN" altLang="en-US" sz="1400" dirty="0">
                <a:latin typeface="+mj-ea"/>
                <a:ea typeface="+mj-ea"/>
                <a:cs typeface="+mn-ea"/>
                <a:sym typeface="+mn-lt"/>
              </a:rPr>
              <a:t>个工作日</a:t>
            </a:r>
            <a:endParaRPr lang="zh-TW" altLang="en-US" sz="1400" dirty="0">
              <a:latin typeface="+mj-ea"/>
              <a:ea typeface="+mj-ea"/>
              <a:cs typeface="+mn-ea"/>
              <a:sym typeface="+mn-lt"/>
            </a:endParaRPr>
          </a:p>
        </p:txBody>
      </p:sp>
      <p:sp>
        <p:nvSpPr>
          <p:cNvPr id="12" name="标题 11"/>
          <p:cNvSpPr>
            <a:spLocks noGrp="1"/>
          </p:cNvSpPr>
          <p:nvPr>
            <p:ph type="title"/>
          </p:nvPr>
        </p:nvSpPr>
        <p:spPr/>
        <p:txBody>
          <a:bodyPr/>
          <a:lstStyle/>
          <a:p>
            <a:r>
              <a:rPr lang="zh-CN" altLang="en-US" dirty="0"/>
              <a:t>个人创业担保贷款</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a:t>办理</a:t>
            </a:r>
            <a:r>
              <a:rPr lang="zh-CN" altLang="en-US" dirty="0" smtClean="0"/>
              <a:t>流程与期限</a:t>
            </a:r>
            <a:endParaRPr lang="zh-CN" altLang="en-US" dirty="0"/>
          </a:p>
        </p:txBody>
      </p:sp>
      <p:sp>
        <p:nvSpPr>
          <p:cNvPr id="29" name="文字方塊 14"/>
          <p:cNvSpPr txBox="1"/>
          <p:nvPr/>
        </p:nvSpPr>
        <p:spPr>
          <a:xfrm>
            <a:off x="453600" y="3160800"/>
            <a:ext cx="1068917" cy="426723"/>
          </a:xfrm>
          <a:prstGeom prst="rect">
            <a:avLst/>
          </a:prstGeom>
          <a:noFill/>
        </p:spPr>
        <p:txBody>
          <a:bodyPr wrap="square" lIns="121917" tIns="60958" rIns="121917" bIns="60958" rtlCol="0" anchor="ctr">
            <a:noAutofit/>
          </a:bodyPr>
          <a:lstStyle/>
          <a:p>
            <a:pPr algn="ctr"/>
            <a:r>
              <a:rPr lang="en-US" altLang="zh-TW" sz="4400" dirty="0">
                <a:cs typeface="+mn-ea"/>
                <a:sym typeface="+mn-lt"/>
              </a:rPr>
              <a:t>01</a:t>
            </a:r>
            <a:endParaRPr lang="zh-TW" altLang="en-US" sz="4400" dirty="0">
              <a:cs typeface="+mn-ea"/>
              <a:sym typeface="+mn-lt"/>
            </a:endParaRPr>
          </a:p>
        </p:txBody>
      </p:sp>
      <p:sp>
        <p:nvSpPr>
          <p:cNvPr id="30" name="矩形 29"/>
          <p:cNvSpPr/>
          <p:nvPr/>
        </p:nvSpPr>
        <p:spPr>
          <a:xfrm>
            <a:off x="239066" y="4057238"/>
            <a:ext cx="1543264" cy="984881"/>
          </a:xfrm>
          <a:prstGeom prst="rect">
            <a:avLst/>
          </a:prstGeom>
        </p:spPr>
        <p:txBody>
          <a:bodyPr wrap="square" lIns="121917" tIns="60958" rIns="121917" bIns="60958">
            <a:spAutoFit/>
          </a:bodyPr>
          <a:lstStyle/>
          <a:p>
            <a:r>
              <a:rPr lang="zh-CN" altLang="en-US" sz="1400" dirty="0" smtClean="0">
                <a:solidFill>
                  <a:schemeClr val="bg1"/>
                </a:solidFill>
                <a:latin typeface="+mj-ea"/>
                <a:ea typeface="+mj-ea"/>
                <a:cs typeface="+mn-ea"/>
                <a:sym typeface="+mn-lt"/>
              </a:rPr>
              <a:t>经营地所在社区（村）劳动保障服务站受理初审、调查</a:t>
            </a:r>
            <a:r>
              <a:rPr lang="en-US" altLang="zh-TW" sz="1400" dirty="0" smtClean="0">
                <a:solidFill>
                  <a:schemeClr val="bg1"/>
                </a:solidFill>
                <a:latin typeface="+mj-ea"/>
                <a:ea typeface="+mj-ea"/>
                <a:cs typeface="+mn-ea"/>
                <a:sym typeface="+mn-lt"/>
              </a:rPr>
              <a:t> </a:t>
            </a:r>
            <a:endParaRPr lang="zh-TW" altLang="en-US" sz="1400" dirty="0">
              <a:solidFill>
                <a:schemeClr val="bg1"/>
              </a:solidFill>
              <a:latin typeface="+mj-ea"/>
              <a:ea typeface="+mj-ea"/>
              <a:cs typeface="+mn-ea"/>
              <a:sym typeface="+mn-lt"/>
            </a:endParaRPr>
          </a:p>
        </p:txBody>
      </p:sp>
      <p:sp>
        <p:nvSpPr>
          <p:cNvPr id="31" name="矩形 30"/>
          <p:cNvSpPr/>
          <p:nvPr/>
        </p:nvSpPr>
        <p:spPr>
          <a:xfrm>
            <a:off x="101352" y="5055239"/>
            <a:ext cx="2207061" cy="369328"/>
          </a:xfrm>
          <a:prstGeom prst="rect">
            <a:avLst/>
          </a:prstGeom>
        </p:spPr>
        <p:txBody>
          <a:bodyPr wrap="square" lIns="121917" tIns="60958" rIns="121917" bIns="60958">
            <a:spAutoFit/>
          </a:bodyPr>
          <a:lstStyle/>
          <a:p>
            <a:r>
              <a:rPr lang="en-US" altLang="zh-CN" sz="1600" dirty="0" smtClean="0">
                <a:latin typeface="+mj-ea"/>
                <a:ea typeface="+mj-ea"/>
                <a:cs typeface="+mn-ea"/>
                <a:sym typeface="+mn-lt"/>
              </a:rPr>
              <a:t>2</a:t>
            </a:r>
            <a:r>
              <a:rPr lang="zh-CN" altLang="en-US" sz="1600" dirty="0" smtClean="0">
                <a:latin typeface="+mj-ea"/>
                <a:ea typeface="+mj-ea"/>
                <a:cs typeface="+mn-ea"/>
                <a:sym typeface="+mn-lt"/>
              </a:rPr>
              <a:t>个工作日</a:t>
            </a:r>
            <a:endParaRPr lang="zh-TW" altLang="en-US" sz="1600" dirty="0">
              <a:latin typeface="+mj-ea"/>
              <a:ea typeface="+mj-ea"/>
              <a:cs typeface="+mn-ea"/>
              <a:sym typeface="+mn-lt"/>
            </a:endParaRPr>
          </a:p>
        </p:txBody>
      </p:sp>
      <p:sp>
        <p:nvSpPr>
          <p:cNvPr id="32" name="矩形 31"/>
          <p:cNvSpPr/>
          <p:nvPr/>
        </p:nvSpPr>
        <p:spPr>
          <a:xfrm>
            <a:off x="7412245" y="2866165"/>
            <a:ext cx="1731755" cy="369328"/>
          </a:xfrm>
          <a:prstGeom prst="rect">
            <a:avLst/>
          </a:prstGeom>
        </p:spPr>
        <p:txBody>
          <a:bodyPr wrap="square" lIns="121917" tIns="60958" rIns="121917" bIns="60958">
            <a:spAutoFit/>
          </a:bodyPr>
          <a:lstStyle/>
          <a:p>
            <a:r>
              <a:rPr lang="en-US" altLang="zh-CN" sz="1600" dirty="0">
                <a:latin typeface="+mj-ea"/>
                <a:ea typeface="+mj-ea"/>
                <a:cs typeface="+mn-ea"/>
              </a:rPr>
              <a:t>2</a:t>
            </a:r>
            <a:r>
              <a:rPr lang="zh-CN" altLang="zh-CN" sz="1600" dirty="0">
                <a:latin typeface="+mj-ea"/>
                <a:ea typeface="+mj-ea"/>
                <a:cs typeface="+mn-ea"/>
              </a:rPr>
              <a:t>个工作日</a:t>
            </a:r>
            <a:endParaRPr lang="zh-TW" altLang="en-US" sz="1600" dirty="0">
              <a:latin typeface="+mj-ea"/>
              <a:ea typeface="+mj-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1"/>
          <p:cNvSpPr>
            <a:spLocks noGrp="1"/>
          </p:cNvSpPr>
          <p:nvPr>
            <p:ph type="title"/>
          </p:nvPr>
        </p:nvSpPr>
        <p:spPr/>
        <p:txBody>
          <a:bodyPr/>
          <a:lstStyle/>
          <a:p>
            <a:r>
              <a:rPr lang="zh-CN" altLang="en-US" dirty="0"/>
              <a:t>个人创业担保贷款</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smtClean="0"/>
              <a:t>一般审核程序</a:t>
            </a:r>
            <a:endParaRPr lang="zh-CN" altLang="en-US" dirty="0"/>
          </a:p>
        </p:txBody>
      </p:sp>
      <p:pic>
        <p:nvPicPr>
          <p:cNvPr id="34" name="图片 3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70388" y="1085433"/>
            <a:ext cx="8444444" cy="533333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默认设计模板">
  <a:themeElements>
    <a:clrScheme name="自定义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C3E4A"/>
        </a:solidFill>
        <a:ln>
          <a:noFill/>
        </a:ln>
      </a:spPr>
      <a:bodyPr rtlCol="0" anchor="ctr"/>
      <a:lstStyle>
        <a:defPPr algn="ctr">
          <a:defRPr sz="1800">
            <a:cs typeface="+mn-ea"/>
            <a:sym typeface="+mn-lt"/>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ctr"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2"/>
            </a:solidFill>
            <a:effectLst/>
            <a:latin typeface="Arial" panose="020B0604020202020204" pitchFamily="34" charset="0"/>
            <a:ea typeface="宋体" panose="02010600030101010101" pitchFamily="2" charset="-122"/>
          </a:defRPr>
        </a:defPPr>
      </a:lstStyle>
    </a:lnDef>
    <a:txDef>
      <a:spPr>
        <a:noFill/>
      </a:spPr>
      <a:bodyPr wrap="square" rtlCol="0">
        <a:noAutofit/>
      </a:bodyPr>
      <a:lstStyle>
        <a:defPPr algn="l">
          <a:defRPr sz="1800" dirty="0">
            <a:latin typeface="微软雅黑" panose="020B0503020204020204" pitchFamily="34" charset="-122"/>
            <a:ea typeface="微软雅黑" panose="020B0503020204020204" pitchFamily="34" charset="-122"/>
          </a:defRPr>
        </a:defPPr>
      </a:lstStyle>
    </a:tx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4968</Words>
  <Application>WPS 演示</Application>
  <PresentationFormat>全屏显示(4:3)</PresentationFormat>
  <Paragraphs>714</Paragraphs>
  <Slides>42</Slides>
  <Notes>29</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42</vt:i4>
      </vt:variant>
    </vt:vector>
  </HeadingPairs>
  <TitlesOfParts>
    <vt:vector size="56" baseType="lpstr">
      <vt:lpstr>Arial</vt:lpstr>
      <vt:lpstr>宋体</vt:lpstr>
      <vt:lpstr>Wingdings</vt:lpstr>
      <vt:lpstr>微软雅黑</vt:lpstr>
      <vt:lpstr>华文琥珀</vt:lpstr>
      <vt:lpstr>CJNgaiHKS-Bold</vt:lpstr>
      <vt:lpstr>Arial Unicode MS</vt:lpstr>
      <vt:lpstr>Calibri</vt:lpstr>
      <vt:lpstr>方正大黑简体</vt:lpstr>
      <vt:lpstr>方正兰亭黑_GBK</vt:lpstr>
      <vt:lpstr>方正大黑简体</vt:lpstr>
      <vt:lpstr>MS Mincho</vt:lpstr>
      <vt:lpstr>黑体</vt:lpstr>
      <vt:lpstr>默认设计模板</vt:lpstr>
      <vt:lpstr>基层平台经办的 创业扶持政策业务规范讲解</vt:lpstr>
      <vt:lpstr>PowerPoint 演示文稿</vt:lpstr>
      <vt:lpstr>PowerPoint 演示文稿</vt:lpstr>
      <vt:lpstr>创业担保贷款——定义</vt:lpstr>
      <vt:lpstr>创业担保贷款——分类</vt:lpstr>
      <vt:lpstr>个人创业担保贷款——对象、金额、期限</vt:lpstr>
      <vt:lpstr>个人创业担保贷款——所需材料</vt:lpstr>
      <vt:lpstr>个人创业担保贷款——办理流程与期限</vt:lpstr>
      <vt:lpstr>个人创业担保贷款——一般审核程序</vt:lpstr>
      <vt:lpstr>个人创业担保贷款——审核要点</vt:lpstr>
      <vt:lpstr>个人创业担保贷款——可能会被问到的其他问题</vt:lpstr>
      <vt:lpstr>个人创业担保贷款——三种反担保的方式</vt:lpstr>
      <vt:lpstr>合伙企业创业担保贷款——对象、金额、期限</vt:lpstr>
      <vt:lpstr>合伙企业创业担保贷款——所需材料</vt:lpstr>
      <vt:lpstr>合伙企业创业担保贷款——办理流程与期限</vt:lpstr>
      <vt:lpstr>企业创业担保贷款——对象、金额、期限</vt:lpstr>
      <vt:lpstr>企业创业担保贷款——所需材料</vt:lpstr>
      <vt:lpstr>企业创业担保贷款——办理流程与期限</vt:lpstr>
      <vt:lpstr>PowerPoint 演示文稿</vt:lpstr>
      <vt:lpstr>创业担保贷款贴息——对象、具体标准 </vt:lpstr>
      <vt:lpstr>创业担保贷款贴息——所需材料</vt:lpstr>
      <vt:lpstr>创业担保贷款贴息——办理流程与期限</vt:lpstr>
      <vt:lpstr>PowerPoint 演示文稿</vt:lpstr>
      <vt:lpstr>初始创业补贴——对象、条件、标准</vt:lpstr>
      <vt:lpstr>初始创业补贴——所需材料</vt:lpstr>
      <vt:lpstr>初始创业补贴——办理流程与期限</vt:lpstr>
      <vt:lpstr>初始创业补贴——一般审核程序</vt:lpstr>
      <vt:lpstr>初始创业补贴——审核要点（一）</vt:lpstr>
      <vt:lpstr>初始创业补贴——审核要点（二）</vt:lpstr>
      <vt:lpstr>PowerPoint 演示文稿</vt:lpstr>
      <vt:lpstr>个人创业综合补贴——对象、条件、标准</vt:lpstr>
      <vt:lpstr>个人创业综合补贴——所需材料</vt:lpstr>
      <vt:lpstr>个人创业综合补贴——办理流程与期限</vt:lpstr>
      <vt:lpstr>个人创业综合补贴——一般审核程序</vt:lpstr>
      <vt:lpstr>个人创业综合补贴——审核要点（一）</vt:lpstr>
      <vt:lpstr>个人创业综合补贴——审核要点（二）</vt:lpstr>
      <vt:lpstr>个人创业综合补贴——审核要点（三）</vt:lpstr>
      <vt:lpstr>PowerPoint 演示文稿</vt:lpstr>
      <vt:lpstr>创业实体吸纳就业奖励——对象、条件、标准</vt:lpstr>
      <vt:lpstr>创业实体吸纳就业奖励——所需材料</vt:lpstr>
      <vt:lpstr>创业实体吸纳就业奖励——办理流程与期限</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基层平台经办的 创业扶持政策业务规范讲解</dc:title>
  <dc:creator/>
  <cp:lastModifiedBy>YJ</cp:lastModifiedBy>
  <cp:revision>1761</cp:revision>
  <cp:lastPrinted>2113-01-01T00:00:00Z</cp:lastPrinted>
  <dcterms:created xsi:type="dcterms:W3CDTF">2113-01-01T00:00:00Z</dcterms:created>
  <dcterms:modified xsi:type="dcterms:W3CDTF">2018-12-21T07:49:29Z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2052-11.1.0.8214</vt:lpwstr>
  </property>
</Properties>
</file>