
<file path=[Content_Types].xml><?xml version="1.0" encoding="utf-8"?>
<Types xmlns="http://schemas.openxmlformats.org/package/2006/content-types">
  <Default Extension="jpeg" ContentType="image/jpeg"/>
  <Default Extension="vml" ContentType="application/vnd.openxmlformats-officedocument.vmlDrawing"/>
  <Default Extension="xlsx" ContentType="application/vnd.openxmlformats-officedocument.spreadsheetml.sheet"/>
  <Default Extension="xls" ContentType="application/vnd.ms-excel"/>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3"/>
    <p:sldId id="323" r:id="rId4"/>
    <p:sldId id="324" r:id="rId5"/>
    <p:sldId id="325" r:id="rId6"/>
    <p:sldId id="326" r:id="rId7"/>
    <p:sldId id="364" r:id="rId8"/>
    <p:sldId id="327" r:id="rId9"/>
    <p:sldId id="356" r:id="rId10"/>
    <p:sldId id="357" r:id="rId11"/>
    <p:sldId id="358" r:id="rId12"/>
    <p:sldId id="359" r:id="rId13"/>
    <p:sldId id="360" r:id="rId14"/>
    <p:sldId id="361" r:id="rId15"/>
    <p:sldId id="328" r:id="rId16"/>
    <p:sldId id="329" r:id="rId17"/>
    <p:sldId id="330" r:id="rId18"/>
    <p:sldId id="331" r:id="rId19"/>
    <p:sldId id="332" r:id="rId20"/>
    <p:sldId id="333" r:id="rId21"/>
    <p:sldId id="334" r:id="rId22"/>
    <p:sldId id="335"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95" r:id="rId41"/>
    <p:sldId id="398" r:id="rId42"/>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C4FF"/>
    <a:srgbClr val="0078D2"/>
    <a:srgbClr val="F0DC6E"/>
    <a:srgbClr val="C5AC15"/>
    <a:srgbClr val="3F53CD"/>
    <a:srgbClr val="243387"/>
    <a:srgbClr val="E2C518"/>
    <a:srgbClr val="707FDA"/>
    <a:srgbClr val="E6C81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3981" autoAdjust="0"/>
  </p:normalViewPr>
  <p:slideViewPr>
    <p:cSldViewPr>
      <p:cViewPr varScale="1">
        <p:scale>
          <a:sx n="98" d="100"/>
          <a:sy n="98" d="100"/>
        </p:scale>
        <p:origin x="462"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384"/>
    </p:cViewPr>
  </p:sorterViewPr>
  <p:notesViewPr>
    <p:cSldViewPr>
      <p:cViewPr varScale="1">
        <p:scale>
          <a:sx n="51" d="100"/>
          <a:sy n="51" d="100"/>
        </p:scale>
        <p:origin x="-29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1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_rels/chart1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sa.local\ishared\users\hw02\2013-07-23%2013858%20toshiba%20body%20network\LIP13858%20Interim%20Results_Phases%20I%20and%20II%20%20Haopeng%20working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40" b="1" i="0" u="none" strike="noStrike" kern="1200" baseline="0">
                <a:solidFill>
                  <a:schemeClr val="tx2"/>
                </a:solidFill>
                <a:latin typeface="+mj-lt"/>
                <a:ea typeface="+mn-ea"/>
                <a:cs typeface="+mn-cs"/>
              </a:defRPr>
            </a:pPr>
            <a:r>
              <a:rPr lang="en-US" dirty="0" smtClean="0"/>
              <a:t>S&amp;P 500</a:t>
            </a:r>
            <a:r>
              <a:rPr lang="zh-CN" altLang="en-US" dirty="0" smtClean="0"/>
              <a:t>市值组成</a:t>
            </a:r>
            <a:endParaRPr lang="en-GB" dirty="0"/>
          </a:p>
        </c:rich>
      </c:tx>
      <c:layout/>
      <c:overlay val="0"/>
      <c:spPr>
        <a:noFill/>
        <a:ln>
          <a:noFill/>
        </a:ln>
        <a:effectLst/>
      </c:spPr>
    </c:title>
    <c:autoTitleDeleted val="0"/>
    <c:plotArea>
      <c:layout>
        <c:manualLayout>
          <c:layoutTarget val="inner"/>
          <c:xMode val="edge"/>
          <c:yMode val="edge"/>
          <c:x val="0.0294723981840364"/>
          <c:y val="0.163253851812986"/>
          <c:w val="0.785073017014392"/>
          <c:h val="0.665442864129316"/>
        </c:manualLayout>
      </c:layout>
      <c:barChart>
        <c:barDir val="col"/>
        <c:grouping val="stacked"/>
        <c:varyColors val="0"/>
        <c:ser>
          <c:idx val="0"/>
          <c:order val="0"/>
          <c:tx>
            <c:strRef>
              <c:f>Sheet1!$B$1</c:f>
              <c:strCache>
                <c:ptCount val="1"/>
                <c:pt idx="0">
                  <c:v>有形资产</c:v>
                </c:pt>
              </c:strCache>
            </c:strRef>
          </c:tx>
          <c:spPr>
            <a:solidFill>
              <a:srgbClr val="26265F"/>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j-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1975</c:v>
                </c:pt>
                <c:pt idx="1">
                  <c:v>1985</c:v>
                </c:pt>
                <c:pt idx="2">
                  <c:v>1995</c:v>
                </c:pt>
                <c:pt idx="3">
                  <c:v>2005</c:v>
                </c:pt>
                <c:pt idx="4">
                  <c:v>2015*</c:v>
                </c:pt>
              </c:strCache>
            </c:strRef>
          </c:cat>
          <c:val>
            <c:numRef>
              <c:f>Sheet1!$B$2:$B$6</c:f>
              <c:numCache>
                <c:formatCode>0%</c:formatCode>
                <c:ptCount val="5"/>
                <c:pt idx="0">
                  <c:v>0.17</c:v>
                </c:pt>
                <c:pt idx="1">
                  <c:v>0.32</c:v>
                </c:pt>
                <c:pt idx="2">
                  <c:v>0.68</c:v>
                </c:pt>
                <c:pt idx="3">
                  <c:v>0.8</c:v>
                </c:pt>
                <c:pt idx="4">
                  <c:v>0.84</c:v>
                </c:pt>
              </c:numCache>
            </c:numRef>
          </c:val>
        </c:ser>
        <c:ser>
          <c:idx val="1"/>
          <c:order val="1"/>
          <c:tx>
            <c:strRef>
              <c:f>Sheet1!$C$1</c:f>
              <c:strCache>
                <c:ptCount val="1"/>
                <c:pt idx="0">
                  <c:v>无形资产</c:v>
                </c:pt>
              </c:strCache>
            </c:strRef>
          </c:tx>
          <c:spPr>
            <a:solidFill>
              <a:srgbClr val="56AEE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j-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1975</c:v>
                </c:pt>
                <c:pt idx="1">
                  <c:v>1985</c:v>
                </c:pt>
                <c:pt idx="2">
                  <c:v>1995</c:v>
                </c:pt>
                <c:pt idx="3">
                  <c:v>2005</c:v>
                </c:pt>
                <c:pt idx="4">
                  <c:v>2015*</c:v>
                </c:pt>
              </c:strCache>
            </c:strRef>
          </c:cat>
          <c:val>
            <c:numRef>
              <c:f>Sheet1!$C$2:$C$6</c:f>
              <c:numCache>
                <c:formatCode>0%</c:formatCode>
                <c:ptCount val="5"/>
                <c:pt idx="0">
                  <c:v>0.83</c:v>
                </c:pt>
                <c:pt idx="1">
                  <c:v>0.68</c:v>
                </c:pt>
                <c:pt idx="2">
                  <c:v>0.32</c:v>
                </c:pt>
                <c:pt idx="3">
                  <c:v>0.2</c:v>
                </c:pt>
                <c:pt idx="4">
                  <c:v>0.16</c:v>
                </c:pt>
              </c:numCache>
            </c:numRef>
          </c:val>
        </c:ser>
        <c:dLbls>
          <c:showLegendKey val="0"/>
          <c:showVal val="0"/>
          <c:showCatName val="0"/>
          <c:showSerName val="0"/>
          <c:showPercent val="0"/>
          <c:showBubbleSize val="0"/>
        </c:dLbls>
        <c:gapWidth val="150"/>
        <c:overlap val="100"/>
        <c:axId val="110872576"/>
        <c:axId val="188142768"/>
      </c:barChart>
      <c:catAx>
        <c:axId val="11087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2"/>
                </a:solidFill>
                <a:latin typeface="+mj-lt"/>
                <a:ea typeface="+mn-ea"/>
                <a:cs typeface="+mn-cs"/>
              </a:defRPr>
            </a:pPr>
          </a:p>
        </c:txPr>
        <c:crossAx val="188142768"/>
        <c:crosses val="autoZero"/>
        <c:auto val="1"/>
        <c:lblAlgn val="ctr"/>
        <c:lblOffset val="100"/>
        <c:noMultiLvlLbl val="0"/>
      </c:catAx>
      <c:valAx>
        <c:axId val="188142768"/>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2"/>
                </a:solidFill>
                <a:latin typeface="+mj-lt"/>
                <a:ea typeface="+mn-ea"/>
                <a:cs typeface="+mn-cs"/>
              </a:defRPr>
            </a:pPr>
          </a:p>
        </c:txPr>
        <c:crossAx val="110872576"/>
        <c:crosses val="autoZero"/>
        <c:crossBetween val="between"/>
      </c:valAx>
      <c:spPr>
        <a:noFill/>
        <a:ln>
          <a:noFill/>
        </a:ln>
        <a:effectLst/>
      </c:spPr>
    </c:plotArea>
    <c:legend>
      <c:legendPos val="r"/>
      <c:legendEntry>
        <c:idx val="1"/>
        <c:txPr>
          <a:bodyPr rot="0" spcFirstLastPara="0" vertOverflow="ellipsis" vert="horz" wrap="square" anchor="ctr" anchorCtr="1"/>
          <a:lstStyle/>
          <a:p>
            <a:pPr>
              <a:defRPr lang="zh-CN" sz="1200" b="0" i="0" u="none" strike="noStrike" kern="1200" baseline="0">
                <a:solidFill>
                  <a:schemeClr val="tx2"/>
                </a:solidFill>
                <a:latin typeface="Calibri" panose="020F0502020204030204" pitchFamily="34" charset="0"/>
                <a:ea typeface="+mn-ea"/>
                <a:cs typeface="Calibri" panose="020F0502020204030204" pitchFamily="34" charset="0"/>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2"/>
              </a:solidFill>
              <a:latin typeface="+mj-lt"/>
              <a:ea typeface="+mn-ea"/>
              <a:cs typeface="+mn-cs"/>
            </a:defRPr>
          </a:pPr>
        </a:p>
      </c:txPr>
    </c:legend>
    <c:plotVisOnly val="1"/>
    <c:dispBlanksAs val="gap"/>
    <c:showDLblsOverMax val="0"/>
  </c:chart>
  <c:spPr>
    <a:solidFill>
      <a:schemeClr val="bg1"/>
    </a:solidFill>
    <a:ln>
      <a:noFill/>
    </a:ln>
    <a:effectLst/>
  </c:spPr>
  <c:txPr>
    <a:bodyPr/>
    <a:lstStyle/>
    <a:p>
      <a:pPr>
        <a:defRPr lang="zh-CN" sz="1200">
          <a:solidFill>
            <a:schemeClr val="tx2"/>
          </a:solidFill>
          <a:latin typeface="+mj-lt"/>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363893283091"/>
          <c:y val="0.244238195473091"/>
          <c:w val="0.514572439167452"/>
          <c:h val="0.5642465112653"/>
        </c:manualLayout>
      </c:layout>
      <c:radarChart>
        <c:radarStyle val="marker"/>
        <c:varyColors val="0"/>
        <c:ser>
          <c:idx val="0"/>
          <c:order val="0"/>
          <c:tx>
            <c:strRef>
              <c:f>Sheet18!$R$3</c:f>
              <c:strCache>
                <c:ptCount val="1"/>
                <c:pt idx="0">
                  <c:v>MEDTRONIC</c:v>
                </c:pt>
              </c:strCache>
            </c:strRef>
          </c:tx>
          <c:marker>
            <c:symbol val="none"/>
          </c:marker>
          <c:dLbls>
            <c:delete val="1"/>
          </c:dLbls>
          <c:cat>
            <c:strRef>
              <c:f>Sheet18!$S$2:$X$2</c:f>
              <c:strCache>
                <c:ptCount val="6"/>
                <c:pt idx="0">
                  <c:v>Analogue front end</c:v>
                </c:pt>
                <c:pt idx="1">
                  <c:v>Body area network device</c:v>
                </c:pt>
                <c:pt idx="2">
                  <c:v>Media access control for low energy consumption</c:v>
                </c:pt>
                <c:pt idx="3">
                  <c:v>Small antenna in module</c:v>
                </c:pt>
                <c:pt idx="4">
                  <c:v>Small transceiver in module</c:v>
                </c:pt>
                <c:pt idx="5">
                  <c:v>Wearable vital monitoring devices</c:v>
                </c:pt>
              </c:strCache>
            </c:strRef>
          </c:cat>
          <c:val>
            <c:numRef>
              <c:f>Sheet18!$S$3:$X$3</c:f>
              <c:numCache>
                <c:formatCode>General</c:formatCode>
                <c:ptCount val="6"/>
                <c:pt idx="0">
                  <c:v>7</c:v>
                </c:pt>
                <c:pt idx="1">
                  <c:v>17</c:v>
                </c:pt>
                <c:pt idx="2">
                  <c:v>4</c:v>
                </c:pt>
                <c:pt idx="3">
                  <c:v>38</c:v>
                </c:pt>
                <c:pt idx="4">
                  <c:v>41</c:v>
                </c:pt>
                <c:pt idx="5">
                  <c:v>56</c:v>
                </c:pt>
              </c:numCache>
            </c:numRef>
          </c:val>
        </c:ser>
        <c:dLbls>
          <c:showLegendKey val="0"/>
          <c:showVal val="0"/>
          <c:showCatName val="0"/>
          <c:showSerName val="0"/>
          <c:showPercent val="0"/>
          <c:showBubbleSize val="0"/>
        </c:dLbls>
        <c:axId val="186516624"/>
        <c:axId val="186517184"/>
      </c:radarChart>
      <c:catAx>
        <c:axId val="186516624"/>
        <c:scaling>
          <c:orientation val="minMax"/>
        </c:scaling>
        <c:delete val="0"/>
        <c:axPos val="b"/>
        <c:majorGridlines/>
        <c:numFmt formatCode="General"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6517184"/>
        <c:crosses val="autoZero"/>
        <c:auto val="1"/>
        <c:lblAlgn val="ctr"/>
        <c:lblOffset val="100"/>
        <c:noMultiLvlLbl val="0"/>
      </c:catAx>
      <c:valAx>
        <c:axId val="186517184"/>
        <c:scaling>
          <c:orientation val="minMax"/>
        </c:scaling>
        <c:delete val="0"/>
        <c:axPos val="l"/>
        <c:majorGridlines/>
        <c:numFmt formatCode="General" sourceLinked="1"/>
        <c:majorTickMark val="cross"/>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6516624"/>
        <c:crosses val="autoZero"/>
        <c:crossBetween val="between"/>
      </c:valAx>
    </c:plotArea>
    <c:plotVisOnly val="1"/>
    <c:dispBlanksAs val="gap"/>
    <c:showDLblsOverMax val="0"/>
  </c:chart>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059414265563"/>
          <c:y val="0.0944783308077469"/>
          <c:w val="0.842430195462501"/>
          <c:h val="0.712376390343785"/>
        </c:manualLayout>
      </c:layout>
      <c:barChart>
        <c:barDir val="col"/>
        <c:grouping val="stacked"/>
        <c:varyColors val="0"/>
        <c:ser>
          <c:idx val="0"/>
          <c:order val="0"/>
          <c:tx>
            <c:strRef>
              <c:f>'Filing Trend'!$B$1</c:f>
              <c:strCache>
                <c:ptCount val="1"/>
                <c:pt idx="0">
                  <c:v>China</c:v>
                </c:pt>
              </c:strCache>
            </c:strRef>
          </c:tx>
          <c:spPr>
            <a:solidFill>
              <a:schemeClr val="accent2"/>
            </a:solidFill>
          </c:spPr>
          <c:invertIfNegative val="0"/>
          <c:dLbls>
            <c:delete val="1"/>
          </c:dLbls>
          <c:cat>
            <c:numRef>
              <c:f>'Filing Trend'!$A$3:$A$24</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'Filing Trend'!$B$3:$B$24</c:f>
              <c:numCache>
                <c:formatCode>General</c:formatCode>
                <c:ptCount val="22"/>
                <c:pt idx="9">
                  <c:v>2</c:v>
                </c:pt>
                <c:pt idx="10">
                  <c:v>1</c:v>
                </c:pt>
                <c:pt idx="11">
                  <c:v>2</c:v>
                </c:pt>
                <c:pt idx="13">
                  <c:v>1</c:v>
                </c:pt>
                <c:pt idx="15">
                  <c:v>2</c:v>
                </c:pt>
                <c:pt idx="16">
                  <c:v>1</c:v>
                </c:pt>
                <c:pt idx="17">
                  <c:v>4</c:v>
                </c:pt>
                <c:pt idx="18">
                  <c:v>1</c:v>
                </c:pt>
                <c:pt idx="21">
                  <c:v>1</c:v>
                </c:pt>
              </c:numCache>
            </c:numRef>
          </c:val>
        </c:ser>
        <c:ser>
          <c:idx val="1"/>
          <c:order val="1"/>
          <c:tx>
            <c:strRef>
              <c:f>'Filing Trend'!$C$1</c:f>
              <c:strCache>
                <c:ptCount val="1"/>
                <c:pt idx="0">
                  <c:v>Europe</c:v>
                </c:pt>
              </c:strCache>
            </c:strRef>
          </c:tx>
          <c:spPr>
            <a:solidFill>
              <a:schemeClr val="accent3"/>
            </a:solidFill>
          </c:spPr>
          <c:invertIfNegative val="0"/>
          <c:dLbls>
            <c:delete val="1"/>
          </c:dLbls>
          <c:cat>
            <c:numRef>
              <c:f>'Filing Trend'!$A$3:$A$24</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'Filing Trend'!$C$3:$C$24</c:f>
              <c:numCache>
                <c:formatCode>General</c:formatCode>
                <c:ptCount val="22"/>
                <c:pt idx="0">
                  <c:v>1</c:v>
                </c:pt>
                <c:pt idx="6">
                  <c:v>2</c:v>
                </c:pt>
                <c:pt idx="8">
                  <c:v>3</c:v>
                </c:pt>
                <c:pt idx="9">
                  <c:v>1</c:v>
                </c:pt>
                <c:pt idx="10">
                  <c:v>1</c:v>
                </c:pt>
                <c:pt idx="11">
                  <c:v>1</c:v>
                </c:pt>
                <c:pt idx="13">
                  <c:v>6</c:v>
                </c:pt>
                <c:pt idx="14">
                  <c:v>2</c:v>
                </c:pt>
                <c:pt idx="15">
                  <c:v>9</c:v>
                </c:pt>
                <c:pt idx="16">
                  <c:v>2</c:v>
                </c:pt>
                <c:pt idx="17">
                  <c:v>4</c:v>
                </c:pt>
                <c:pt idx="18">
                  <c:v>3</c:v>
                </c:pt>
              </c:numCache>
            </c:numRef>
          </c:val>
        </c:ser>
        <c:ser>
          <c:idx val="2"/>
          <c:order val="2"/>
          <c:tx>
            <c:strRef>
              <c:f>'Filing Trend'!$D$1</c:f>
              <c:strCache>
                <c:ptCount val="1"/>
                <c:pt idx="0">
                  <c:v>Japan</c:v>
                </c:pt>
              </c:strCache>
            </c:strRef>
          </c:tx>
          <c:spPr>
            <a:solidFill>
              <a:schemeClr val="accent4"/>
            </a:solidFill>
          </c:spPr>
          <c:invertIfNegative val="0"/>
          <c:dLbls>
            <c:delete val="1"/>
          </c:dLbls>
          <c:cat>
            <c:numRef>
              <c:f>'Filing Trend'!$A$3:$A$24</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'Filing Trend'!$D$3:$D$24</c:f>
              <c:numCache>
                <c:formatCode>General</c:formatCode>
                <c:ptCount val="22"/>
                <c:pt idx="0">
                  <c:v>2</c:v>
                </c:pt>
                <c:pt idx="6">
                  <c:v>1</c:v>
                </c:pt>
                <c:pt idx="8">
                  <c:v>1</c:v>
                </c:pt>
                <c:pt idx="10">
                  <c:v>1</c:v>
                </c:pt>
                <c:pt idx="11">
                  <c:v>4</c:v>
                </c:pt>
                <c:pt idx="13">
                  <c:v>3</c:v>
                </c:pt>
                <c:pt idx="16">
                  <c:v>1</c:v>
                </c:pt>
                <c:pt idx="18">
                  <c:v>1</c:v>
                </c:pt>
                <c:pt idx="19">
                  <c:v>2</c:v>
                </c:pt>
              </c:numCache>
            </c:numRef>
          </c:val>
        </c:ser>
        <c:ser>
          <c:idx val="3"/>
          <c:order val="3"/>
          <c:tx>
            <c:strRef>
              <c:f>'Filing Trend'!$E$1</c:f>
              <c:strCache>
                <c:ptCount val="1"/>
                <c:pt idx="0">
                  <c:v>USA</c:v>
                </c:pt>
              </c:strCache>
            </c:strRef>
          </c:tx>
          <c:spPr>
            <a:solidFill>
              <a:schemeClr val="accent5"/>
            </a:solidFill>
          </c:spPr>
          <c:invertIfNegative val="0"/>
          <c:dLbls>
            <c:delete val="1"/>
          </c:dLbls>
          <c:cat>
            <c:numRef>
              <c:f>'Filing Trend'!$A$3:$A$24</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'Filing Trend'!$E$3:$E$24</c:f>
              <c:numCache>
                <c:formatCode>General</c:formatCode>
                <c:ptCount val="22"/>
                <c:pt idx="6">
                  <c:v>1</c:v>
                </c:pt>
                <c:pt idx="7">
                  <c:v>1</c:v>
                </c:pt>
                <c:pt idx="8">
                  <c:v>1</c:v>
                </c:pt>
                <c:pt idx="9">
                  <c:v>2</c:v>
                </c:pt>
                <c:pt idx="10">
                  <c:v>1</c:v>
                </c:pt>
                <c:pt idx="11">
                  <c:v>3</c:v>
                </c:pt>
                <c:pt idx="12">
                  <c:v>4</c:v>
                </c:pt>
                <c:pt idx="13">
                  <c:v>5</c:v>
                </c:pt>
                <c:pt idx="14">
                  <c:v>3</c:v>
                </c:pt>
                <c:pt idx="15">
                  <c:v>2</c:v>
                </c:pt>
                <c:pt idx="16">
                  <c:v>3</c:v>
                </c:pt>
                <c:pt idx="17">
                  <c:v>4</c:v>
                </c:pt>
                <c:pt idx="18">
                  <c:v>2</c:v>
                </c:pt>
                <c:pt idx="19">
                  <c:v>4</c:v>
                </c:pt>
                <c:pt idx="20">
                  <c:v>1</c:v>
                </c:pt>
                <c:pt idx="21">
                  <c:v>1</c:v>
                </c:pt>
              </c:numCache>
            </c:numRef>
          </c:val>
        </c:ser>
        <c:ser>
          <c:idx val="5"/>
          <c:order val="4"/>
          <c:tx>
            <c:strRef>
              <c:f>'Filing Trend'!$G$1</c:f>
              <c:strCache>
                <c:ptCount val="1"/>
                <c:pt idx="0">
                  <c:v>Others</c:v>
                </c:pt>
              </c:strCache>
            </c:strRef>
          </c:tx>
          <c:spPr>
            <a:solidFill>
              <a:srgbClr val="26265F"/>
            </a:solidFill>
          </c:spPr>
          <c:invertIfNegative val="0"/>
          <c:dLbls>
            <c:delete val="1"/>
          </c:dLbls>
          <c:cat>
            <c:numRef>
              <c:f>'Filing Trend'!$A$3:$A$24</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'Filing Trend'!$G$3:$G$24</c:f>
              <c:numCache>
                <c:formatCode>General</c:formatCode>
                <c:ptCount val="22"/>
                <c:pt idx="0">
                  <c:v>3</c:v>
                </c:pt>
                <c:pt idx="8">
                  <c:v>2</c:v>
                </c:pt>
                <c:pt idx="9">
                  <c:v>3</c:v>
                </c:pt>
                <c:pt idx="10">
                  <c:v>6</c:v>
                </c:pt>
                <c:pt idx="11">
                  <c:v>5</c:v>
                </c:pt>
                <c:pt idx="12">
                  <c:v>6</c:v>
                </c:pt>
                <c:pt idx="13">
                  <c:v>5</c:v>
                </c:pt>
                <c:pt idx="14">
                  <c:v>1</c:v>
                </c:pt>
                <c:pt idx="15">
                  <c:v>14</c:v>
                </c:pt>
                <c:pt idx="16">
                  <c:v>2</c:v>
                </c:pt>
                <c:pt idx="17">
                  <c:v>9</c:v>
                </c:pt>
                <c:pt idx="18">
                  <c:v>10</c:v>
                </c:pt>
                <c:pt idx="19">
                  <c:v>2</c:v>
                </c:pt>
                <c:pt idx="20">
                  <c:v>3</c:v>
                </c:pt>
              </c:numCache>
            </c:numRef>
          </c:val>
        </c:ser>
        <c:dLbls>
          <c:showLegendKey val="0"/>
          <c:showVal val="0"/>
          <c:showCatName val="0"/>
          <c:showSerName val="0"/>
          <c:showPercent val="0"/>
          <c:showBubbleSize val="0"/>
        </c:dLbls>
        <c:gapWidth val="150"/>
        <c:overlap val="100"/>
        <c:axId val="283914752"/>
        <c:axId val="283915312"/>
      </c:barChart>
      <c:catAx>
        <c:axId val="283914752"/>
        <c:scaling>
          <c:orientation val="minMax"/>
        </c:scaling>
        <c:delete val="0"/>
        <c:axPos val="b"/>
        <c:title>
          <c:tx>
            <c:rich>
              <a:bodyPr rot="0" spcFirstLastPara="0" vertOverflow="ellipsis" vert="horz" wrap="square" anchor="ctr" anchorCtr="1"/>
              <a:lstStyle/>
              <a:p>
                <a:pPr>
                  <a:defRPr lang="zh-CN" sz="1100" b="1" i="0" u="none" strike="noStrike" kern="1200" baseline="0">
                    <a:solidFill>
                      <a:schemeClr val="tx1"/>
                    </a:solidFill>
                    <a:latin typeface="+mn-lt"/>
                    <a:ea typeface="+mn-ea"/>
                    <a:cs typeface="+mn-cs"/>
                  </a:defRPr>
                </a:pPr>
                <a:r>
                  <a:rPr lang="en-US" sz="1100"/>
                  <a:t>Application Year</a:t>
                </a:r>
                <a:endParaRPr lang="en-US" sz="1100"/>
              </a:p>
            </c:rich>
          </c:tx>
          <c:layout>
            <c:manualLayout>
              <c:xMode val="edge"/>
              <c:yMode val="edge"/>
              <c:x val="0.427816665773921"/>
              <c:y val="0.916972169523586"/>
            </c:manualLayout>
          </c:layout>
          <c:overlay val="0"/>
        </c:title>
        <c:numFmt formatCode="General" sourceLinked="1"/>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283915312"/>
        <c:crosses val="autoZero"/>
        <c:auto val="1"/>
        <c:lblAlgn val="ctr"/>
        <c:lblOffset val="100"/>
        <c:noMultiLvlLbl val="0"/>
      </c:catAx>
      <c:valAx>
        <c:axId val="283915312"/>
        <c:scaling>
          <c:orientation val="minMax"/>
        </c:scaling>
        <c:delete val="0"/>
        <c:axPos val="l"/>
        <c:title>
          <c:tx>
            <c:rich>
              <a:bodyPr rot="-5400000" spcFirstLastPara="0" vertOverflow="ellipsis" vert="horz" wrap="square" anchor="ctr" anchorCtr="1"/>
              <a:lstStyle/>
              <a:p>
                <a:pPr>
                  <a:defRPr lang="zh-CN" sz="1100" b="1" i="0" u="none" strike="noStrike" kern="1200" baseline="0">
                    <a:solidFill>
                      <a:schemeClr val="tx1"/>
                    </a:solidFill>
                    <a:latin typeface="+mn-lt"/>
                    <a:ea typeface="+mn-ea"/>
                    <a:cs typeface="+mn-cs"/>
                  </a:defRPr>
                </a:pPr>
                <a:r>
                  <a:rPr lang="en-US" sz="1100"/>
                  <a:t>Number of Applications</a:t>
                </a:r>
                <a:endParaRPr lang="en-US" sz="1100"/>
              </a:p>
            </c:rich>
          </c:tx>
          <c:layout>
            <c:manualLayout>
              <c:xMode val="edge"/>
              <c:yMode val="edge"/>
              <c:x val="0"/>
              <c:y val="0.265334038463494"/>
            </c:manualLayout>
          </c:layout>
          <c:overlay val="0"/>
        </c:title>
        <c:numFmt formatCode="General" sourceLinked="1"/>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283914752"/>
        <c:crosses val="autoZero"/>
        <c:crossBetween val="between"/>
      </c:valAx>
    </c:plotArea>
    <c:legend>
      <c:legendPos val="t"/>
      <c:layout/>
      <c:overlay val="0"/>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900"/>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6AEE4"/>
            </a:solidFill>
          </c:spPr>
          <c:invertIfNegative val="0"/>
          <c:dLbls>
            <c:delete val="1"/>
          </c:dLbls>
          <c:cat>
            <c:strRef>
              <c:f>Applicants!$K$1:$K$15</c:f>
              <c:strCache>
                <c:ptCount val="15"/>
                <c:pt idx="0">
                  <c:v>ACCERA*</c:v>
                </c:pt>
                <c:pt idx="1">
                  <c:v>SUNTORY</c:v>
                </c:pt>
                <c:pt idx="2">
                  <c:v>STABLE SOLUTIONS</c:v>
                </c:pt>
                <c:pt idx="3">
                  <c:v>EISAI</c:v>
                </c:pt>
                <c:pt idx="4">
                  <c:v>BAYLOR RES</c:v>
                </c:pt>
                <c:pt idx="5">
                  <c:v>NESTLE</c:v>
                </c:pt>
                <c:pt idx="6">
                  <c:v>BRAUN MELSUNGEN</c:v>
                </c:pt>
                <c:pt idx="7">
                  <c:v>PERQUE</c:v>
                </c:pt>
                <c:pt idx="8">
                  <c:v>NISSHIN OILLIO</c:v>
                </c:pt>
                <c:pt idx="9">
                  <c:v>TDELTAS</c:v>
                </c:pt>
                <c:pt idx="10">
                  <c:v>ABBOTT</c:v>
                </c:pt>
                <c:pt idx="11">
                  <c:v>MITSUBISHI PHARMA</c:v>
                </c:pt>
                <c:pt idx="12">
                  <c:v>STEPAN CO</c:v>
                </c:pt>
                <c:pt idx="13">
                  <c:v>UNIV OKAYAMA</c:v>
                </c:pt>
                <c:pt idx="14">
                  <c:v>GUANGZHOU KETOGENIC</c:v>
                </c:pt>
              </c:strCache>
            </c:strRef>
          </c:cat>
          <c:val>
            <c:numRef>
              <c:f>Applicants!$L$1:$L$15</c:f>
              <c:numCache>
                <c:formatCode>General</c:formatCode>
                <c:ptCount val="15"/>
                <c:pt idx="0">
                  <c:v>57</c:v>
                </c:pt>
                <c:pt idx="1">
                  <c:v>52</c:v>
                </c:pt>
                <c:pt idx="2">
                  <c:v>21</c:v>
                </c:pt>
                <c:pt idx="3">
                  <c:v>11</c:v>
                </c:pt>
                <c:pt idx="4">
                  <c:v>10</c:v>
                </c:pt>
                <c:pt idx="5">
                  <c:v>10</c:v>
                </c:pt>
                <c:pt idx="6">
                  <c:v>9</c:v>
                </c:pt>
                <c:pt idx="7">
                  <c:v>8</c:v>
                </c:pt>
                <c:pt idx="8">
                  <c:v>7</c:v>
                </c:pt>
                <c:pt idx="9">
                  <c:v>7</c:v>
                </c:pt>
                <c:pt idx="10">
                  <c:v>6</c:v>
                </c:pt>
                <c:pt idx="11">
                  <c:v>2</c:v>
                </c:pt>
                <c:pt idx="12">
                  <c:v>2</c:v>
                </c:pt>
                <c:pt idx="13">
                  <c:v>1</c:v>
                </c:pt>
                <c:pt idx="14">
                  <c:v>1</c:v>
                </c:pt>
              </c:numCache>
            </c:numRef>
          </c:val>
        </c:ser>
        <c:dLbls>
          <c:showLegendKey val="0"/>
          <c:showVal val="0"/>
          <c:showCatName val="0"/>
          <c:showSerName val="0"/>
          <c:showPercent val="0"/>
          <c:showBubbleSize val="0"/>
        </c:dLbls>
        <c:gapWidth val="150"/>
        <c:axId val="283909712"/>
        <c:axId val="283909152"/>
      </c:barChart>
      <c:catAx>
        <c:axId val="283909712"/>
        <c:scaling>
          <c:orientation val="maxMin"/>
        </c:scaling>
        <c:delete val="0"/>
        <c:axPos val="l"/>
        <c:numFmt formatCode="General" sourceLinked="0"/>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283909152"/>
        <c:crosses val="autoZero"/>
        <c:auto val="1"/>
        <c:lblAlgn val="ctr"/>
        <c:lblOffset val="100"/>
        <c:noMultiLvlLbl val="0"/>
      </c:catAx>
      <c:valAx>
        <c:axId val="283909152"/>
        <c:scaling>
          <c:orientation val="minMax"/>
        </c:scaling>
        <c:delete val="0"/>
        <c:axPos val="t"/>
        <c:numFmt formatCode="General" sourceLinked="1"/>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p>
        </c:txPr>
        <c:crossAx val="283909712"/>
        <c:crosses val="autoZero"/>
        <c:crossBetween val="between"/>
      </c:valAx>
    </c:plotArea>
    <c:plotVisOnly val="1"/>
    <c:dispBlanksAs val="gap"/>
    <c:showDLblsOverMax val="0"/>
  </c:chart>
  <c:txPr>
    <a:bodyPr/>
    <a:lstStyle/>
    <a:p>
      <a:pPr>
        <a:defRPr lang="zh-CN" sz="9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Year'!$A$15</c:f>
              <c:strCache>
                <c:ptCount val="1"/>
                <c:pt idx="0">
                  <c:v>Granted</c:v>
                </c:pt>
              </c:strCache>
            </c:strRef>
          </c:tx>
          <c:invertIfNegative val="0"/>
          <c:dLbls>
            <c:delete val="1"/>
          </c:dLbls>
          <c:cat>
            <c:numRef>
              <c:f>'by Year'!$B$14:$O$14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Year'!$B$15:$O$15</c:f>
              <c:numCache>
                <c:formatCode>General</c:formatCode>
                <c:ptCount val="14"/>
                <c:pt idx="0">
                  <c:v>19</c:v>
                </c:pt>
                <c:pt idx="1">
                  <c:v>32</c:v>
                </c:pt>
                <c:pt idx="2">
                  <c:v>36</c:v>
                </c:pt>
                <c:pt idx="3">
                  <c:v>52</c:v>
                </c:pt>
                <c:pt idx="4">
                  <c:v>32</c:v>
                </c:pt>
                <c:pt idx="5">
                  <c:v>65</c:v>
                </c:pt>
                <c:pt idx="6">
                  <c:v>70</c:v>
                </c:pt>
                <c:pt idx="7">
                  <c:v>82</c:v>
                </c:pt>
                <c:pt idx="8">
                  <c:v>64</c:v>
                </c:pt>
                <c:pt idx="9">
                  <c:v>48</c:v>
                </c:pt>
                <c:pt idx="10">
                  <c:v>33</c:v>
                </c:pt>
                <c:pt idx="11">
                  <c:v>30</c:v>
                </c:pt>
                <c:pt idx="12">
                  <c:v>11</c:v>
                </c:pt>
                <c:pt idx="13">
                  <c:v>2</c:v>
                </c:pt>
              </c:numCache>
            </c:numRef>
          </c:val>
        </c:ser>
        <c:ser>
          <c:idx val="1"/>
          <c:order val="1"/>
          <c:tx>
            <c:strRef>
              <c:f>'by Year'!$A$16</c:f>
              <c:strCache>
                <c:ptCount val="1"/>
                <c:pt idx="0">
                  <c:v>Not Granted</c:v>
                </c:pt>
              </c:strCache>
            </c:strRef>
          </c:tx>
          <c:spPr>
            <a:solidFill>
              <a:schemeClr val="accent1">
                <a:lumMod val="40000"/>
                <a:lumOff val="60000"/>
              </a:schemeClr>
            </a:solidFill>
          </c:spPr>
          <c:invertIfNegative val="0"/>
          <c:dLbls>
            <c:delete val="1"/>
          </c:dLbls>
          <c:cat>
            <c:numRef>
              <c:f>'by Year'!$B$14:$O$14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Year'!$B$16:$O$16</c:f>
              <c:numCache>
                <c:formatCode>General</c:formatCode>
                <c:ptCount val="14"/>
                <c:pt idx="1">
                  <c:v>1</c:v>
                </c:pt>
                <c:pt idx="2">
                  <c:v>8</c:v>
                </c:pt>
                <c:pt idx="3">
                  <c:v>13</c:v>
                </c:pt>
                <c:pt idx="4">
                  <c:v>22</c:v>
                </c:pt>
                <c:pt idx="5">
                  <c:v>50</c:v>
                </c:pt>
                <c:pt idx="6">
                  <c:v>45</c:v>
                </c:pt>
                <c:pt idx="7">
                  <c:v>72</c:v>
                </c:pt>
                <c:pt idx="8">
                  <c:v>72</c:v>
                </c:pt>
                <c:pt idx="9">
                  <c:v>73</c:v>
                </c:pt>
                <c:pt idx="10">
                  <c:v>65</c:v>
                </c:pt>
                <c:pt idx="11">
                  <c:v>85</c:v>
                </c:pt>
                <c:pt idx="12">
                  <c:v>82</c:v>
                </c:pt>
                <c:pt idx="13">
                  <c:v>51</c:v>
                </c:pt>
              </c:numCache>
            </c:numRef>
          </c:val>
        </c:ser>
        <c:dLbls>
          <c:showLegendKey val="0"/>
          <c:showVal val="0"/>
          <c:showCatName val="0"/>
          <c:showSerName val="0"/>
          <c:showPercent val="0"/>
          <c:showBubbleSize val="0"/>
        </c:dLbls>
        <c:gapWidth val="150"/>
        <c:overlap val="100"/>
        <c:axId val="109117184"/>
        <c:axId val="109117744"/>
      </c:barChart>
      <c:lineChart>
        <c:grouping val="standard"/>
        <c:varyColors val="0"/>
        <c:ser>
          <c:idx val="2"/>
          <c:order val="2"/>
          <c:tx>
            <c:strRef>
              <c:f>Grant%</c:f>
              <c:strCache>
                <c:ptCount val="1"/>
                <c:pt idx="0">
                  <c:v>Grant%</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'by Year'!$B$14:$O$14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Year'!$B$17:$O$17</c:f>
              <c:numCache>
                <c:formatCode>0%</c:formatCode>
                <c:ptCount val="14"/>
                <c:pt idx="0">
                  <c:v>1</c:v>
                </c:pt>
                <c:pt idx="1">
                  <c:v>0.96969696969697</c:v>
                </c:pt>
                <c:pt idx="2">
                  <c:v>0.818181818181818</c:v>
                </c:pt>
                <c:pt idx="3">
                  <c:v>0.8</c:v>
                </c:pt>
                <c:pt idx="4">
                  <c:v>0.592592592592593</c:v>
                </c:pt>
                <c:pt idx="5">
                  <c:v>0.565217391304348</c:v>
                </c:pt>
                <c:pt idx="6">
                  <c:v>0.608695652173913</c:v>
                </c:pt>
                <c:pt idx="7">
                  <c:v>0.532467532467532</c:v>
                </c:pt>
                <c:pt idx="8">
                  <c:v>0.470588235294118</c:v>
                </c:pt>
                <c:pt idx="9">
                  <c:v>0.396694214876033</c:v>
                </c:pt>
                <c:pt idx="10">
                  <c:v>0.336734693877551</c:v>
                </c:pt>
                <c:pt idx="11">
                  <c:v>0.260869565217391</c:v>
                </c:pt>
                <c:pt idx="12">
                  <c:v>0.118279569892473</c:v>
                </c:pt>
                <c:pt idx="13">
                  <c:v>0.0377358490566038</c:v>
                </c:pt>
              </c:numCache>
            </c:numRef>
          </c:val>
          <c:smooth val="0"/>
        </c:ser>
        <c:dLbls>
          <c:showLegendKey val="0"/>
          <c:showVal val="0"/>
          <c:showCatName val="0"/>
          <c:showSerName val="0"/>
          <c:showPercent val="0"/>
          <c:showBubbleSize val="0"/>
        </c:dLbls>
        <c:marker val="1"/>
        <c:smooth val="0"/>
        <c:axId val="109118864"/>
        <c:axId val="109118304"/>
      </c:lineChart>
      <c:catAx>
        <c:axId val="10911718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17744"/>
        <c:crosses val="autoZero"/>
        <c:auto val="1"/>
        <c:lblAlgn val="ctr"/>
        <c:lblOffset val="100"/>
        <c:noMultiLvlLbl val="0"/>
      </c:catAx>
      <c:valAx>
        <c:axId val="109117744"/>
        <c:scaling>
          <c:orientation val="minMax"/>
          <c:max val="18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17184"/>
        <c:crosses val="autoZero"/>
        <c:crossBetween val="between"/>
      </c:valAx>
      <c:catAx>
        <c:axId val="109118864"/>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18304"/>
        <c:crosses val="autoZero"/>
        <c:auto val="1"/>
        <c:lblAlgn val="ctr"/>
        <c:lblOffset val="100"/>
        <c:noMultiLvlLbl val="0"/>
      </c:catAx>
      <c:valAx>
        <c:axId val="109118304"/>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18864"/>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Year'!$A$15</c:f>
              <c:strCache>
                <c:ptCount val="1"/>
                <c:pt idx="0">
                  <c:v>Granted</c:v>
                </c:pt>
              </c:strCache>
            </c:strRef>
          </c:tx>
          <c:invertIfNegative val="0"/>
          <c:dLbls>
            <c:delete val="1"/>
          </c:dLbls>
          <c:cat>
            <c:numRef>
              <c:f>'by Year'!$B$24:$O$24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Year'!$B$25:$O$25</c:f>
              <c:numCache>
                <c:formatCode>General</c:formatCode>
                <c:ptCount val="14"/>
                <c:pt idx="0">
                  <c:v>9</c:v>
                </c:pt>
                <c:pt idx="1">
                  <c:v>22</c:v>
                </c:pt>
                <c:pt idx="2">
                  <c:v>9</c:v>
                </c:pt>
                <c:pt idx="3">
                  <c:v>18</c:v>
                </c:pt>
                <c:pt idx="4">
                  <c:v>9</c:v>
                </c:pt>
                <c:pt idx="5">
                  <c:v>36</c:v>
                </c:pt>
                <c:pt idx="6">
                  <c:v>24</c:v>
                </c:pt>
                <c:pt idx="7">
                  <c:v>37</c:v>
                </c:pt>
                <c:pt idx="8">
                  <c:v>26</c:v>
                </c:pt>
                <c:pt idx="9">
                  <c:v>16</c:v>
                </c:pt>
                <c:pt idx="10">
                  <c:v>20</c:v>
                </c:pt>
                <c:pt idx="11">
                  <c:v>12</c:v>
                </c:pt>
                <c:pt idx="12">
                  <c:v>3</c:v>
                </c:pt>
                <c:pt idx="13">
                  <c:v>1</c:v>
                </c:pt>
              </c:numCache>
            </c:numRef>
          </c:val>
        </c:ser>
        <c:ser>
          <c:idx val="1"/>
          <c:order val="1"/>
          <c:tx>
            <c:strRef>
              <c:f>'by Year'!$A$16</c:f>
              <c:strCache>
                <c:ptCount val="1"/>
                <c:pt idx="0">
                  <c:v>Not Granted</c:v>
                </c:pt>
              </c:strCache>
            </c:strRef>
          </c:tx>
          <c:spPr>
            <a:solidFill>
              <a:schemeClr val="accent1">
                <a:lumMod val="40000"/>
                <a:lumOff val="60000"/>
              </a:schemeClr>
            </a:solidFill>
          </c:spPr>
          <c:invertIfNegative val="0"/>
          <c:dLbls>
            <c:delete val="1"/>
          </c:dLbls>
          <c:cat>
            <c:numRef>
              <c:f>'by Year'!$B$24:$O$24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Year'!$B$26:$O$26</c:f>
              <c:numCache>
                <c:formatCode>General</c:formatCode>
                <c:ptCount val="14"/>
                <c:pt idx="2">
                  <c:v>3</c:v>
                </c:pt>
                <c:pt idx="3">
                  <c:v>3</c:v>
                </c:pt>
                <c:pt idx="4">
                  <c:v>4</c:v>
                </c:pt>
                <c:pt idx="5">
                  <c:v>15</c:v>
                </c:pt>
                <c:pt idx="6">
                  <c:v>21</c:v>
                </c:pt>
                <c:pt idx="7">
                  <c:v>13</c:v>
                </c:pt>
                <c:pt idx="8">
                  <c:v>19</c:v>
                </c:pt>
                <c:pt idx="9">
                  <c:v>29</c:v>
                </c:pt>
                <c:pt idx="10">
                  <c:v>26</c:v>
                </c:pt>
                <c:pt idx="11">
                  <c:v>47</c:v>
                </c:pt>
                <c:pt idx="12">
                  <c:v>38</c:v>
                </c:pt>
                <c:pt idx="13">
                  <c:v>22</c:v>
                </c:pt>
              </c:numCache>
            </c:numRef>
          </c:val>
        </c:ser>
        <c:dLbls>
          <c:showLegendKey val="0"/>
          <c:showVal val="0"/>
          <c:showCatName val="0"/>
          <c:showSerName val="0"/>
          <c:showPercent val="0"/>
          <c:showBubbleSize val="0"/>
        </c:dLbls>
        <c:gapWidth val="150"/>
        <c:overlap val="100"/>
        <c:axId val="109122224"/>
        <c:axId val="109122784"/>
      </c:barChart>
      <c:lineChart>
        <c:grouping val="standard"/>
        <c:varyColors val="0"/>
        <c:ser>
          <c:idx val="2"/>
          <c:order val="2"/>
          <c:tx>
            <c:strRef>
              <c:f>Grant%</c:f>
              <c:strCache>
                <c:ptCount val="1"/>
                <c:pt idx="0">
                  <c:v>Grant%</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'by Year'!$B$14:$O$14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Year'!$B$27:$O$27</c:f>
              <c:numCache>
                <c:formatCode>0%</c:formatCode>
                <c:ptCount val="14"/>
                <c:pt idx="0">
                  <c:v>1</c:v>
                </c:pt>
                <c:pt idx="1">
                  <c:v>1</c:v>
                </c:pt>
                <c:pt idx="2">
                  <c:v>0.75</c:v>
                </c:pt>
                <c:pt idx="3">
                  <c:v>0.857142857142857</c:v>
                </c:pt>
                <c:pt idx="4">
                  <c:v>0.692307692307692</c:v>
                </c:pt>
                <c:pt idx="5">
                  <c:v>0.705882352941177</c:v>
                </c:pt>
                <c:pt idx="6">
                  <c:v>0.533333333333333</c:v>
                </c:pt>
                <c:pt idx="7">
                  <c:v>0.74</c:v>
                </c:pt>
                <c:pt idx="8">
                  <c:v>0.577777777777778</c:v>
                </c:pt>
                <c:pt idx="9">
                  <c:v>0.355555555555556</c:v>
                </c:pt>
                <c:pt idx="10">
                  <c:v>0.434782608695652</c:v>
                </c:pt>
                <c:pt idx="11">
                  <c:v>0.203389830508475</c:v>
                </c:pt>
                <c:pt idx="12">
                  <c:v>0.0731707317073171</c:v>
                </c:pt>
                <c:pt idx="13">
                  <c:v>0.0434782608695652</c:v>
                </c:pt>
              </c:numCache>
            </c:numRef>
          </c:val>
          <c:smooth val="0"/>
        </c:ser>
        <c:dLbls>
          <c:showLegendKey val="0"/>
          <c:showVal val="0"/>
          <c:showCatName val="0"/>
          <c:showSerName val="0"/>
          <c:showPercent val="0"/>
          <c:showBubbleSize val="0"/>
        </c:dLbls>
        <c:marker val="1"/>
        <c:smooth val="0"/>
        <c:axId val="185886016"/>
        <c:axId val="185885456"/>
      </c:lineChart>
      <c:catAx>
        <c:axId val="10912222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22784"/>
        <c:crosses val="autoZero"/>
        <c:auto val="1"/>
        <c:lblAlgn val="ctr"/>
        <c:lblOffset val="100"/>
        <c:noMultiLvlLbl val="0"/>
      </c:catAx>
      <c:valAx>
        <c:axId val="109122784"/>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09122224"/>
        <c:crosses val="autoZero"/>
        <c:crossBetween val="between"/>
      </c:valAx>
      <c:catAx>
        <c:axId val="1858860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85456"/>
        <c:crosses val="autoZero"/>
        <c:auto val="1"/>
        <c:lblAlgn val="ctr"/>
        <c:lblOffset val="100"/>
        <c:noMultiLvlLbl val="0"/>
      </c:catAx>
      <c:valAx>
        <c:axId val="185885456"/>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86016"/>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year'!$A$35</c:f>
              <c:strCache>
                <c:ptCount val="1"/>
                <c:pt idx="0">
                  <c:v>Granted</c:v>
                </c:pt>
              </c:strCache>
            </c:strRef>
          </c:tx>
          <c:invertIfNegative val="0"/>
          <c:dLbls>
            <c:delete val="1"/>
          </c:dLbls>
          <c:cat>
            <c:numRef>
              <c:f>'by year'!$B$34:$O$34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year'!$B$35:$O$35</c:f>
              <c:numCache>
                <c:formatCode>General</c:formatCode>
                <c:ptCount val="14"/>
                <c:pt idx="0">
                  <c:v>13</c:v>
                </c:pt>
                <c:pt idx="1">
                  <c:v>27</c:v>
                </c:pt>
                <c:pt idx="2">
                  <c:v>29</c:v>
                </c:pt>
                <c:pt idx="3">
                  <c:v>39</c:v>
                </c:pt>
                <c:pt idx="4">
                  <c:v>23</c:v>
                </c:pt>
                <c:pt idx="5">
                  <c:v>34</c:v>
                </c:pt>
                <c:pt idx="6">
                  <c:v>44</c:v>
                </c:pt>
                <c:pt idx="7">
                  <c:v>52</c:v>
                </c:pt>
                <c:pt idx="8">
                  <c:v>42</c:v>
                </c:pt>
                <c:pt idx="9">
                  <c:v>35</c:v>
                </c:pt>
                <c:pt idx="10">
                  <c:v>27</c:v>
                </c:pt>
                <c:pt idx="11">
                  <c:v>28</c:v>
                </c:pt>
                <c:pt idx="12">
                  <c:v>8</c:v>
                </c:pt>
                <c:pt idx="13">
                  <c:v>2</c:v>
                </c:pt>
              </c:numCache>
            </c:numRef>
          </c:val>
        </c:ser>
        <c:ser>
          <c:idx val="1"/>
          <c:order val="1"/>
          <c:tx>
            <c:strRef>
              <c:f>'by year'!$A$36</c:f>
              <c:strCache>
                <c:ptCount val="1"/>
                <c:pt idx="0">
                  <c:v>Not Granted</c:v>
                </c:pt>
              </c:strCache>
            </c:strRef>
          </c:tx>
          <c:spPr>
            <a:solidFill>
              <a:schemeClr val="accent1">
                <a:lumMod val="40000"/>
                <a:lumOff val="60000"/>
              </a:schemeClr>
            </a:solidFill>
          </c:spPr>
          <c:invertIfNegative val="0"/>
          <c:dLbls>
            <c:delete val="1"/>
          </c:dLbls>
          <c:cat>
            <c:numRef>
              <c:f>'by year'!$B$34:$O$34</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year'!$B$36:$O$36</c:f>
              <c:numCache>
                <c:formatCode>General</c:formatCode>
                <c:ptCount val="14"/>
                <c:pt idx="1">
                  <c:v>1</c:v>
                </c:pt>
                <c:pt idx="2">
                  <c:v>4</c:v>
                </c:pt>
                <c:pt idx="3">
                  <c:v>8</c:v>
                </c:pt>
                <c:pt idx="4">
                  <c:v>16</c:v>
                </c:pt>
                <c:pt idx="5">
                  <c:v>27</c:v>
                </c:pt>
                <c:pt idx="6">
                  <c:v>20</c:v>
                </c:pt>
                <c:pt idx="7">
                  <c:v>44</c:v>
                </c:pt>
                <c:pt idx="8">
                  <c:v>38</c:v>
                </c:pt>
                <c:pt idx="9">
                  <c:v>58</c:v>
                </c:pt>
                <c:pt idx="10">
                  <c:v>55</c:v>
                </c:pt>
                <c:pt idx="11">
                  <c:v>74</c:v>
                </c:pt>
                <c:pt idx="12">
                  <c:v>59</c:v>
                </c:pt>
                <c:pt idx="13">
                  <c:v>45</c:v>
                </c:pt>
              </c:numCache>
            </c:numRef>
          </c:val>
        </c:ser>
        <c:dLbls>
          <c:showLegendKey val="0"/>
          <c:showVal val="0"/>
          <c:showCatName val="0"/>
          <c:showSerName val="0"/>
          <c:showPercent val="0"/>
          <c:showBubbleSize val="0"/>
        </c:dLbls>
        <c:gapWidth val="150"/>
        <c:overlap val="100"/>
        <c:axId val="185889376"/>
        <c:axId val="185889936"/>
      </c:barChart>
      <c:lineChart>
        <c:grouping val="standard"/>
        <c:varyColors val="0"/>
        <c:ser>
          <c:idx val="2"/>
          <c:order val="2"/>
          <c:tx>
            <c:strRef>
              <c:f>'by year'!$A$37</c:f>
              <c:strCache>
                <c:ptCount val="1"/>
                <c:pt idx="0">
                  <c:v>Granted %</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#REF!$D$14:$O$14</c:f>
              <c:numCache>
                <c:ptCount val="0"/>
              </c:numCache>
            </c:numRef>
          </c:cat>
          <c:val>
            <c:numRef>
              <c:f>'by year'!$B$37:$O$37</c:f>
              <c:numCache>
                <c:formatCode>0%</c:formatCode>
                <c:ptCount val="14"/>
                <c:pt idx="0">
                  <c:v>1</c:v>
                </c:pt>
                <c:pt idx="1">
                  <c:v>0.964285714285714</c:v>
                </c:pt>
                <c:pt idx="2">
                  <c:v>0.878787878787879</c:v>
                </c:pt>
                <c:pt idx="3">
                  <c:v>0.829787234042553</c:v>
                </c:pt>
                <c:pt idx="4">
                  <c:v>0.58974358974359</c:v>
                </c:pt>
                <c:pt idx="5">
                  <c:v>0.557377049180328</c:v>
                </c:pt>
                <c:pt idx="6">
                  <c:v>0.6875</c:v>
                </c:pt>
                <c:pt idx="7">
                  <c:v>0.541666666666667</c:v>
                </c:pt>
                <c:pt idx="8">
                  <c:v>0.525</c:v>
                </c:pt>
                <c:pt idx="9">
                  <c:v>0.376344086021505</c:v>
                </c:pt>
                <c:pt idx="10">
                  <c:v>0.329268292682927</c:v>
                </c:pt>
                <c:pt idx="11">
                  <c:v>0.274509803921569</c:v>
                </c:pt>
                <c:pt idx="12">
                  <c:v>0.119402985074627</c:v>
                </c:pt>
                <c:pt idx="13">
                  <c:v>0.0425531914893617</c:v>
                </c:pt>
              </c:numCache>
            </c:numRef>
          </c:val>
          <c:smooth val="0"/>
        </c:ser>
        <c:dLbls>
          <c:showLegendKey val="0"/>
          <c:showVal val="0"/>
          <c:showCatName val="0"/>
          <c:showSerName val="0"/>
          <c:showPercent val="0"/>
          <c:showBubbleSize val="0"/>
        </c:dLbls>
        <c:marker val="1"/>
        <c:smooth val="0"/>
        <c:axId val="185891056"/>
        <c:axId val="185890496"/>
      </c:lineChart>
      <c:catAx>
        <c:axId val="185889376"/>
        <c:scaling>
          <c:orientation val="minMax"/>
        </c:scaling>
        <c:delete val="0"/>
        <c:axPos val="b"/>
        <c:title>
          <c:tx>
            <c:rich>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r>
                  <a:rPr lang="en-US" dirty="0"/>
                  <a:t>Earliest Priority Year</a:t>
                </a:r>
                <a:endParaRPr lang="en-US" dirty="0"/>
              </a:p>
            </c:rich>
          </c:tx>
          <c:layout/>
          <c:overlay val="0"/>
        </c:title>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89936"/>
        <c:crosses val="autoZero"/>
        <c:auto val="1"/>
        <c:lblAlgn val="ctr"/>
        <c:lblOffset val="100"/>
        <c:noMultiLvlLbl val="0"/>
      </c:catAx>
      <c:valAx>
        <c:axId val="185889936"/>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89376"/>
        <c:crosses val="autoZero"/>
        <c:crossBetween val="between"/>
      </c:valAx>
      <c:catAx>
        <c:axId val="185891056"/>
        <c:scaling>
          <c:orientation val="minMax"/>
        </c:scaling>
        <c:delete val="1"/>
        <c:axPos val="b"/>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90496"/>
        <c:crosses val="autoZero"/>
        <c:auto val="1"/>
        <c:lblAlgn val="ctr"/>
        <c:lblOffset val="100"/>
        <c:noMultiLvlLbl val="0"/>
      </c:catAx>
      <c:valAx>
        <c:axId val="185890496"/>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891056"/>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year'!$A$35</c:f>
              <c:strCache>
                <c:ptCount val="1"/>
                <c:pt idx="0">
                  <c:v>Granted</c:v>
                </c:pt>
              </c:strCache>
            </c:strRef>
          </c:tx>
          <c:invertIfNegative val="0"/>
          <c:dLbls>
            <c:delete val="1"/>
          </c:dLbls>
          <c:cat>
            <c:numRef>
              <c:f>'by year'!$B$43:$O$43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year'!$B$44:$O$44</c:f>
              <c:numCache>
                <c:formatCode>General</c:formatCode>
                <c:ptCount val="14"/>
                <c:pt idx="0">
                  <c:v>7</c:v>
                </c:pt>
                <c:pt idx="1">
                  <c:v>5</c:v>
                </c:pt>
                <c:pt idx="2">
                  <c:v>8</c:v>
                </c:pt>
                <c:pt idx="3">
                  <c:v>17</c:v>
                </c:pt>
                <c:pt idx="4">
                  <c:v>9</c:v>
                </c:pt>
                <c:pt idx="5">
                  <c:v>15</c:v>
                </c:pt>
                <c:pt idx="6">
                  <c:v>10</c:v>
                </c:pt>
                <c:pt idx="7">
                  <c:v>11</c:v>
                </c:pt>
                <c:pt idx="8">
                  <c:v>7</c:v>
                </c:pt>
                <c:pt idx="9">
                  <c:v>9</c:v>
                </c:pt>
                <c:pt idx="10">
                  <c:v>7</c:v>
                </c:pt>
                <c:pt idx="11">
                  <c:v>12</c:v>
                </c:pt>
                <c:pt idx="12">
                  <c:v>2</c:v>
                </c:pt>
                <c:pt idx="13">
                  <c:v>1</c:v>
                </c:pt>
              </c:numCache>
            </c:numRef>
          </c:val>
        </c:ser>
        <c:ser>
          <c:idx val="1"/>
          <c:order val="1"/>
          <c:tx>
            <c:strRef>
              <c:f>'by year'!$A$36</c:f>
              <c:strCache>
                <c:ptCount val="1"/>
                <c:pt idx="0">
                  <c:v>Not Granted</c:v>
                </c:pt>
              </c:strCache>
            </c:strRef>
          </c:tx>
          <c:spPr>
            <a:solidFill>
              <a:schemeClr val="accent1">
                <a:lumMod val="40000"/>
                <a:lumOff val="60000"/>
              </a:schemeClr>
            </a:solidFill>
          </c:spPr>
          <c:invertIfNegative val="0"/>
          <c:dLbls>
            <c:delete val="1"/>
          </c:dLbls>
          <c:cat>
            <c:numRef>
              <c:f>'by year'!$B$43:$O$43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year'!$B$45:$O$45</c:f>
              <c:numCache>
                <c:formatCode>General</c:formatCode>
                <c:ptCount val="14"/>
                <c:pt idx="1">
                  <c:v>1</c:v>
                </c:pt>
                <c:pt idx="2">
                  <c:v>3</c:v>
                </c:pt>
                <c:pt idx="3">
                  <c:v>3</c:v>
                </c:pt>
                <c:pt idx="4">
                  <c:v>7</c:v>
                </c:pt>
                <c:pt idx="5">
                  <c:v>9</c:v>
                </c:pt>
                <c:pt idx="6">
                  <c:v>6</c:v>
                </c:pt>
                <c:pt idx="7">
                  <c:v>9</c:v>
                </c:pt>
                <c:pt idx="8">
                  <c:v>3</c:v>
                </c:pt>
                <c:pt idx="9">
                  <c:v>16</c:v>
                </c:pt>
                <c:pt idx="10">
                  <c:v>24</c:v>
                </c:pt>
                <c:pt idx="11">
                  <c:v>23</c:v>
                </c:pt>
                <c:pt idx="12">
                  <c:v>32</c:v>
                </c:pt>
                <c:pt idx="13">
                  <c:v>19</c:v>
                </c:pt>
              </c:numCache>
            </c:numRef>
          </c:val>
        </c:ser>
        <c:dLbls>
          <c:showLegendKey val="0"/>
          <c:showVal val="0"/>
          <c:showCatName val="0"/>
          <c:showSerName val="0"/>
          <c:showPercent val="0"/>
          <c:showBubbleSize val="0"/>
        </c:dLbls>
        <c:gapWidth val="150"/>
        <c:overlap val="100"/>
        <c:axId val="184688768"/>
        <c:axId val="184689328"/>
      </c:barChart>
      <c:lineChart>
        <c:grouping val="standard"/>
        <c:varyColors val="0"/>
        <c:ser>
          <c:idx val="2"/>
          <c:order val="2"/>
          <c:tx>
            <c:strRef>
              <c:f>'by year'!$A$37</c:f>
              <c:strCache>
                <c:ptCount val="1"/>
                <c:pt idx="0">
                  <c:v>Granted %</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'by year'!$B$43:$O$43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year'!$B$46:$O$46</c:f>
              <c:numCache>
                <c:formatCode>0%</c:formatCode>
                <c:ptCount val="14"/>
                <c:pt idx="0">
                  <c:v>1</c:v>
                </c:pt>
                <c:pt idx="1">
                  <c:v>0.833333333333333</c:v>
                </c:pt>
                <c:pt idx="2">
                  <c:v>0.727272727272727</c:v>
                </c:pt>
                <c:pt idx="3">
                  <c:v>0.85</c:v>
                </c:pt>
                <c:pt idx="4">
                  <c:v>0.5625</c:v>
                </c:pt>
                <c:pt idx="5">
                  <c:v>0.625</c:v>
                </c:pt>
                <c:pt idx="6">
                  <c:v>0.625</c:v>
                </c:pt>
                <c:pt idx="7">
                  <c:v>0.55</c:v>
                </c:pt>
                <c:pt idx="8">
                  <c:v>0.7</c:v>
                </c:pt>
                <c:pt idx="9">
                  <c:v>0.36</c:v>
                </c:pt>
                <c:pt idx="10">
                  <c:v>0.225806451612903</c:v>
                </c:pt>
                <c:pt idx="11">
                  <c:v>0.342857142857143</c:v>
                </c:pt>
                <c:pt idx="12">
                  <c:v>0.0588235294117647</c:v>
                </c:pt>
                <c:pt idx="13">
                  <c:v>0.05</c:v>
                </c:pt>
              </c:numCache>
            </c:numRef>
          </c:val>
          <c:smooth val="0"/>
        </c:ser>
        <c:dLbls>
          <c:showLegendKey val="0"/>
          <c:showVal val="0"/>
          <c:showCatName val="0"/>
          <c:showSerName val="0"/>
          <c:showPercent val="0"/>
          <c:showBubbleSize val="0"/>
        </c:dLbls>
        <c:marker val="1"/>
        <c:smooth val="0"/>
        <c:axId val="184690448"/>
        <c:axId val="184689888"/>
      </c:lineChart>
      <c:catAx>
        <c:axId val="184688768"/>
        <c:scaling>
          <c:orientation val="minMax"/>
        </c:scaling>
        <c:delete val="0"/>
        <c:axPos val="b"/>
        <c:title>
          <c:tx>
            <c:rich>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r>
                  <a:rPr lang="en-US" dirty="0"/>
                  <a:t>Earliest Priority Year</a:t>
                </a:r>
                <a:endParaRPr lang="en-US" dirty="0"/>
              </a:p>
            </c:rich>
          </c:tx>
          <c:layout/>
          <c:overlay val="0"/>
        </c:title>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89328"/>
        <c:crosses val="autoZero"/>
        <c:auto val="1"/>
        <c:lblAlgn val="ctr"/>
        <c:lblOffset val="100"/>
        <c:noMultiLvlLbl val="0"/>
      </c:catAx>
      <c:valAx>
        <c:axId val="184689328"/>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88768"/>
        <c:crosses val="autoZero"/>
        <c:crossBetween val="between"/>
      </c:valAx>
      <c:catAx>
        <c:axId val="184690448"/>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89888"/>
        <c:crosses val="autoZero"/>
        <c:auto val="1"/>
        <c:lblAlgn val="ctr"/>
        <c:lblOffset val="100"/>
        <c:noMultiLvlLbl val="0"/>
      </c:catAx>
      <c:valAx>
        <c:axId val="184689888"/>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90448"/>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year'!$A$35</c:f>
              <c:strCache>
                <c:ptCount val="1"/>
                <c:pt idx="0">
                  <c:v>Granted</c:v>
                </c:pt>
              </c:strCache>
            </c:strRef>
          </c:tx>
          <c:invertIfNegative val="0"/>
          <c:dLbls>
            <c:delete val="1"/>
          </c:dLbls>
          <c:cat>
            <c:numRef>
              <c:f>'by year'!$B$52:$O$52</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year'!$B$53:$O$53</c:f>
              <c:numCache>
                <c:formatCode>General</c:formatCode>
                <c:ptCount val="14"/>
                <c:pt idx="0">
                  <c:v>10</c:v>
                </c:pt>
                <c:pt idx="1">
                  <c:v>18</c:v>
                </c:pt>
                <c:pt idx="2">
                  <c:v>20</c:v>
                </c:pt>
                <c:pt idx="3">
                  <c:v>28</c:v>
                </c:pt>
                <c:pt idx="4">
                  <c:v>15</c:v>
                </c:pt>
                <c:pt idx="5">
                  <c:v>24</c:v>
                </c:pt>
                <c:pt idx="6">
                  <c:v>26</c:v>
                </c:pt>
                <c:pt idx="7">
                  <c:v>54</c:v>
                </c:pt>
                <c:pt idx="8">
                  <c:v>47</c:v>
                </c:pt>
                <c:pt idx="9">
                  <c:v>42</c:v>
                </c:pt>
                <c:pt idx="10">
                  <c:v>29</c:v>
                </c:pt>
                <c:pt idx="11">
                  <c:v>27</c:v>
                </c:pt>
                <c:pt idx="12">
                  <c:v>10</c:v>
                </c:pt>
                <c:pt idx="13">
                  <c:v>2</c:v>
                </c:pt>
              </c:numCache>
            </c:numRef>
          </c:val>
        </c:ser>
        <c:ser>
          <c:idx val="1"/>
          <c:order val="1"/>
          <c:tx>
            <c:strRef>
              <c:f>'by year'!$A$36</c:f>
              <c:strCache>
                <c:ptCount val="1"/>
                <c:pt idx="0">
                  <c:v>Not Granted</c:v>
                </c:pt>
              </c:strCache>
            </c:strRef>
          </c:tx>
          <c:spPr>
            <a:solidFill>
              <a:schemeClr val="accent1">
                <a:lumMod val="40000"/>
                <a:lumOff val="60000"/>
              </a:schemeClr>
            </a:solidFill>
          </c:spPr>
          <c:invertIfNegative val="0"/>
          <c:dLbls>
            <c:delete val="1"/>
          </c:dLbls>
          <c:cat>
            <c:numRef>
              <c:f>'by year'!$B$52:$O$52</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year'!$B$54:$O$54</c:f>
              <c:numCache>
                <c:formatCode>General</c:formatCode>
                <c:ptCount val="14"/>
                <c:pt idx="1">
                  <c:v>1</c:v>
                </c:pt>
                <c:pt idx="2">
                  <c:v>7</c:v>
                </c:pt>
                <c:pt idx="3">
                  <c:v>6</c:v>
                </c:pt>
                <c:pt idx="4">
                  <c:v>8</c:v>
                </c:pt>
                <c:pt idx="5">
                  <c:v>20</c:v>
                </c:pt>
                <c:pt idx="6">
                  <c:v>24</c:v>
                </c:pt>
                <c:pt idx="7">
                  <c:v>49</c:v>
                </c:pt>
                <c:pt idx="8">
                  <c:v>56</c:v>
                </c:pt>
                <c:pt idx="9">
                  <c:v>66</c:v>
                </c:pt>
                <c:pt idx="10">
                  <c:v>62</c:v>
                </c:pt>
                <c:pt idx="11">
                  <c:v>78</c:v>
                </c:pt>
                <c:pt idx="12">
                  <c:v>73</c:v>
                </c:pt>
                <c:pt idx="13">
                  <c:v>45</c:v>
                </c:pt>
              </c:numCache>
            </c:numRef>
          </c:val>
        </c:ser>
        <c:dLbls>
          <c:showLegendKey val="0"/>
          <c:showVal val="0"/>
          <c:showCatName val="0"/>
          <c:showSerName val="0"/>
          <c:showPercent val="0"/>
          <c:showBubbleSize val="0"/>
        </c:dLbls>
        <c:gapWidth val="150"/>
        <c:overlap val="100"/>
        <c:axId val="184693808"/>
        <c:axId val="184694368"/>
      </c:barChart>
      <c:lineChart>
        <c:grouping val="standard"/>
        <c:varyColors val="0"/>
        <c:ser>
          <c:idx val="2"/>
          <c:order val="2"/>
          <c:tx>
            <c:strRef>
              <c:f>'by year'!$A$37</c:f>
              <c:strCache>
                <c:ptCount val="1"/>
                <c:pt idx="0">
                  <c:v>Granted %</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'by year'!$B$43:$O$43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year'!$B$55:$O$55</c:f>
              <c:numCache>
                <c:formatCode>0%</c:formatCode>
                <c:ptCount val="14"/>
                <c:pt idx="0">
                  <c:v>1</c:v>
                </c:pt>
                <c:pt idx="1">
                  <c:v>0.947368421052632</c:v>
                </c:pt>
                <c:pt idx="2">
                  <c:v>0.740740740740741</c:v>
                </c:pt>
                <c:pt idx="3">
                  <c:v>0.823529411764706</c:v>
                </c:pt>
                <c:pt idx="4">
                  <c:v>0.652173913043478</c:v>
                </c:pt>
                <c:pt idx="5">
                  <c:v>0.545454545454545</c:v>
                </c:pt>
                <c:pt idx="6">
                  <c:v>0.52</c:v>
                </c:pt>
                <c:pt idx="7">
                  <c:v>0.524271844660194</c:v>
                </c:pt>
                <c:pt idx="8">
                  <c:v>0.456310679611651</c:v>
                </c:pt>
                <c:pt idx="9">
                  <c:v>0.388888888888889</c:v>
                </c:pt>
                <c:pt idx="10">
                  <c:v>0.318681318681319</c:v>
                </c:pt>
                <c:pt idx="11">
                  <c:v>0.257142857142857</c:v>
                </c:pt>
                <c:pt idx="12">
                  <c:v>0.120481927710843</c:v>
                </c:pt>
                <c:pt idx="13">
                  <c:v>0.0425531914893617</c:v>
                </c:pt>
              </c:numCache>
            </c:numRef>
          </c:val>
          <c:smooth val="0"/>
        </c:ser>
        <c:dLbls>
          <c:showLegendKey val="0"/>
          <c:showVal val="0"/>
          <c:showCatName val="0"/>
          <c:showSerName val="0"/>
          <c:showPercent val="0"/>
          <c:showBubbleSize val="0"/>
        </c:dLbls>
        <c:marker val="1"/>
        <c:smooth val="0"/>
        <c:axId val="185638416"/>
        <c:axId val="184694928"/>
      </c:lineChart>
      <c:catAx>
        <c:axId val="184693808"/>
        <c:scaling>
          <c:orientation val="minMax"/>
        </c:scaling>
        <c:delete val="0"/>
        <c:axPos val="b"/>
        <c:title>
          <c:tx>
            <c:rich>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r>
                  <a:rPr lang="en-US" dirty="0"/>
                  <a:t>Earliest Priority Year</a:t>
                </a:r>
                <a:endParaRPr lang="en-US" dirty="0"/>
              </a:p>
            </c:rich>
          </c:tx>
          <c:layout/>
          <c:overlay val="0"/>
        </c:title>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94368"/>
        <c:crosses val="autoZero"/>
        <c:auto val="1"/>
        <c:lblAlgn val="ctr"/>
        <c:lblOffset val="100"/>
        <c:noMultiLvlLbl val="0"/>
      </c:catAx>
      <c:valAx>
        <c:axId val="184694368"/>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93808"/>
        <c:crosses val="autoZero"/>
        <c:crossBetween val="between"/>
      </c:valAx>
      <c:catAx>
        <c:axId val="1856384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4694928"/>
        <c:crosses val="autoZero"/>
        <c:auto val="1"/>
        <c:lblAlgn val="ctr"/>
        <c:lblOffset val="100"/>
        <c:noMultiLvlLbl val="0"/>
      </c:catAx>
      <c:valAx>
        <c:axId val="184694928"/>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638416"/>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'by year'!$A$35</c:f>
              <c:strCache>
                <c:ptCount val="1"/>
                <c:pt idx="0">
                  <c:v>Granted</c:v>
                </c:pt>
              </c:strCache>
            </c:strRef>
          </c:tx>
          <c:invertIfNegative val="0"/>
          <c:dLbls>
            <c:delete val="1"/>
          </c:dLbls>
          <c:cat>
            <c:numRef>
              <c:f>'by year'!$B$63:$O$63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year'!$B$64:$O$64</c:f>
              <c:numCache>
                <c:formatCode>General</c:formatCode>
                <c:ptCount val="14"/>
                <c:pt idx="0">
                  <c:v>4</c:v>
                </c:pt>
                <c:pt idx="1">
                  <c:v>5</c:v>
                </c:pt>
                <c:pt idx="2">
                  <c:v>5</c:v>
                </c:pt>
                <c:pt idx="3">
                  <c:v>17</c:v>
                </c:pt>
                <c:pt idx="4">
                  <c:v>5</c:v>
                </c:pt>
                <c:pt idx="5">
                  <c:v>15</c:v>
                </c:pt>
                <c:pt idx="6">
                  <c:v>17</c:v>
                </c:pt>
                <c:pt idx="7">
                  <c:v>13</c:v>
                </c:pt>
                <c:pt idx="8">
                  <c:v>9</c:v>
                </c:pt>
                <c:pt idx="9">
                  <c:v>1</c:v>
                </c:pt>
                <c:pt idx="11">
                  <c:v>3</c:v>
                </c:pt>
              </c:numCache>
            </c:numRef>
          </c:val>
        </c:ser>
        <c:ser>
          <c:idx val="1"/>
          <c:order val="1"/>
          <c:tx>
            <c:strRef>
              <c:f>'by year'!$A$36</c:f>
              <c:strCache>
                <c:ptCount val="1"/>
                <c:pt idx="0">
                  <c:v>Not Granted</c:v>
                </c:pt>
              </c:strCache>
            </c:strRef>
          </c:tx>
          <c:spPr>
            <a:solidFill>
              <a:schemeClr val="accent1">
                <a:lumMod val="40000"/>
                <a:lumOff val="60000"/>
              </a:schemeClr>
            </a:solidFill>
          </c:spPr>
          <c:invertIfNegative val="0"/>
          <c:dLbls>
            <c:delete val="1"/>
          </c:dLbls>
          <c:cat>
            <c:numRef>
              <c:f>'by year'!$B$63:$O$63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year'!$B$65:$O$65</c:f>
              <c:numCache>
                <c:formatCode>General</c:formatCode>
                <c:ptCount val="14"/>
                <c:pt idx="2">
                  <c:v>1</c:v>
                </c:pt>
                <c:pt idx="3">
                  <c:v>4</c:v>
                </c:pt>
                <c:pt idx="4">
                  <c:v>7</c:v>
                </c:pt>
                <c:pt idx="5">
                  <c:v>16</c:v>
                </c:pt>
                <c:pt idx="6">
                  <c:v>7</c:v>
                </c:pt>
                <c:pt idx="7">
                  <c:v>14</c:v>
                </c:pt>
                <c:pt idx="8">
                  <c:v>3</c:v>
                </c:pt>
                <c:pt idx="9">
                  <c:v>1</c:v>
                </c:pt>
                <c:pt idx="10">
                  <c:v>4</c:v>
                </c:pt>
                <c:pt idx="11">
                  <c:v>8</c:v>
                </c:pt>
                <c:pt idx="12">
                  <c:v>8</c:v>
                </c:pt>
                <c:pt idx="13">
                  <c:v>3</c:v>
                </c:pt>
              </c:numCache>
            </c:numRef>
          </c:val>
        </c:ser>
        <c:dLbls>
          <c:showLegendKey val="0"/>
          <c:showVal val="0"/>
          <c:showCatName val="0"/>
          <c:showSerName val="0"/>
          <c:showPercent val="0"/>
          <c:showBubbleSize val="0"/>
        </c:dLbls>
        <c:gapWidth val="150"/>
        <c:overlap val="100"/>
        <c:axId val="185641776"/>
        <c:axId val="185642336"/>
      </c:barChart>
      <c:lineChart>
        <c:grouping val="standard"/>
        <c:varyColors val="0"/>
        <c:ser>
          <c:idx val="2"/>
          <c:order val="2"/>
          <c:tx>
            <c:strRef>
              <c:f>'by year'!$A$37</c:f>
              <c:strCache>
                <c:ptCount val="1"/>
                <c:pt idx="0">
                  <c:v>Granted %</c:v>
                </c:pt>
              </c:strCache>
            </c:strRef>
          </c:tx>
          <c:spPr>
            <a:ln w="28575" cap="rnd" cmpd="sng" algn="ctr">
              <a:solidFill>
                <a:schemeClr val="accent2">
                  <a:lumMod val="75000"/>
                </a:schemeClr>
              </a:solidFill>
              <a:prstDash val="solid"/>
              <a:round/>
            </a:ln>
          </c:spPr>
          <c:marker>
            <c:spPr>
              <a:solidFill>
                <a:schemeClr val="accent2"/>
              </a:solidFill>
              <a:ln w="9525" cap="flat" cmpd="sng" algn="ctr">
                <a:solidFill>
                  <a:schemeClr val="accent2">
                    <a:lumMod val="75000"/>
                  </a:schemeClr>
                </a:solidFill>
                <a:prstDash val="solid"/>
                <a:round/>
              </a:ln>
            </c:spPr>
          </c:marker>
          <c:dLbls>
            <c:delete val="1"/>
          </c:dLbls>
          <c:cat>
            <c:numRef>
              <c:f>'by year'!$B$43:$O$43</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'by year'!$B$66:$O$66</c:f>
              <c:numCache>
                <c:formatCode>0%</c:formatCode>
                <c:ptCount val="14"/>
                <c:pt idx="0">
                  <c:v>1</c:v>
                </c:pt>
                <c:pt idx="1">
                  <c:v>1</c:v>
                </c:pt>
                <c:pt idx="2">
                  <c:v>0.833333333333333</c:v>
                </c:pt>
                <c:pt idx="3">
                  <c:v>0.80952380952381</c:v>
                </c:pt>
                <c:pt idx="4">
                  <c:v>0.416666666666667</c:v>
                </c:pt>
                <c:pt idx="5">
                  <c:v>0.483870967741935</c:v>
                </c:pt>
                <c:pt idx="6">
                  <c:v>0.708333333333333</c:v>
                </c:pt>
                <c:pt idx="7">
                  <c:v>0.481481481481481</c:v>
                </c:pt>
                <c:pt idx="8">
                  <c:v>0.75</c:v>
                </c:pt>
                <c:pt idx="9">
                  <c:v>0.5</c:v>
                </c:pt>
                <c:pt idx="10">
                  <c:v>0</c:v>
                </c:pt>
                <c:pt idx="11">
                  <c:v>0.272727272727273</c:v>
                </c:pt>
                <c:pt idx="12">
                  <c:v>0</c:v>
                </c:pt>
                <c:pt idx="13">
                  <c:v>0</c:v>
                </c:pt>
              </c:numCache>
            </c:numRef>
          </c:val>
          <c:smooth val="0"/>
        </c:ser>
        <c:dLbls>
          <c:showLegendKey val="0"/>
          <c:showVal val="0"/>
          <c:showCatName val="0"/>
          <c:showSerName val="0"/>
          <c:showPercent val="0"/>
          <c:showBubbleSize val="0"/>
        </c:dLbls>
        <c:marker val="1"/>
        <c:smooth val="0"/>
        <c:axId val="185643456"/>
        <c:axId val="185642896"/>
      </c:lineChart>
      <c:catAx>
        <c:axId val="185641776"/>
        <c:scaling>
          <c:orientation val="minMax"/>
        </c:scaling>
        <c:delete val="0"/>
        <c:axPos val="b"/>
        <c:title>
          <c:tx>
            <c:rich>
              <a:bodyPr rot="0" spcFirstLastPara="0" vertOverflow="ellipsis" vert="horz" wrap="square" anchor="ctr" anchorCtr="1"/>
              <a:lstStyle/>
              <a:p>
                <a:pPr>
                  <a:defRPr lang="zh-CN" sz="1200" b="1" i="0" u="none" strike="noStrike" kern="1200" baseline="0">
                    <a:solidFill>
                      <a:schemeClr val="tx1"/>
                    </a:solidFill>
                    <a:latin typeface="+mn-lt"/>
                    <a:ea typeface="+mn-ea"/>
                    <a:cs typeface="+mn-cs"/>
                  </a:defRPr>
                </a:pPr>
                <a:r>
                  <a:rPr lang="en-US" dirty="0"/>
                  <a:t>Earliest Priority Year</a:t>
                </a:r>
                <a:endParaRPr lang="en-US" dirty="0"/>
              </a:p>
            </c:rich>
          </c:tx>
          <c:layout/>
          <c:overlay val="0"/>
        </c:title>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642336"/>
        <c:crosses val="autoZero"/>
        <c:auto val="1"/>
        <c:lblAlgn val="ctr"/>
        <c:lblOffset val="100"/>
        <c:noMultiLvlLbl val="0"/>
      </c:catAx>
      <c:valAx>
        <c:axId val="185642336"/>
        <c:scaling>
          <c:orientation val="minMax"/>
          <c:max val="12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641776"/>
        <c:crosses val="autoZero"/>
        <c:crossBetween val="between"/>
      </c:valAx>
      <c:catAx>
        <c:axId val="18564345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642896"/>
        <c:crosses val="autoZero"/>
        <c:auto val="1"/>
        <c:lblAlgn val="ctr"/>
        <c:lblOffset val="100"/>
        <c:noMultiLvlLbl val="0"/>
      </c:catAx>
      <c:valAx>
        <c:axId val="185642896"/>
        <c:scaling>
          <c:orientation val="minMax"/>
          <c:max val="1"/>
        </c:scaling>
        <c:delete val="0"/>
        <c:axPos val="r"/>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185643456"/>
        <c:crosses val="max"/>
        <c:crossBetween val="between"/>
      </c:valAx>
    </c:plotArea>
    <c:legend>
      <c:legendPos val="b"/>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2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0907020511324973"/>
          <c:y val="0.0540905902390761"/>
          <c:w val="0.818596286575289"/>
          <c:h val="0.89663671524456"/>
        </c:manualLayout>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bg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'By Categroy'!$F$5:$F$14</c:f>
              <c:strCache>
                <c:ptCount val="10"/>
                <c:pt idx="0">
                  <c:v>MEDTRONIC</c:v>
                </c:pt>
                <c:pt idx="1">
                  <c:v>PHILIPS</c:v>
                </c:pt>
                <c:pt idx="2">
                  <c:v>ETRI -KOREA</c:v>
                </c:pt>
                <c:pt idx="3">
                  <c:v>SAMSUNG</c:v>
                </c:pt>
                <c:pt idx="4">
                  <c:v>FUJITSU</c:v>
                </c:pt>
                <c:pt idx="5">
                  <c:v>OLYMPUS</c:v>
                </c:pt>
                <c:pt idx="6">
                  <c:v>INTEL</c:v>
                </c:pt>
                <c:pt idx="7">
                  <c:v>NOKIA</c:v>
                </c:pt>
                <c:pt idx="8">
                  <c:v>SONY</c:v>
                </c:pt>
                <c:pt idx="9">
                  <c:v>CARDIAC PACEMAKERS</c:v>
                </c:pt>
              </c:strCache>
            </c:strRef>
          </c:cat>
          <c:val>
            <c:numRef>
              <c:f>'By Categroy'!$I$5:$I$14</c:f>
              <c:numCache>
                <c:formatCode>General</c:formatCode>
                <c:ptCount val="10"/>
                <c:pt idx="0">
                  <c:v>61</c:v>
                </c:pt>
                <c:pt idx="1">
                  <c:v>56</c:v>
                </c:pt>
                <c:pt idx="2">
                  <c:v>44</c:v>
                </c:pt>
                <c:pt idx="3">
                  <c:v>41</c:v>
                </c:pt>
                <c:pt idx="4">
                  <c:v>20</c:v>
                </c:pt>
                <c:pt idx="5">
                  <c:v>20</c:v>
                </c:pt>
                <c:pt idx="6">
                  <c:v>20</c:v>
                </c:pt>
                <c:pt idx="7">
                  <c:v>19</c:v>
                </c:pt>
                <c:pt idx="8">
                  <c:v>17</c:v>
                </c:pt>
                <c:pt idx="9">
                  <c:v>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6089411705"/>
          <c:y val="0.18604367162438"/>
          <c:w val="0.710233400555468"/>
          <c:h val="0.671285360163313"/>
        </c:manualLayout>
      </c:layout>
      <c:barChart>
        <c:barDir val="col"/>
        <c:grouping val="stacked"/>
        <c:varyColors val="0"/>
        <c:ser>
          <c:idx val="0"/>
          <c:order val="0"/>
          <c:tx>
            <c:strRef>
              <c:f>'company by year'!$S$3</c:f>
              <c:strCache>
                <c:ptCount val="1"/>
                <c:pt idx="0">
                  <c:v>Granted</c:v>
                </c:pt>
              </c:strCache>
            </c:strRef>
          </c:tx>
          <c:invertIfNegative val="0"/>
          <c:dLbls>
            <c:delete val="1"/>
          </c:dLbls>
          <c:cat>
            <c:numRef>
              <c:f>'company by year'!$T$1:$AG$1</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'company by year'!$T$3:$AG$3</c:f>
              <c:numCache>
                <c:formatCode>General</c:formatCode>
                <c:ptCount val="14"/>
                <c:pt idx="0">
                  <c:v>2</c:v>
                </c:pt>
                <c:pt idx="1">
                  <c:v>8</c:v>
                </c:pt>
                <c:pt idx="2">
                  <c:v>1</c:v>
                </c:pt>
                <c:pt idx="3">
                  <c:v>4</c:v>
                </c:pt>
                <c:pt idx="4">
                  <c:v>1</c:v>
                </c:pt>
                <c:pt idx="5">
                  <c:v>1</c:v>
                </c:pt>
                <c:pt idx="6">
                  <c:v>3</c:v>
                </c:pt>
                <c:pt idx="7">
                  <c:v>4</c:v>
                </c:pt>
                <c:pt idx="8">
                  <c:v>7</c:v>
                </c:pt>
                <c:pt idx="9">
                  <c:v>1</c:v>
                </c:pt>
                <c:pt idx="11">
                  <c:v>2</c:v>
                </c:pt>
                <c:pt idx="12">
                  <c:v>1</c:v>
                </c:pt>
              </c:numCache>
            </c:numRef>
          </c:val>
        </c:ser>
        <c:ser>
          <c:idx val="1"/>
          <c:order val="1"/>
          <c:tx>
            <c:strRef>
              <c:f>'company by year'!$S$4</c:f>
              <c:strCache>
                <c:ptCount val="1"/>
                <c:pt idx="0">
                  <c:v>Not Granted</c:v>
                </c:pt>
              </c:strCache>
            </c:strRef>
          </c:tx>
          <c:spPr>
            <a:solidFill>
              <a:schemeClr val="accent1">
                <a:lumMod val="40000"/>
                <a:lumOff val="60000"/>
              </a:schemeClr>
            </a:solidFill>
          </c:spPr>
          <c:invertIfNegative val="0"/>
          <c:dLbls>
            <c:delete val="1"/>
          </c:dLbls>
          <c:cat>
            <c:numRef>
              <c:f>'company by year'!$T$1:$AG$1</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'company by year'!$T$4:$AG$4</c:f>
              <c:numCache>
                <c:formatCode>General</c:formatCode>
                <c:ptCount val="14"/>
                <c:pt idx="2">
                  <c:v>1</c:v>
                </c:pt>
                <c:pt idx="3">
                  <c:v>1</c:v>
                </c:pt>
                <c:pt idx="5">
                  <c:v>1</c:v>
                </c:pt>
                <c:pt idx="7">
                  <c:v>2</c:v>
                </c:pt>
                <c:pt idx="8">
                  <c:v>4</c:v>
                </c:pt>
                <c:pt idx="9">
                  <c:v>1</c:v>
                </c:pt>
                <c:pt idx="11">
                  <c:v>5</c:v>
                </c:pt>
                <c:pt idx="12">
                  <c:v>8</c:v>
                </c:pt>
                <c:pt idx="13">
                  <c:v>3</c:v>
                </c:pt>
              </c:numCache>
            </c:numRef>
          </c:val>
        </c:ser>
        <c:dLbls>
          <c:showLegendKey val="0"/>
          <c:showVal val="0"/>
          <c:showCatName val="0"/>
          <c:showSerName val="0"/>
          <c:showPercent val="0"/>
          <c:showBubbleSize val="0"/>
        </c:dLbls>
        <c:gapWidth val="150"/>
        <c:overlap val="100"/>
        <c:axId val="186512704"/>
        <c:axId val="186513264"/>
      </c:barChart>
      <c:lineChart>
        <c:grouping val="standard"/>
        <c:varyColors val="0"/>
        <c:ser>
          <c:idx val="2"/>
          <c:order val="2"/>
          <c:tx>
            <c:strRef>
              <c:f>R&amp;D expense</c:f>
              <c:strCache>
                <c:ptCount val="1"/>
                <c:pt idx="0">
                  <c:v>R&amp;D expense</c:v>
                </c:pt>
              </c:strCache>
            </c:strRef>
          </c:tx>
          <c:dLbls>
            <c:delete val="1"/>
          </c:dLbls>
          <c:cat>
            <c:numRef>
              <c:f>'company by year'!$T$1:$AG$1</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'company by year'!$T$2:$AG$2</c:f>
              <c:numCache>
                <c:formatCode>General</c:formatCode>
                <c:ptCount val="14"/>
                <c:pt idx="5">
                  <c:v>749</c:v>
                </c:pt>
                <c:pt idx="6">
                  <c:v>852</c:v>
                </c:pt>
                <c:pt idx="7">
                  <c:v>951</c:v>
                </c:pt>
                <c:pt idx="8">
                  <c:v>1113</c:v>
                </c:pt>
                <c:pt idx="9">
                  <c:v>1239</c:v>
                </c:pt>
                <c:pt idx="10">
                  <c:v>1275</c:v>
                </c:pt>
                <c:pt idx="11">
                  <c:v>1355</c:v>
                </c:pt>
                <c:pt idx="12">
                  <c:v>1460</c:v>
                </c:pt>
                <c:pt idx="13">
                  <c:v>1508</c:v>
                </c:pt>
              </c:numCache>
            </c:numRef>
          </c:val>
          <c:smooth val="0"/>
        </c:ser>
        <c:dLbls>
          <c:showLegendKey val="0"/>
          <c:showVal val="0"/>
          <c:showCatName val="0"/>
          <c:showSerName val="0"/>
          <c:showPercent val="0"/>
          <c:showBubbleSize val="0"/>
        </c:dLbls>
        <c:marker val="1"/>
        <c:smooth val="0"/>
        <c:axId val="186514384"/>
        <c:axId val="186513824"/>
      </c:lineChart>
      <c:catAx>
        <c:axId val="18651270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Calibri" panose="020F0502020204030204" pitchFamily="34" charset="0"/>
                <a:ea typeface="+mn-ea"/>
                <a:cs typeface="Calibri" panose="020F0502020204030204" pitchFamily="34" charset="0"/>
              </a:defRPr>
            </a:pPr>
          </a:p>
        </c:txPr>
        <c:crossAx val="186513264"/>
        <c:crosses val="autoZero"/>
        <c:auto val="1"/>
        <c:lblAlgn val="ctr"/>
        <c:lblOffset val="100"/>
        <c:noMultiLvlLbl val="0"/>
      </c:catAx>
      <c:valAx>
        <c:axId val="18651326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Calibri" panose="020F0502020204030204" pitchFamily="34" charset="0"/>
                <a:ea typeface="+mn-ea"/>
                <a:cs typeface="Calibri" panose="020F0502020204030204" pitchFamily="34" charset="0"/>
              </a:defRPr>
            </a:pPr>
          </a:p>
        </c:txPr>
        <c:crossAx val="186512704"/>
        <c:crosses val="autoZero"/>
        <c:crossBetween val="between"/>
      </c:valAx>
      <c:catAx>
        <c:axId val="186514384"/>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Calibri" panose="020F0502020204030204" pitchFamily="34" charset="0"/>
                <a:ea typeface="+mn-ea"/>
                <a:cs typeface="Calibri" panose="020F0502020204030204" pitchFamily="34" charset="0"/>
              </a:defRPr>
            </a:pPr>
          </a:p>
        </c:txPr>
        <c:crossAx val="186513824"/>
        <c:crosses val="autoZero"/>
        <c:auto val="1"/>
        <c:lblAlgn val="ctr"/>
        <c:lblOffset val="100"/>
        <c:noMultiLvlLbl val="0"/>
      </c:catAx>
      <c:valAx>
        <c:axId val="186513824"/>
        <c:scaling>
          <c:orientation val="minMax"/>
        </c:scaling>
        <c:delete val="0"/>
        <c:axPos val="r"/>
        <c:title>
          <c:tx>
            <c:rich>
              <a:bodyPr rot="-5400000" spcFirstLastPara="0" vertOverflow="ellipsis" vert="horz" wrap="square" anchor="ctr" anchorCtr="1"/>
              <a:lstStyle/>
              <a:p>
                <a:pPr>
                  <a:defRPr lang="zh-CN" sz="1000" b="1" i="0" u="none" strike="noStrike" kern="1200" baseline="0">
                    <a:solidFill>
                      <a:schemeClr val="tx1"/>
                    </a:solidFill>
                    <a:latin typeface="Calibri" panose="020F0502020204030204" pitchFamily="34" charset="0"/>
                    <a:ea typeface="+mn-ea"/>
                    <a:cs typeface="Calibri" panose="020F0502020204030204" pitchFamily="34" charset="0"/>
                  </a:defRPr>
                </a:pPr>
                <a:r>
                  <a:rPr lang="en-US"/>
                  <a:t>R &amp;D Expense ($ in Millions)</a:t>
                </a:r>
                <a:endParaRPr lang="en-US"/>
              </a:p>
            </c:rich>
          </c:tx>
          <c:layout/>
          <c:overlay val="0"/>
        </c:title>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Calibri" panose="020F0502020204030204" pitchFamily="34" charset="0"/>
                <a:ea typeface="+mn-ea"/>
                <a:cs typeface="Calibri" panose="020F0502020204030204" pitchFamily="34" charset="0"/>
              </a:defRPr>
            </a:pPr>
          </a:p>
        </c:txPr>
        <c:crossAx val="186514384"/>
        <c:crosses val="max"/>
        <c:crossBetween val="between"/>
      </c:valAx>
    </c:plotArea>
    <c:legend>
      <c:legendPos val="t"/>
      <c:layout>
        <c:manualLayout>
          <c:xMode val="edge"/>
          <c:yMode val="edge"/>
          <c:x val="0.207173289654388"/>
          <c:y val="0.929277827187016"/>
          <c:w val="0.572065980599102"/>
          <c:h val="0.0707221728129842"/>
        </c:manualLayout>
      </c:layout>
      <c:overlay val="0"/>
      <c:txPr>
        <a:bodyPr rot="0" spcFirstLastPara="0" vertOverflow="ellipsis" vert="horz" wrap="square" anchor="ctr" anchorCtr="1"/>
        <a:lstStyle/>
        <a:p>
          <a:pPr>
            <a:defRPr lang="zh-CN" sz="1000" b="0" i="0" u="none" strike="noStrike" kern="1200" baseline="0">
              <a:solidFill>
                <a:schemeClr val="tx1"/>
              </a:solidFill>
              <a:latin typeface="Calibri" panose="020F0502020204030204" pitchFamily="34" charset="0"/>
              <a:ea typeface="+mn-ea"/>
              <a:cs typeface="Calibri" panose="020F0502020204030204" pitchFamily="34" charset="0"/>
            </a:defRPr>
          </a:pPr>
        </a:p>
      </c:txPr>
    </c:legend>
    <c:plotVisOnly val="1"/>
    <c:dispBlanksAs val="gap"/>
    <c:showDLblsOverMax val="0"/>
  </c:chart>
  <c:txPr>
    <a:bodyPr/>
    <a:lstStyle/>
    <a:p>
      <a:pPr>
        <a:defRPr lang="zh-CN">
          <a:latin typeface="Calibri" panose="020F0502020204030204" pitchFamily="34" charset="0"/>
          <a:cs typeface="Calibri" panose="020F0502020204030204" pitchFamily="34" charset="0"/>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115C097-4ABF-4FBA-9C15-314C82CF008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A1FD0702-397F-493B-9134-FF2B7BF8EA51}">
      <dgm:prSet phldrT="[文本]" custT="1"/>
      <dgm:spPr>
        <a:solidFill>
          <a:schemeClr val="tx2">
            <a:lumMod val="40000"/>
            <a:lumOff val="60000"/>
          </a:schemeClr>
        </a:solidFill>
      </dgm:spPr>
      <dgm:t>
        <a:bodyPr/>
        <a:lstStyle/>
        <a:p>
          <a:endParaRPr lang="en-US" altLang="zh-CN" sz="1400" b="1" dirty="0" smtClean="0">
            <a:solidFill>
              <a:srgbClr val="FF0000"/>
            </a:solidFill>
          </a:endParaRPr>
        </a:p>
        <a:p>
          <a:r>
            <a:rPr lang="zh-CN" altLang="en-US" sz="1600" b="1" dirty="0" smtClean="0">
              <a:solidFill>
                <a:srgbClr val="FF0000"/>
              </a:solidFill>
            </a:rPr>
            <a:t>朗帛</a:t>
          </a:r>
          <a:endParaRPr lang="en-US" altLang="zh-CN" sz="1600" b="1" dirty="0">
            <a:solidFill>
              <a:srgbClr val="FF0000"/>
            </a:solidFill>
          </a:endParaRPr>
        </a:p>
        <a:p>
          <a:r>
            <a:rPr lang="en-US" altLang="zh-CN" sz="1600" dirty="0"/>
            <a:t>IDC</a:t>
          </a:r>
          <a:r>
            <a:rPr lang="zh-CN" altLang="en-US" sz="1600" dirty="0"/>
            <a:t>，高通</a:t>
          </a:r>
          <a:endParaRPr lang="en-US" altLang="zh-CN" sz="1600" dirty="0"/>
        </a:p>
        <a:p>
          <a:r>
            <a:rPr lang="zh-CN" altLang="en-US" sz="1600" dirty="0"/>
            <a:t>高智发明</a:t>
          </a:r>
          <a:r>
            <a:rPr lang="en-US" altLang="zh-CN" sz="1600" dirty="0"/>
            <a:t>...</a:t>
          </a:r>
          <a:endParaRPr lang="zh-CN" altLang="en-US" sz="1600" dirty="0"/>
        </a:p>
      </dgm:t>
    </dgm:pt>
    <dgm:pt modelId="{614535C8-5BD7-433A-B29E-08EEE3036F60}" cxnId="{67D2440A-4451-4F25-A31F-9DCBEB6FAFA6}" type="parTrans">
      <dgm:prSet/>
      <dgm:spPr/>
      <dgm:t>
        <a:bodyPr/>
        <a:lstStyle/>
        <a:p>
          <a:endParaRPr lang="zh-CN" altLang="en-US" sz="1600"/>
        </a:p>
      </dgm:t>
    </dgm:pt>
    <dgm:pt modelId="{A0244049-CA7B-4694-ADA8-1ADB7DA30F0E}" cxnId="{67D2440A-4451-4F25-A31F-9DCBEB6FAFA6}" type="sibTrans">
      <dgm:prSet/>
      <dgm:spPr/>
      <dgm:t>
        <a:bodyPr/>
        <a:lstStyle/>
        <a:p>
          <a:endParaRPr lang="zh-CN" altLang="en-US" sz="1600"/>
        </a:p>
      </dgm:t>
    </dgm:pt>
    <dgm:pt modelId="{883D3536-EDC0-4830-A839-ADDBA557ED5C}">
      <dgm:prSet phldrT="[文本]" custT="1"/>
      <dgm:spPr>
        <a:solidFill>
          <a:schemeClr val="tx2">
            <a:lumMod val="40000"/>
            <a:lumOff val="60000"/>
          </a:schemeClr>
        </a:solidFill>
      </dgm:spPr>
      <dgm:t>
        <a:bodyPr/>
        <a:lstStyle/>
        <a:p>
          <a:endParaRPr lang="en-US" altLang="zh-CN" sz="1200" dirty="0" smtClean="0"/>
        </a:p>
        <a:p>
          <a:r>
            <a:rPr lang="zh-CN" altLang="en-US" sz="1200" dirty="0" smtClean="0"/>
            <a:t>苹</a:t>
          </a:r>
          <a:r>
            <a:rPr lang="zh-CN" altLang="en-US" sz="1200" dirty="0"/>
            <a:t>果，三星，华为，爱立信</a:t>
          </a:r>
          <a:endParaRPr lang="en-US" altLang="zh-CN" sz="1200" dirty="0"/>
        </a:p>
        <a:p>
          <a:r>
            <a:rPr lang="zh-CN" altLang="en-US" sz="1200" dirty="0"/>
            <a:t>诺基亚（设备），中兴，联想，</a:t>
          </a:r>
          <a:endParaRPr lang="en-US" altLang="zh-CN" sz="1200" dirty="0"/>
        </a:p>
        <a:p>
          <a:r>
            <a:rPr lang="zh-CN" altLang="en-US" sz="1200" dirty="0"/>
            <a:t>乐视，酷派，小米，</a:t>
          </a:r>
          <a:r>
            <a:rPr lang="en-US" altLang="zh-CN" sz="1200" dirty="0"/>
            <a:t>TCL</a:t>
          </a:r>
          <a:r>
            <a:rPr lang="zh-CN" altLang="en-US" sz="1200" dirty="0"/>
            <a:t>，</a:t>
          </a:r>
          <a:r>
            <a:rPr lang="en-US" altLang="zh-CN" sz="1200" dirty="0"/>
            <a:t>HTC..</a:t>
          </a:r>
        </a:p>
        <a:p>
          <a:r>
            <a:rPr lang="en-US" altLang="zh-CN" sz="1200" dirty="0">
              <a:solidFill>
                <a:schemeClr val="bg1"/>
              </a:solidFill>
            </a:rPr>
            <a:t>[</a:t>
          </a:r>
          <a:r>
            <a:rPr lang="zh-CN" altLang="en-US" sz="1200" dirty="0">
              <a:solidFill>
                <a:schemeClr val="bg1"/>
              </a:solidFill>
            </a:rPr>
            <a:t>朗</a:t>
          </a:r>
          <a:r>
            <a:rPr lang="zh-CN" altLang="en-US" sz="1200" dirty="0" smtClean="0">
              <a:solidFill>
                <a:schemeClr val="bg1"/>
              </a:solidFill>
            </a:rPr>
            <a:t>讯</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北电</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摩托罗拉</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阿尔卡特</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诺基亚</a:t>
          </a:r>
          <a:r>
            <a:rPr lang="en-US" altLang="zh-CN" sz="1200" dirty="0" smtClean="0">
              <a:solidFill>
                <a:schemeClr val="bg1"/>
              </a:solidFill>
            </a:rPr>
            <a:t>]</a:t>
          </a:r>
          <a:r>
            <a:rPr lang="zh-CN" altLang="en-US" sz="1200" dirty="0" smtClean="0">
              <a:solidFill>
                <a:schemeClr val="bg1"/>
              </a:solidFill>
            </a:rPr>
            <a:t> </a:t>
          </a:r>
          <a:r>
            <a:rPr lang="en-US" altLang="zh-CN" sz="1200" dirty="0" smtClean="0">
              <a:solidFill>
                <a:schemeClr val="bg1"/>
              </a:solidFill>
            </a:rPr>
            <a:t>[</a:t>
          </a:r>
          <a:r>
            <a:rPr lang="zh-CN" altLang="en-US" sz="1200" dirty="0" smtClean="0">
              <a:solidFill>
                <a:schemeClr val="bg1"/>
              </a:solidFill>
            </a:rPr>
            <a:t>东芝</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松下</a:t>
          </a:r>
          <a:r>
            <a:rPr lang="en-US" altLang="zh-CN" sz="1200" dirty="0" smtClean="0">
              <a:solidFill>
                <a:schemeClr val="bg1"/>
              </a:solidFill>
            </a:rPr>
            <a:t>]...</a:t>
          </a:r>
          <a:endParaRPr lang="zh-CN" altLang="en-US" sz="1200" dirty="0">
            <a:solidFill>
              <a:schemeClr val="bg1"/>
            </a:solidFill>
          </a:endParaRPr>
        </a:p>
      </dgm:t>
    </dgm:pt>
    <dgm:pt modelId="{29726B1D-4128-46FC-8441-121C7941149C}" cxnId="{22AD6E79-8337-4640-B2CB-20C4C7B5822A}" type="parTrans">
      <dgm:prSet/>
      <dgm:spPr/>
      <dgm:t>
        <a:bodyPr/>
        <a:lstStyle/>
        <a:p>
          <a:endParaRPr lang="zh-CN" altLang="en-US" sz="1600"/>
        </a:p>
      </dgm:t>
    </dgm:pt>
    <dgm:pt modelId="{5028CF0A-42CF-4B66-81C6-67A9866F7444}" cxnId="{22AD6E79-8337-4640-B2CB-20C4C7B5822A}" type="sibTrans">
      <dgm:prSet/>
      <dgm:spPr/>
      <dgm:t>
        <a:bodyPr/>
        <a:lstStyle/>
        <a:p>
          <a:endParaRPr lang="zh-CN" altLang="en-US" sz="1600"/>
        </a:p>
      </dgm:t>
    </dgm:pt>
    <dgm:pt modelId="{B9F46322-B676-48E8-A97E-BFB037FDE7A2}">
      <dgm:prSet phldrT="[文本]" custT="1"/>
      <dgm:spPr>
        <a:solidFill>
          <a:schemeClr val="tx2">
            <a:lumMod val="40000"/>
            <a:lumOff val="60000"/>
          </a:schemeClr>
        </a:solidFill>
      </dgm:spPr>
      <dgm:t>
        <a:bodyPr/>
        <a:lstStyle/>
        <a:p>
          <a:endParaRPr lang="en-US" altLang="zh-CN" sz="1200" dirty="0" smtClean="0"/>
        </a:p>
        <a:p>
          <a:r>
            <a:rPr lang="zh-CN" altLang="en-US" sz="1200" dirty="0" smtClean="0"/>
            <a:t>海</a:t>
          </a:r>
          <a:r>
            <a:rPr lang="zh-CN" altLang="en-US" sz="1200" dirty="0"/>
            <a:t>尔</a:t>
          </a:r>
          <a:r>
            <a:rPr lang="zh-CN" altLang="en-US" sz="1200" dirty="0" smtClean="0"/>
            <a:t>，锤子</a:t>
          </a:r>
          <a:r>
            <a:rPr lang="zh-CN" altLang="en-US" sz="1200" dirty="0"/>
            <a:t>，龙旗，金</a:t>
          </a:r>
          <a:r>
            <a:rPr lang="zh-CN" altLang="en-US" sz="1200" dirty="0">
              <a:latin typeface="+mn-ea"/>
              <a:ea typeface="+mn-ea"/>
            </a:rPr>
            <a:t>立，</a:t>
          </a:r>
          <a:r>
            <a:rPr lang="en-US" sz="1200" dirty="0">
              <a:latin typeface="+mn-ea"/>
              <a:ea typeface="+mn-ea"/>
            </a:rPr>
            <a:t>PHICOMM</a:t>
          </a:r>
          <a:r>
            <a:rPr lang="zh-CN" altLang="en-US" sz="1200" dirty="0" smtClean="0">
              <a:latin typeface="+mn-ea"/>
              <a:ea typeface="+mn-ea"/>
            </a:rPr>
            <a:t>，海</a:t>
          </a:r>
          <a:r>
            <a:rPr lang="zh-CN" altLang="en-US" sz="1200" dirty="0">
              <a:latin typeface="+mn-ea"/>
              <a:ea typeface="+mn-ea"/>
            </a:rPr>
            <a:t>信</a:t>
          </a:r>
          <a:endParaRPr lang="en-US" altLang="zh-CN" sz="1200" dirty="0">
            <a:latin typeface="+mn-ea"/>
            <a:ea typeface="+mn-ea"/>
          </a:endParaRPr>
        </a:p>
        <a:p>
          <a:r>
            <a:rPr lang="en-US" altLang="zh-CN" sz="1200" dirty="0">
              <a:solidFill>
                <a:schemeClr val="bg1"/>
              </a:solidFill>
            </a:rPr>
            <a:t>[</a:t>
          </a:r>
          <a:r>
            <a:rPr lang="zh-CN" altLang="en-US" sz="1200" dirty="0" smtClean="0">
              <a:solidFill>
                <a:schemeClr val="bg1"/>
              </a:solidFill>
            </a:rPr>
            <a:t>波导</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科健</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熊猫</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康佳</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夏新</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南方</a:t>
          </a:r>
          <a:r>
            <a:rPr lang="zh-CN" altLang="en-US" sz="1200" dirty="0">
              <a:solidFill>
                <a:schemeClr val="bg1"/>
              </a:solidFill>
            </a:rPr>
            <a:t>高</a:t>
          </a:r>
          <a:r>
            <a:rPr lang="zh-CN" altLang="en-US" sz="1200" dirty="0" smtClean="0">
              <a:solidFill>
                <a:schemeClr val="bg1"/>
              </a:solidFill>
            </a:rPr>
            <a:t>科</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迪比特</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纽曼</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欧琦</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锋</a:t>
          </a:r>
          <a:r>
            <a:rPr lang="zh-CN" altLang="en-US" sz="1200" dirty="0">
              <a:solidFill>
                <a:schemeClr val="bg1"/>
              </a:solidFill>
            </a:rPr>
            <a:t>达</a:t>
          </a:r>
          <a:r>
            <a:rPr lang="zh-CN" altLang="en-US" sz="1200" dirty="0" smtClean="0">
              <a:solidFill>
                <a:schemeClr val="bg1"/>
              </a:solidFill>
            </a:rPr>
            <a:t>通</a:t>
          </a:r>
          <a:r>
            <a:rPr lang="en-US" altLang="zh-CN" sz="1200" dirty="0" smtClean="0">
              <a:solidFill>
                <a:schemeClr val="bg1"/>
              </a:solidFill>
            </a:rPr>
            <a:t>]</a:t>
          </a:r>
          <a:r>
            <a:rPr lang="zh-CN" altLang="en-US" sz="1200" dirty="0" smtClean="0">
              <a:solidFill>
                <a:schemeClr val="bg1"/>
              </a:solidFill>
            </a:rPr>
            <a:t>，</a:t>
          </a:r>
          <a:r>
            <a:rPr lang="en-US" altLang="zh-CN" sz="1200" dirty="0" smtClean="0">
              <a:solidFill>
                <a:schemeClr val="bg1"/>
              </a:solidFill>
            </a:rPr>
            <a:t>[</a:t>
          </a:r>
          <a:r>
            <a:rPr lang="zh-CN" altLang="en-US" sz="1200" dirty="0" smtClean="0">
              <a:solidFill>
                <a:schemeClr val="bg1"/>
              </a:solidFill>
            </a:rPr>
            <a:t>山寨</a:t>
          </a:r>
          <a:r>
            <a:rPr lang="zh-CN" altLang="en-US" sz="1200" dirty="0">
              <a:solidFill>
                <a:schemeClr val="bg1"/>
              </a:solidFill>
            </a:rPr>
            <a:t>机，华强</a:t>
          </a:r>
          <a:r>
            <a:rPr lang="zh-CN" altLang="en-US" sz="1200" dirty="0" smtClean="0">
              <a:solidFill>
                <a:schemeClr val="bg1"/>
              </a:solidFill>
            </a:rPr>
            <a:t>北</a:t>
          </a:r>
          <a:r>
            <a:rPr lang="en-US" altLang="zh-CN" sz="1200" dirty="0" smtClean="0">
              <a:solidFill>
                <a:schemeClr val="bg1"/>
              </a:solidFill>
            </a:rPr>
            <a:t>]...</a:t>
          </a:r>
          <a:endParaRPr lang="zh-CN" altLang="en-US" sz="1200" dirty="0">
            <a:solidFill>
              <a:schemeClr val="bg1"/>
            </a:solidFill>
          </a:endParaRPr>
        </a:p>
      </dgm:t>
    </dgm:pt>
    <dgm:pt modelId="{A3EBCEE1-D5EA-4925-A7B1-EA8D1D3081F1}" cxnId="{11472259-A851-4211-8461-A179E535BA01}" type="parTrans">
      <dgm:prSet/>
      <dgm:spPr/>
      <dgm:t>
        <a:bodyPr/>
        <a:lstStyle/>
        <a:p>
          <a:endParaRPr lang="zh-CN" altLang="en-US" sz="1600"/>
        </a:p>
      </dgm:t>
    </dgm:pt>
    <dgm:pt modelId="{C370A96C-AD26-4008-B09F-BDD8F7B77058}" cxnId="{11472259-A851-4211-8461-A179E535BA01}" type="sibTrans">
      <dgm:prSet/>
      <dgm:spPr/>
      <dgm:t>
        <a:bodyPr/>
        <a:lstStyle/>
        <a:p>
          <a:endParaRPr lang="zh-CN" altLang="en-US" sz="1600"/>
        </a:p>
      </dgm:t>
    </dgm:pt>
    <dgm:pt modelId="{409DCBE8-85A4-49B3-9DE4-ECC8054D01CA}" type="pres">
      <dgm:prSet presAssocID="{E115C097-4ABF-4FBA-9C15-314C82CF0088}" presName="Name0" presStyleCnt="0">
        <dgm:presLayoutVars>
          <dgm:dir/>
          <dgm:animLvl val="lvl"/>
          <dgm:resizeHandles val="exact"/>
        </dgm:presLayoutVars>
      </dgm:prSet>
      <dgm:spPr/>
      <dgm:t>
        <a:bodyPr/>
        <a:lstStyle/>
        <a:p>
          <a:endParaRPr lang="en-US"/>
        </a:p>
      </dgm:t>
    </dgm:pt>
    <dgm:pt modelId="{772EA29A-D4B8-4845-88D3-5575E1BD8E29}" type="pres">
      <dgm:prSet presAssocID="{A1FD0702-397F-493B-9134-FF2B7BF8EA51}" presName="Name8" presStyleCnt="0"/>
      <dgm:spPr/>
    </dgm:pt>
    <dgm:pt modelId="{BEB96BD5-62AD-426B-9C51-04189E4151C8}" type="pres">
      <dgm:prSet presAssocID="{A1FD0702-397F-493B-9134-FF2B7BF8EA51}" presName="level" presStyleLbl="node1" presStyleIdx="0" presStyleCnt="3" custScaleY="217836">
        <dgm:presLayoutVars>
          <dgm:chMax val="1"/>
          <dgm:bulletEnabled val="1"/>
        </dgm:presLayoutVars>
      </dgm:prSet>
      <dgm:spPr/>
      <dgm:t>
        <a:bodyPr/>
        <a:lstStyle/>
        <a:p>
          <a:endParaRPr lang="zh-CN" altLang="en-US"/>
        </a:p>
      </dgm:t>
    </dgm:pt>
    <dgm:pt modelId="{BB43637B-744E-4396-9207-6B2A86CD6AE2}" type="pres">
      <dgm:prSet presAssocID="{A1FD0702-397F-493B-9134-FF2B7BF8EA51}" presName="levelTx" presStyleLbl="revTx" presStyleIdx="0" presStyleCnt="0">
        <dgm:presLayoutVars>
          <dgm:chMax val="1"/>
          <dgm:bulletEnabled val="1"/>
        </dgm:presLayoutVars>
      </dgm:prSet>
      <dgm:spPr/>
      <dgm:t>
        <a:bodyPr/>
        <a:lstStyle/>
        <a:p>
          <a:endParaRPr lang="zh-CN" altLang="en-US"/>
        </a:p>
      </dgm:t>
    </dgm:pt>
    <dgm:pt modelId="{C44212F8-12DB-40D0-B68B-349BAC9241A3}" type="pres">
      <dgm:prSet presAssocID="{883D3536-EDC0-4830-A839-ADDBA557ED5C}" presName="Name8" presStyleCnt="0"/>
      <dgm:spPr/>
    </dgm:pt>
    <dgm:pt modelId="{8003D67D-C882-42E8-8D89-D209503C4703}" type="pres">
      <dgm:prSet presAssocID="{883D3536-EDC0-4830-A839-ADDBA557ED5C}" presName="level" presStyleLbl="node1" presStyleIdx="1" presStyleCnt="3" custScaleY="230667">
        <dgm:presLayoutVars>
          <dgm:chMax val="1"/>
          <dgm:bulletEnabled val="1"/>
        </dgm:presLayoutVars>
      </dgm:prSet>
      <dgm:spPr/>
      <dgm:t>
        <a:bodyPr/>
        <a:lstStyle/>
        <a:p>
          <a:endParaRPr lang="zh-CN" altLang="en-US"/>
        </a:p>
      </dgm:t>
    </dgm:pt>
    <dgm:pt modelId="{C6D41EF5-9504-4EBE-9A40-068CE58BDD91}" type="pres">
      <dgm:prSet presAssocID="{883D3536-EDC0-4830-A839-ADDBA557ED5C}" presName="levelTx" presStyleLbl="revTx" presStyleIdx="0" presStyleCnt="0">
        <dgm:presLayoutVars>
          <dgm:chMax val="1"/>
          <dgm:bulletEnabled val="1"/>
        </dgm:presLayoutVars>
      </dgm:prSet>
      <dgm:spPr/>
      <dgm:t>
        <a:bodyPr/>
        <a:lstStyle/>
        <a:p>
          <a:endParaRPr lang="zh-CN" altLang="en-US"/>
        </a:p>
      </dgm:t>
    </dgm:pt>
    <dgm:pt modelId="{59F55654-5656-4118-B9A9-D02B968E971D}" type="pres">
      <dgm:prSet presAssocID="{B9F46322-B676-48E8-A97E-BFB037FDE7A2}" presName="Name8" presStyleCnt="0"/>
      <dgm:spPr/>
    </dgm:pt>
    <dgm:pt modelId="{98D40AD9-8FED-4CE9-8C79-6151A850DECE}" type="pres">
      <dgm:prSet presAssocID="{B9F46322-B676-48E8-A97E-BFB037FDE7A2}" presName="level" presStyleLbl="node1" presStyleIdx="2" presStyleCnt="3" custScaleY="189542" custLinFactNeighborX="0" custLinFactNeighborY="0">
        <dgm:presLayoutVars>
          <dgm:chMax val="1"/>
          <dgm:bulletEnabled val="1"/>
        </dgm:presLayoutVars>
      </dgm:prSet>
      <dgm:spPr/>
      <dgm:t>
        <a:bodyPr/>
        <a:lstStyle/>
        <a:p>
          <a:endParaRPr lang="zh-CN" altLang="en-US"/>
        </a:p>
      </dgm:t>
    </dgm:pt>
    <dgm:pt modelId="{BB496852-505A-4564-8AB2-79676E0450FC}" type="pres">
      <dgm:prSet presAssocID="{B9F46322-B676-48E8-A97E-BFB037FDE7A2}" presName="levelTx" presStyleLbl="revTx" presStyleIdx="0" presStyleCnt="0">
        <dgm:presLayoutVars>
          <dgm:chMax val="1"/>
          <dgm:bulletEnabled val="1"/>
        </dgm:presLayoutVars>
      </dgm:prSet>
      <dgm:spPr/>
      <dgm:t>
        <a:bodyPr/>
        <a:lstStyle/>
        <a:p>
          <a:endParaRPr lang="zh-CN" altLang="en-US"/>
        </a:p>
      </dgm:t>
    </dgm:pt>
  </dgm:ptLst>
  <dgm:cxnLst>
    <dgm:cxn modelId="{17804067-DF35-4A88-A5D8-1C3727E3A7A8}" type="presOf" srcId="{A1FD0702-397F-493B-9134-FF2B7BF8EA51}" destId="{BEB96BD5-62AD-426B-9C51-04189E4151C8}" srcOrd="0" destOrd="0" presId="urn:microsoft.com/office/officeart/2005/8/layout/pyramid1"/>
    <dgm:cxn modelId="{76541D9D-3501-449C-BAB2-A66CE6FB2F2D}" type="presOf" srcId="{B9F46322-B676-48E8-A97E-BFB037FDE7A2}" destId="{98D40AD9-8FED-4CE9-8C79-6151A850DECE}" srcOrd="0" destOrd="0" presId="urn:microsoft.com/office/officeart/2005/8/layout/pyramid1"/>
    <dgm:cxn modelId="{67D2440A-4451-4F25-A31F-9DCBEB6FAFA6}" srcId="{E115C097-4ABF-4FBA-9C15-314C82CF0088}" destId="{A1FD0702-397F-493B-9134-FF2B7BF8EA51}" srcOrd="0" destOrd="0" parTransId="{614535C8-5BD7-433A-B29E-08EEE3036F60}" sibTransId="{A0244049-CA7B-4694-ADA8-1ADB7DA30F0E}"/>
    <dgm:cxn modelId="{05A79BAE-D6B9-45DA-8AAD-C1DDE8796A8E}" type="presOf" srcId="{883D3536-EDC0-4830-A839-ADDBA557ED5C}" destId="{8003D67D-C882-42E8-8D89-D209503C4703}" srcOrd="0" destOrd="0" presId="urn:microsoft.com/office/officeart/2005/8/layout/pyramid1"/>
    <dgm:cxn modelId="{962B6F17-59EE-41B8-A6DF-80BFDAE33539}" type="presOf" srcId="{E115C097-4ABF-4FBA-9C15-314C82CF0088}" destId="{409DCBE8-85A4-49B3-9DE4-ECC8054D01CA}" srcOrd="0" destOrd="0" presId="urn:microsoft.com/office/officeart/2005/8/layout/pyramid1"/>
    <dgm:cxn modelId="{22AD6E79-8337-4640-B2CB-20C4C7B5822A}" srcId="{E115C097-4ABF-4FBA-9C15-314C82CF0088}" destId="{883D3536-EDC0-4830-A839-ADDBA557ED5C}" srcOrd="1" destOrd="0" parTransId="{29726B1D-4128-46FC-8441-121C7941149C}" sibTransId="{5028CF0A-42CF-4B66-81C6-67A9866F7444}"/>
    <dgm:cxn modelId="{5CDB6CBD-ED40-427A-A61F-7D4D076C607F}" type="presOf" srcId="{B9F46322-B676-48E8-A97E-BFB037FDE7A2}" destId="{BB496852-505A-4564-8AB2-79676E0450FC}" srcOrd="1" destOrd="0" presId="urn:microsoft.com/office/officeart/2005/8/layout/pyramid1"/>
    <dgm:cxn modelId="{60E95B86-2422-435E-B9EB-D1F34172E568}" type="presOf" srcId="{A1FD0702-397F-493B-9134-FF2B7BF8EA51}" destId="{BB43637B-744E-4396-9207-6B2A86CD6AE2}" srcOrd="1" destOrd="0" presId="urn:microsoft.com/office/officeart/2005/8/layout/pyramid1"/>
    <dgm:cxn modelId="{188414D0-568C-4A3B-8313-2781B9B2FC6E}" type="presOf" srcId="{883D3536-EDC0-4830-A839-ADDBA557ED5C}" destId="{C6D41EF5-9504-4EBE-9A40-068CE58BDD91}" srcOrd="1" destOrd="0" presId="urn:microsoft.com/office/officeart/2005/8/layout/pyramid1"/>
    <dgm:cxn modelId="{11472259-A851-4211-8461-A179E535BA01}" srcId="{E115C097-4ABF-4FBA-9C15-314C82CF0088}" destId="{B9F46322-B676-48E8-A97E-BFB037FDE7A2}" srcOrd="2" destOrd="0" parTransId="{A3EBCEE1-D5EA-4925-A7B1-EA8D1D3081F1}" sibTransId="{C370A96C-AD26-4008-B09F-BDD8F7B77058}"/>
    <dgm:cxn modelId="{D1773284-E04A-4A6F-9820-2FFA69A06DB4}" type="presParOf" srcId="{409DCBE8-85A4-49B3-9DE4-ECC8054D01CA}" destId="{772EA29A-D4B8-4845-88D3-5575E1BD8E29}" srcOrd="0" destOrd="0" presId="urn:microsoft.com/office/officeart/2005/8/layout/pyramid1"/>
    <dgm:cxn modelId="{203FC27A-470B-4721-982C-54924A0DB2B1}" type="presParOf" srcId="{772EA29A-D4B8-4845-88D3-5575E1BD8E29}" destId="{BEB96BD5-62AD-426B-9C51-04189E4151C8}" srcOrd="0" destOrd="0" presId="urn:microsoft.com/office/officeart/2005/8/layout/pyramid1"/>
    <dgm:cxn modelId="{D0C0D4B8-A076-4241-BAFE-C0E685230F3C}" type="presParOf" srcId="{772EA29A-D4B8-4845-88D3-5575E1BD8E29}" destId="{BB43637B-744E-4396-9207-6B2A86CD6AE2}" srcOrd="1" destOrd="0" presId="urn:microsoft.com/office/officeart/2005/8/layout/pyramid1"/>
    <dgm:cxn modelId="{F6543DA7-EC1D-4E42-A867-A42FC03892A1}" type="presParOf" srcId="{409DCBE8-85A4-49B3-9DE4-ECC8054D01CA}" destId="{C44212F8-12DB-40D0-B68B-349BAC9241A3}" srcOrd="1" destOrd="0" presId="urn:microsoft.com/office/officeart/2005/8/layout/pyramid1"/>
    <dgm:cxn modelId="{92D65D96-843E-40EF-BEF8-528AD9ABABBB}" type="presParOf" srcId="{C44212F8-12DB-40D0-B68B-349BAC9241A3}" destId="{8003D67D-C882-42E8-8D89-D209503C4703}" srcOrd="0" destOrd="0" presId="urn:microsoft.com/office/officeart/2005/8/layout/pyramid1"/>
    <dgm:cxn modelId="{486DF3C2-0A1C-4768-B686-46277F3B0A7C}" type="presParOf" srcId="{C44212F8-12DB-40D0-B68B-349BAC9241A3}" destId="{C6D41EF5-9504-4EBE-9A40-068CE58BDD91}" srcOrd="1" destOrd="0" presId="urn:microsoft.com/office/officeart/2005/8/layout/pyramid1"/>
    <dgm:cxn modelId="{6EA5C2A9-D0DF-4462-813C-68AA2B5397BD}" type="presParOf" srcId="{409DCBE8-85A4-49B3-9DE4-ECC8054D01CA}" destId="{59F55654-5656-4118-B9A9-D02B968E971D}" srcOrd="2" destOrd="0" presId="urn:microsoft.com/office/officeart/2005/8/layout/pyramid1"/>
    <dgm:cxn modelId="{049C651D-FFF5-40B5-A581-F066C95DCF75}" type="presParOf" srcId="{59F55654-5656-4118-B9A9-D02B968E971D}" destId="{98D40AD9-8FED-4CE9-8C79-6151A850DECE}" srcOrd="0" destOrd="0" presId="urn:microsoft.com/office/officeart/2005/8/layout/pyramid1"/>
    <dgm:cxn modelId="{E1BBF9DF-DCB4-4AA2-9EBC-C9D405741AD8}" type="presParOf" srcId="{59F55654-5656-4118-B9A9-D02B968E971D}" destId="{BB496852-505A-4564-8AB2-79676E0450FC}"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D1252-2BCB-4583-9013-6D82AEAEA6C4}" type="doc">
      <dgm:prSet loTypeId="urn:microsoft.com/office/officeart/2005/8/layout/matrix2" loCatId="matrix" qsTypeId="urn:microsoft.com/office/officeart/2005/8/quickstyle/simple1" qsCatId="simple" csTypeId="urn:microsoft.com/office/officeart/2005/8/colors/accent1_3" csCatId="accent1" phldr="1"/>
      <dgm:spPr/>
      <dgm:t>
        <a:bodyPr/>
        <a:lstStyle/>
        <a:p>
          <a:endParaRPr lang="en-US"/>
        </a:p>
      </dgm:t>
    </dgm:pt>
    <dgm:pt modelId="{1A7E82BD-1242-4B4F-99AE-7BCB99A40930}">
      <dgm:prSet phldrT="[Text]" custT="1"/>
      <dgm:spPr>
        <a:solidFill>
          <a:srgbClr val="0D0248"/>
        </a:solidFill>
      </dgm:spPr>
      <dgm:t>
        <a:bodyPr lIns="0" tIns="0" rIns="0" bIns="0"/>
        <a:lstStyle/>
        <a:p>
          <a:r>
            <a:rPr lang="zh-CN" altLang="en-US" sz="20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颠覆性创新</a:t>
          </a:r>
          <a:endParaRPr lang="en-US" sz="2000" dirty="0">
            <a:solidFill>
              <a:schemeClr val="bg1"/>
            </a:solidFill>
            <a:latin typeface="宋体" panose="02010600030101010101" pitchFamily="2" charset="-122"/>
            <a:ea typeface="宋体" panose="02010600030101010101" pitchFamily="2" charset="-122"/>
            <a:cs typeface="Verdana" panose="020B0604030504040204" pitchFamily="34" charset="0"/>
          </a:endParaRPr>
        </a:p>
      </dgm:t>
    </dgm:pt>
    <dgm:pt modelId="{F269523E-32BA-4ACB-A1CB-996098CE36BB}" cxnId="{BCAAF656-3F54-4EB0-8597-CC5093998157}" type="par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1AD48514-409C-4407-9309-C8E78F9E48FC}" cxnId="{BCAAF656-3F54-4EB0-8597-CC5093998157}" type="sib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2C942465-F503-4DD3-9336-1AB3E3F051E0}">
      <dgm:prSet phldrT="[Text]" custT="1"/>
      <dgm:spPr>
        <a:solidFill>
          <a:srgbClr val="0D0248"/>
        </a:solidFill>
      </dgm:spPr>
      <dgm:t>
        <a:bodyPr lIns="0" tIns="0" rIns="0" bIns="0"/>
        <a:lstStyle/>
        <a:p>
          <a:r>
            <a:rPr lang="zh-CN" altLang="en-US" sz="20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革命性的空白领域</a:t>
          </a:r>
          <a:endParaRPr lang="en-US" sz="2000" dirty="0">
            <a:solidFill>
              <a:schemeClr val="bg1"/>
            </a:solidFill>
            <a:latin typeface="宋体" panose="02010600030101010101" pitchFamily="2" charset="-122"/>
            <a:ea typeface="宋体" panose="02010600030101010101" pitchFamily="2" charset="-122"/>
            <a:cs typeface="Verdana" panose="020B0604030504040204" pitchFamily="34" charset="0"/>
          </a:endParaRPr>
        </a:p>
      </dgm:t>
    </dgm:pt>
    <dgm:pt modelId="{645276EF-600E-4A89-8895-A6E5161652C5}" cxnId="{047E0388-CC83-458A-A2BB-D6E8E88C3F22}" type="par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A870CE73-33EB-47B4-97D8-6221920C6F4E}" cxnId="{047E0388-CC83-458A-A2BB-D6E8E88C3F22}" type="sib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552FA343-975C-4008-A575-DE7C5121B08F}">
      <dgm:prSet phldrT="[Text]" custT="1"/>
      <dgm:spPr>
        <a:solidFill>
          <a:srgbClr val="0D0248"/>
        </a:solidFill>
      </dgm:spPr>
      <dgm:t>
        <a:bodyPr lIns="0" tIns="0" rIns="0" bIns="0"/>
        <a:lstStyle/>
        <a:p>
          <a:r>
            <a:rPr lang="zh-CN" altLang="en-US" sz="20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常规</a:t>
          </a:r>
          <a:r>
            <a:rPr lang="en-US" sz="20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 </a:t>
          </a:r>
          <a:r>
            <a:rPr lang="en-US" sz="2000" dirty="0" smtClean="0">
              <a:solidFill>
                <a:schemeClr val="bg1"/>
              </a:solidFill>
              <a:latin typeface="Calibri" panose="020F0502020204030204" pitchFamily="34" charset="0"/>
              <a:ea typeface="宋体" panose="02010600030101010101" pitchFamily="2" charset="-122"/>
              <a:cs typeface="Calibri" panose="020F0502020204030204" pitchFamily="34" charset="0"/>
            </a:rPr>
            <a:t>R&amp;D</a:t>
          </a:r>
          <a:endParaRPr lang="en-US" sz="2000" dirty="0">
            <a:solidFill>
              <a:schemeClr val="bg1"/>
            </a:solidFill>
            <a:latin typeface="Calibri" panose="020F0502020204030204" pitchFamily="34" charset="0"/>
            <a:ea typeface="宋体" panose="02010600030101010101" pitchFamily="2" charset="-122"/>
            <a:cs typeface="Calibri" panose="020F0502020204030204" pitchFamily="34" charset="0"/>
          </a:endParaRPr>
        </a:p>
      </dgm:t>
    </dgm:pt>
    <dgm:pt modelId="{813633F4-33F6-4BFD-9FCA-C22CEBEB586F}" cxnId="{F206930F-D439-4873-9E21-A4FA0A1FE8A4}" type="par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8677FB13-E640-47A2-BAE5-65EB2F2EAB3C}" cxnId="{F206930F-D439-4873-9E21-A4FA0A1FE8A4}" type="sib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4710038B-29EC-4119-A883-E586BFE798AC}">
      <dgm:prSet phldrT="[Text]" custT="1"/>
      <dgm:spPr>
        <a:solidFill>
          <a:srgbClr val="0D0248"/>
        </a:solidFill>
      </dgm:spPr>
      <dgm:t>
        <a:bodyPr lIns="0" tIns="0" rIns="0" bIns="0"/>
        <a:lstStyle/>
        <a:p>
          <a:r>
            <a:rPr lang="zh-CN" altLang="en-US" sz="20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邻近领域</a:t>
          </a:r>
          <a:endParaRPr lang="en-US" sz="2000" dirty="0">
            <a:solidFill>
              <a:schemeClr val="bg1"/>
            </a:solidFill>
            <a:latin typeface="宋体" panose="02010600030101010101" pitchFamily="2" charset="-122"/>
            <a:ea typeface="宋体" panose="02010600030101010101" pitchFamily="2" charset="-122"/>
            <a:cs typeface="Verdana" panose="020B0604030504040204" pitchFamily="34" charset="0"/>
          </a:endParaRPr>
        </a:p>
      </dgm:t>
    </dgm:pt>
    <dgm:pt modelId="{98ACE3D1-9B3C-44F3-8D32-C95DAD7D8944}" cxnId="{AF47594A-06DF-4849-BB27-1ACD91A6D23D}" type="par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C09A2078-995A-4248-B4EF-03B987BA7FAC}" cxnId="{AF47594A-06DF-4849-BB27-1ACD91A6D23D}" type="sibTrans">
      <dgm:prSet/>
      <dgm:spPr/>
      <dgm:t>
        <a:bodyPr/>
        <a:lstStyle/>
        <a:p>
          <a:endParaRPr lang="en-US" sz="1600">
            <a:latin typeface="Verdana" panose="020B0604030504040204" pitchFamily="34" charset="0"/>
            <a:ea typeface="Verdana" panose="020B0604030504040204" pitchFamily="34" charset="0"/>
            <a:cs typeface="Verdana" panose="020B0604030504040204" pitchFamily="34" charset="0"/>
          </a:endParaRPr>
        </a:p>
      </dgm:t>
    </dgm:pt>
    <dgm:pt modelId="{9144A4C0-8936-4DF1-B0C6-9F023E018604}" type="pres">
      <dgm:prSet presAssocID="{773D1252-2BCB-4583-9013-6D82AEAEA6C4}" presName="matrix" presStyleCnt="0">
        <dgm:presLayoutVars>
          <dgm:chMax val="1"/>
          <dgm:dir/>
          <dgm:resizeHandles val="exact"/>
        </dgm:presLayoutVars>
      </dgm:prSet>
      <dgm:spPr/>
      <dgm:t>
        <a:bodyPr/>
        <a:lstStyle/>
        <a:p>
          <a:endParaRPr lang="en-US"/>
        </a:p>
      </dgm:t>
    </dgm:pt>
    <dgm:pt modelId="{7B7E5E7B-6578-4CED-89D0-4D486168918E}" type="pres">
      <dgm:prSet presAssocID="{773D1252-2BCB-4583-9013-6D82AEAEA6C4}" presName="axisShape" presStyleLbl="bgShp" presStyleIdx="0" presStyleCnt="1"/>
      <dgm:spPr>
        <a:solidFill>
          <a:schemeClr val="bg1">
            <a:lumMod val="85000"/>
          </a:schemeClr>
        </a:solidFill>
      </dgm:spPr>
      <dgm:t>
        <a:bodyPr/>
        <a:lstStyle/>
        <a:p>
          <a:endParaRPr lang="en-US"/>
        </a:p>
      </dgm:t>
    </dgm:pt>
    <dgm:pt modelId="{9FCB74C4-6B4F-4653-ABB2-A5EE9F21D4A5}" type="pres">
      <dgm:prSet presAssocID="{773D1252-2BCB-4583-9013-6D82AEAEA6C4}" presName="rect1" presStyleLbl="node1" presStyleIdx="0" presStyleCnt="4">
        <dgm:presLayoutVars>
          <dgm:chMax val="0"/>
          <dgm:chPref val="0"/>
          <dgm:bulletEnabled val="1"/>
        </dgm:presLayoutVars>
      </dgm:prSet>
      <dgm:spPr/>
      <dgm:t>
        <a:bodyPr/>
        <a:lstStyle/>
        <a:p>
          <a:endParaRPr lang="en-US"/>
        </a:p>
      </dgm:t>
    </dgm:pt>
    <dgm:pt modelId="{E33D6541-7CB7-4629-9CE3-4B27C7CE485A}" type="pres">
      <dgm:prSet presAssocID="{773D1252-2BCB-4583-9013-6D82AEAEA6C4}" presName="rect2" presStyleLbl="node1" presStyleIdx="1" presStyleCnt="4">
        <dgm:presLayoutVars>
          <dgm:chMax val="0"/>
          <dgm:chPref val="0"/>
          <dgm:bulletEnabled val="1"/>
        </dgm:presLayoutVars>
      </dgm:prSet>
      <dgm:spPr/>
      <dgm:t>
        <a:bodyPr/>
        <a:lstStyle/>
        <a:p>
          <a:endParaRPr lang="en-US"/>
        </a:p>
      </dgm:t>
    </dgm:pt>
    <dgm:pt modelId="{075BE0F0-5799-4402-87D0-1D8C3D1EA871}" type="pres">
      <dgm:prSet presAssocID="{773D1252-2BCB-4583-9013-6D82AEAEA6C4}" presName="rect3" presStyleLbl="node1" presStyleIdx="2" presStyleCnt="4">
        <dgm:presLayoutVars>
          <dgm:chMax val="0"/>
          <dgm:chPref val="0"/>
          <dgm:bulletEnabled val="1"/>
        </dgm:presLayoutVars>
      </dgm:prSet>
      <dgm:spPr/>
      <dgm:t>
        <a:bodyPr/>
        <a:lstStyle/>
        <a:p>
          <a:endParaRPr lang="en-US"/>
        </a:p>
      </dgm:t>
    </dgm:pt>
    <dgm:pt modelId="{000B4F0E-71F4-441B-8B2F-DE2F5A384901}" type="pres">
      <dgm:prSet presAssocID="{773D1252-2BCB-4583-9013-6D82AEAEA6C4}" presName="rect4" presStyleLbl="node1" presStyleIdx="3" presStyleCnt="4">
        <dgm:presLayoutVars>
          <dgm:chMax val="0"/>
          <dgm:chPref val="0"/>
          <dgm:bulletEnabled val="1"/>
        </dgm:presLayoutVars>
      </dgm:prSet>
      <dgm:spPr/>
      <dgm:t>
        <a:bodyPr/>
        <a:lstStyle/>
        <a:p>
          <a:endParaRPr lang="en-US"/>
        </a:p>
      </dgm:t>
    </dgm:pt>
  </dgm:ptLst>
  <dgm:cxnLst>
    <dgm:cxn modelId="{AF47594A-06DF-4849-BB27-1ACD91A6D23D}" srcId="{773D1252-2BCB-4583-9013-6D82AEAEA6C4}" destId="{4710038B-29EC-4119-A883-E586BFE798AC}" srcOrd="3" destOrd="0" parTransId="{98ACE3D1-9B3C-44F3-8D32-C95DAD7D8944}" sibTransId="{C09A2078-995A-4248-B4EF-03B987BA7FAC}"/>
    <dgm:cxn modelId="{F206930F-D439-4873-9E21-A4FA0A1FE8A4}" srcId="{773D1252-2BCB-4583-9013-6D82AEAEA6C4}" destId="{552FA343-975C-4008-A575-DE7C5121B08F}" srcOrd="2" destOrd="0" parTransId="{813633F4-33F6-4BFD-9FCA-C22CEBEB586F}" sibTransId="{8677FB13-E640-47A2-BAE5-65EB2F2EAB3C}"/>
    <dgm:cxn modelId="{047E0388-CC83-458A-A2BB-D6E8E88C3F22}" srcId="{773D1252-2BCB-4583-9013-6D82AEAEA6C4}" destId="{2C942465-F503-4DD3-9336-1AB3E3F051E0}" srcOrd="1" destOrd="0" parTransId="{645276EF-600E-4A89-8895-A6E5161652C5}" sibTransId="{A870CE73-33EB-47B4-97D8-6221920C6F4E}"/>
    <dgm:cxn modelId="{BCAAF656-3F54-4EB0-8597-CC5093998157}" srcId="{773D1252-2BCB-4583-9013-6D82AEAEA6C4}" destId="{1A7E82BD-1242-4B4F-99AE-7BCB99A40930}" srcOrd="0" destOrd="0" parTransId="{F269523E-32BA-4ACB-A1CB-996098CE36BB}" sibTransId="{1AD48514-409C-4407-9309-C8E78F9E48FC}"/>
    <dgm:cxn modelId="{7A4169A7-0DF1-49F7-9182-21DA88EE7CBF}" type="presOf" srcId="{1A7E82BD-1242-4B4F-99AE-7BCB99A40930}" destId="{9FCB74C4-6B4F-4653-ABB2-A5EE9F21D4A5}" srcOrd="0" destOrd="0" presId="urn:microsoft.com/office/officeart/2005/8/layout/matrix2"/>
    <dgm:cxn modelId="{249F4E9D-8990-4CBD-A47A-C2FD54B40317}" type="presOf" srcId="{773D1252-2BCB-4583-9013-6D82AEAEA6C4}" destId="{9144A4C0-8936-4DF1-B0C6-9F023E018604}" srcOrd="0" destOrd="0" presId="urn:microsoft.com/office/officeart/2005/8/layout/matrix2"/>
    <dgm:cxn modelId="{33C684E2-176A-4627-AD70-5CEE6C6DCA34}" type="presOf" srcId="{4710038B-29EC-4119-A883-E586BFE798AC}" destId="{000B4F0E-71F4-441B-8B2F-DE2F5A384901}" srcOrd="0" destOrd="0" presId="urn:microsoft.com/office/officeart/2005/8/layout/matrix2"/>
    <dgm:cxn modelId="{1C1C88E6-7D7F-44C8-B4B2-2FF92A65A65C}" type="presOf" srcId="{2C942465-F503-4DD3-9336-1AB3E3F051E0}" destId="{E33D6541-7CB7-4629-9CE3-4B27C7CE485A}" srcOrd="0" destOrd="0" presId="urn:microsoft.com/office/officeart/2005/8/layout/matrix2"/>
    <dgm:cxn modelId="{23924740-5E4C-49DC-8635-C36FC7CDAFC2}" type="presOf" srcId="{552FA343-975C-4008-A575-DE7C5121B08F}" destId="{075BE0F0-5799-4402-87D0-1D8C3D1EA871}" srcOrd="0" destOrd="0" presId="urn:microsoft.com/office/officeart/2005/8/layout/matrix2"/>
    <dgm:cxn modelId="{D7E9E31F-5766-4381-93FE-459A55E6ECC0}" type="presParOf" srcId="{9144A4C0-8936-4DF1-B0C6-9F023E018604}" destId="{7B7E5E7B-6578-4CED-89D0-4D486168918E}" srcOrd="0" destOrd="0" presId="urn:microsoft.com/office/officeart/2005/8/layout/matrix2"/>
    <dgm:cxn modelId="{87E2355E-3B2E-4E59-AA2B-A166071F7D38}" type="presParOf" srcId="{9144A4C0-8936-4DF1-B0C6-9F023E018604}" destId="{9FCB74C4-6B4F-4653-ABB2-A5EE9F21D4A5}" srcOrd="1" destOrd="0" presId="urn:microsoft.com/office/officeart/2005/8/layout/matrix2"/>
    <dgm:cxn modelId="{21D1C931-EE6E-4790-BF2D-99DE9DBE489E}" type="presParOf" srcId="{9144A4C0-8936-4DF1-B0C6-9F023E018604}" destId="{E33D6541-7CB7-4629-9CE3-4B27C7CE485A}" srcOrd="2" destOrd="0" presId="urn:microsoft.com/office/officeart/2005/8/layout/matrix2"/>
    <dgm:cxn modelId="{FC837798-C101-4DF9-8F95-83504A409FFB}" type="presParOf" srcId="{9144A4C0-8936-4DF1-B0C6-9F023E018604}" destId="{075BE0F0-5799-4402-87D0-1D8C3D1EA871}" srcOrd="3" destOrd="0" presId="urn:microsoft.com/office/officeart/2005/8/layout/matrix2"/>
    <dgm:cxn modelId="{3C33EC15-5319-4E8B-893A-2416EEB5E975}" type="presParOf" srcId="{9144A4C0-8936-4DF1-B0C6-9F023E018604}" destId="{000B4F0E-71F4-441B-8B2F-DE2F5A384901}"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96BD5-62AD-426B-9C51-04189E4151C8}">
      <dsp:nvSpPr>
        <dsp:cNvPr id="0" name=""/>
        <dsp:cNvSpPr/>
      </dsp:nvSpPr>
      <dsp:spPr>
        <a:xfrm>
          <a:off x="1244870" y="0"/>
          <a:ext cx="1290679" cy="1087473"/>
        </a:xfrm>
        <a:prstGeom prst="trapezoid">
          <a:avLst>
            <a:gd name="adj" fmla="val 59343"/>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altLang="zh-CN" sz="1400" b="1" kern="1200" dirty="0" smtClean="0">
            <a:solidFill>
              <a:srgbClr val="FF0000"/>
            </a:solidFill>
          </a:endParaRPr>
        </a:p>
        <a:p>
          <a:pPr lvl="0" algn="ctr" defTabSz="622300">
            <a:lnSpc>
              <a:spcPct val="90000"/>
            </a:lnSpc>
            <a:spcBef>
              <a:spcPct val="0"/>
            </a:spcBef>
            <a:spcAft>
              <a:spcPct val="35000"/>
            </a:spcAft>
          </a:pPr>
          <a:r>
            <a:rPr lang="zh-CN" altLang="en-US" sz="1600" b="1" kern="1200" dirty="0" smtClean="0">
              <a:solidFill>
                <a:srgbClr val="FF0000"/>
              </a:solidFill>
            </a:rPr>
            <a:t>朗帛</a:t>
          </a:r>
          <a:endParaRPr lang="en-US" altLang="zh-CN" sz="1600" b="1" kern="1200" dirty="0">
            <a:solidFill>
              <a:srgbClr val="FF0000"/>
            </a:solidFill>
          </a:endParaRPr>
        </a:p>
        <a:p>
          <a:pPr lvl="0" algn="ctr" defTabSz="622300">
            <a:lnSpc>
              <a:spcPct val="90000"/>
            </a:lnSpc>
            <a:spcBef>
              <a:spcPct val="0"/>
            </a:spcBef>
            <a:spcAft>
              <a:spcPct val="35000"/>
            </a:spcAft>
          </a:pPr>
          <a:r>
            <a:rPr lang="en-US" altLang="zh-CN" sz="1600" kern="1200" dirty="0"/>
            <a:t>IDC</a:t>
          </a:r>
          <a:r>
            <a:rPr lang="zh-CN" altLang="en-US" sz="1600" kern="1200" dirty="0"/>
            <a:t>，高通</a:t>
          </a:r>
          <a:endParaRPr lang="en-US" altLang="zh-CN" sz="1600" kern="1200" dirty="0"/>
        </a:p>
        <a:p>
          <a:pPr lvl="0" algn="ctr" defTabSz="622300">
            <a:lnSpc>
              <a:spcPct val="90000"/>
            </a:lnSpc>
            <a:spcBef>
              <a:spcPct val="0"/>
            </a:spcBef>
            <a:spcAft>
              <a:spcPct val="35000"/>
            </a:spcAft>
          </a:pPr>
          <a:r>
            <a:rPr lang="zh-CN" altLang="en-US" sz="1600" kern="1200" dirty="0"/>
            <a:t>高智发明</a:t>
          </a:r>
          <a:r>
            <a:rPr lang="en-US" altLang="zh-CN" sz="1600" kern="1200" dirty="0"/>
            <a:t>...</a:t>
          </a:r>
          <a:endParaRPr lang="zh-CN" altLang="en-US" sz="1600" kern="1200" dirty="0"/>
        </a:p>
      </dsp:txBody>
      <dsp:txXfrm>
        <a:off x="1244870" y="0"/>
        <a:ext cx="1290679" cy="1087473"/>
      </dsp:txXfrm>
    </dsp:sp>
    <dsp:sp modelId="{8003D67D-C882-42E8-8D89-D209503C4703}">
      <dsp:nvSpPr>
        <dsp:cNvPr id="0" name=""/>
        <dsp:cNvSpPr/>
      </dsp:nvSpPr>
      <dsp:spPr>
        <a:xfrm>
          <a:off x="561518" y="1087473"/>
          <a:ext cx="2657382" cy="1151528"/>
        </a:xfrm>
        <a:prstGeom prst="trapezoid">
          <a:avLst>
            <a:gd name="adj" fmla="val 59343"/>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altLang="zh-CN" sz="1200" kern="1200" dirty="0" smtClean="0"/>
        </a:p>
        <a:p>
          <a:pPr lvl="0" algn="ctr" defTabSz="533400">
            <a:lnSpc>
              <a:spcPct val="90000"/>
            </a:lnSpc>
            <a:spcBef>
              <a:spcPct val="0"/>
            </a:spcBef>
            <a:spcAft>
              <a:spcPct val="35000"/>
            </a:spcAft>
          </a:pPr>
          <a:r>
            <a:rPr lang="zh-CN" altLang="en-US" sz="1200" kern="1200" dirty="0" smtClean="0"/>
            <a:t>苹</a:t>
          </a:r>
          <a:r>
            <a:rPr lang="zh-CN" altLang="en-US" sz="1200" kern="1200" dirty="0"/>
            <a:t>果，三星，华为，爱立信</a:t>
          </a:r>
          <a:endParaRPr lang="en-US" altLang="zh-CN" sz="1200" kern="1200" dirty="0"/>
        </a:p>
        <a:p>
          <a:pPr lvl="0" algn="ctr" defTabSz="533400">
            <a:lnSpc>
              <a:spcPct val="90000"/>
            </a:lnSpc>
            <a:spcBef>
              <a:spcPct val="0"/>
            </a:spcBef>
            <a:spcAft>
              <a:spcPct val="35000"/>
            </a:spcAft>
          </a:pPr>
          <a:r>
            <a:rPr lang="zh-CN" altLang="en-US" sz="1200" kern="1200" dirty="0"/>
            <a:t>诺基亚（设备），中兴，联想，</a:t>
          </a:r>
          <a:endParaRPr lang="en-US" altLang="zh-CN" sz="1200" kern="1200" dirty="0"/>
        </a:p>
        <a:p>
          <a:pPr lvl="0" algn="ctr" defTabSz="533400">
            <a:lnSpc>
              <a:spcPct val="90000"/>
            </a:lnSpc>
            <a:spcBef>
              <a:spcPct val="0"/>
            </a:spcBef>
            <a:spcAft>
              <a:spcPct val="35000"/>
            </a:spcAft>
          </a:pPr>
          <a:r>
            <a:rPr lang="zh-CN" altLang="en-US" sz="1200" kern="1200" dirty="0"/>
            <a:t>乐视，酷派，小米，</a:t>
          </a:r>
          <a:r>
            <a:rPr lang="en-US" altLang="zh-CN" sz="1200" kern="1200" dirty="0"/>
            <a:t>TCL</a:t>
          </a:r>
          <a:r>
            <a:rPr lang="zh-CN" altLang="en-US" sz="1200" kern="1200" dirty="0"/>
            <a:t>，</a:t>
          </a:r>
          <a:r>
            <a:rPr lang="en-US" altLang="zh-CN" sz="1200" kern="1200" dirty="0"/>
            <a:t>HTC..</a:t>
          </a:r>
        </a:p>
        <a:p>
          <a:pPr lvl="0" algn="ctr" defTabSz="533400">
            <a:lnSpc>
              <a:spcPct val="90000"/>
            </a:lnSpc>
            <a:spcBef>
              <a:spcPct val="0"/>
            </a:spcBef>
            <a:spcAft>
              <a:spcPct val="35000"/>
            </a:spcAft>
          </a:pPr>
          <a:r>
            <a:rPr lang="en-US" altLang="zh-CN" sz="1200" kern="1200" dirty="0">
              <a:solidFill>
                <a:schemeClr val="bg1"/>
              </a:solidFill>
            </a:rPr>
            <a:t>[</a:t>
          </a:r>
          <a:r>
            <a:rPr lang="zh-CN" altLang="en-US" sz="1200" kern="1200" dirty="0">
              <a:solidFill>
                <a:schemeClr val="bg1"/>
              </a:solidFill>
            </a:rPr>
            <a:t>朗</a:t>
          </a:r>
          <a:r>
            <a:rPr lang="zh-CN" altLang="en-US" sz="1200" kern="1200" dirty="0" smtClean="0">
              <a:solidFill>
                <a:schemeClr val="bg1"/>
              </a:solidFill>
            </a:rPr>
            <a:t>讯</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北电</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摩托罗拉</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阿尔卡特</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诺基亚</a:t>
          </a:r>
          <a:r>
            <a:rPr lang="en-US" altLang="zh-CN" sz="1200" kern="1200" dirty="0" smtClean="0">
              <a:solidFill>
                <a:schemeClr val="bg1"/>
              </a:solidFill>
            </a:rPr>
            <a:t>]</a:t>
          </a:r>
          <a:r>
            <a:rPr lang="zh-CN" altLang="en-US" sz="1200" kern="1200" dirty="0" smtClean="0">
              <a:solidFill>
                <a:schemeClr val="bg1"/>
              </a:solidFill>
            </a:rPr>
            <a:t> </a:t>
          </a:r>
          <a:r>
            <a:rPr lang="en-US" altLang="zh-CN" sz="1200" kern="1200" dirty="0" smtClean="0">
              <a:solidFill>
                <a:schemeClr val="bg1"/>
              </a:solidFill>
            </a:rPr>
            <a:t>[</a:t>
          </a:r>
          <a:r>
            <a:rPr lang="zh-CN" altLang="en-US" sz="1200" kern="1200" dirty="0" smtClean="0">
              <a:solidFill>
                <a:schemeClr val="bg1"/>
              </a:solidFill>
            </a:rPr>
            <a:t>东芝</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松下</a:t>
          </a:r>
          <a:r>
            <a:rPr lang="en-US" altLang="zh-CN" sz="1200" kern="1200" dirty="0" smtClean="0">
              <a:solidFill>
                <a:schemeClr val="bg1"/>
              </a:solidFill>
            </a:rPr>
            <a:t>]...</a:t>
          </a:r>
          <a:endParaRPr lang="zh-CN" altLang="en-US" sz="1200" kern="1200" dirty="0">
            <a:solidFill>
              <a:schemeClr val="bg1"/>
            </a:solidFill>
          </a:endParaRPr>
        </a:p>
      </dsp:txBody>
      <dsp:txXfrm>
        <a:off x="1026560" y="1087473"/>
        <a:ext cx="1727298" cy="1151528"/>
      </dsp:txXfrm>
    </dsp:sp>
    <dsp:sp modelId="{98D40AD9-8FED-4CE9-8C79-6151A850DECE}">
      <dsp:nvSpPr>
        <dsp:cNvPr id="0" name=""/>
        <dsp:cNvSpPr/>
      </dsp:nvSpPr>
      <dsp:spPr>
        <a:xfrm>
          <a:off x="0" y="2239002"/>
          <a:ext cx="3780419" cy="946225"/>
        </a:xfrm>
        <a:prstGeom prst="trapezoid">
          <a:avLst>
            <a:gd name="adj" fmla="val 59343"/>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altLang="zh-CN" sz="1200" kern="1200" dirty="0" smtClean="0"/>
        </a:p>
        <a:p>
          <a:pPr lvl="0" algn="ctr" defTabSz="533400">
            <a:lnSpc>
              <a:spcPct val="90000"/>
            </a:lnSpc>
            <a:spcBef>
              <a:spcPct val="0"/>
            </a:spcBef>
            <a:spcAft>
              <a:spcPct val="35000"/>
            </a:spcAft>
          </a:pPr>
          <a:r>
            <a:rPr lang="zh-CN" altLang="en-US" sz="1200" kern="1200" dirty="0" smtClean="0"/>
            <a:t>海</a:t>
          </a:r>
          <a:r>
            <a:rPr lang="zh-CN" altLang="en-US" sz="1200" kern="1200" dirty="0"/>
            <a:t>尔</a:t>
          </a:r>
          <a:r>
            <a:rPr lang="zh-CN" altLang="en-US" sz="1200" kern="1200" dirty="0" smtClean="0"/>
            <a:t>，锤子</a:t>
          </a:r>
          <a:r>
            <a:rPr lang="zh-CN" altLang="en-US" sz="1200" kern="1200" dirty="0"/>
            <a:t>，龙旗，金</a:t>
          </a:r>
          <a:r>
            <a:rPr lang="zh-CN" altLang="en-US" sz="1200" kern="1200" dirty="0">
              <a:latin typeface="+mn-ea"/>
              <a:ea typeface="+mn-ea"/>
            </a:rPr>
            <a:t>立，</a:t>
          </a:r>
          <a:r>
            <a:rPr lang="en-US" sz="1200" kern="1200" dirty="0">
              <a:latin typeface="+mn-ea"/>
              <a:ea typeface="+mn-ea"/>
            </a:rPr>
            <a:t>PHICOMM</a:t>
          </a:r>
          <a:r>
            <a:rPr lang="zh-CN" altLang="en-US" sz="1200" kern="1200" dirty="0" smtClean="0">
              <a:latin typeface="+mn-ea"/>
              <a:ea typeface="+mn-ea"/>
            </a:rPr>
            <a:t>，海</a:t>
          </a:r>
          <a:r>
            <a:rPr lang="zh-CN" altLang="en-US" sz="1200" kern="1200" dirty="0">
              <a:latin typeface="+mn-ea"/>
              <a:ea typeface="+mn-ea"/>
            </a:rPr>
            <a:t>信</a:t>
          </a:r>
          <a:endParaRPr lang="en-US" altLang="zh-CN" sz="1200" kern="1200" dirty="0">
            <a:latin typeface="+mn-ea"/>
            <a:ea typeface="+mn-ea"/>
          </a:endParaRPr>
        </a:p>
        <a:p>
          <a:pPr lvl="0" algn="ctr" defTabSz="533400">
            <a:lnSpc>
              <a:spcPct val="90000"/>
            </a:lnSpc>
            <a:spcBef>
              <a:spcPct val="0"/>
            </a:spcBef>
            <a:spcAft>
              <a:spcPct val="35000"/>
            </a:spcAft>
          </a:pPr>
          <a:r>
            <a:rPr lang="en-US" altLang="zh-CN" sz="1200" kern="1200" dirty="0">
              <a:solidFill>
                <a:schemeClr val="bg1"/>
              </a:solidFill>
            </a:rPr>
            <a:t>[</a:t>
          </a:r>
          <a:r>
            <a:rPr lang="zh-CN" altLang="en-US" sz="1200" kern="1200" dirty="0" smtClean="0">
              <a:solidFill>
                <a:schemeClr val="bg1"/>
              </a:solidFill>
            </a:rPr>
            <a:t>波导</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科健</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熊猫</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康佳</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夏新</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南方</a:t>
          </a:r>
          <a:r>
            <a:rPr lang="zh-CN" altLang="en-US" sz="1200" kern="1200" dirty="0">
              <a:solidFill>
                <a:schemeClr val="bg1"/>
              </a:solidFill>
            </a:rPr>
            <a:t>高</a:t>
          </a:r>
          <a:r>
            <a:rPr lang="zh-CN" altLang="en-US" sz="1200" kern="1200" dirty="0" smtClean="0">
              <a:solidFill>
                <a:schemeClr val="bg1"/>
              </a:solidFill>
            </a:rPr>
            <a:t>科</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迪比特</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纽曼</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欧琦</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锋</a:t>
          </a:r>
          <a:r>
            <a:rPr lang="zh-CN" altLang="en-US" sz="1200" kern="1200" dirty="0">
              <a:solidFill>
                <a:schemeClr val="bg1"/>
              </a:solidFill>
            </a:rPr>
            <a:t>达</a:t>
          </a:r>
          <a:r>
            <a:rPr lang="zh-CN" altLang="en-US" sz="1200" kern="1200" dirty="0" smtClean="0">
              <a:solidFill>
                <a:schemeClr val="bg1"/>
              </a:solidFill>
            </a:rPr>
            <a:t>通</a:t>
          </a:r>
          <a:r>
            <a:rPr lang="en-US" altLang="zh-CN" sz="1200" kern="1200" dirty="0" smtClean="0">
              <a:solidFill>
                <a:schemeClr val="bg1"/>
              </a:solidFill>
            </a:rPr>
            <a:t>]</a:t>
          </a:r>
          <a:r>
            <a:rPr lang="zh-CN" altLang="en-US" sz="1200" kern="1200" dirty="0" smtClean="0">
              <a:solidFill>
                <a:schemeClr val="bg1"/>
              </a:solidFill>
            </a:rPr>
            <a:t>，</a:t>
          </a:r>
          <a:r>
            <a:rPr lang="en-US" altLang="zh-CN" sz="1200" kern="1200" dirty="0" smtClean="0">
              <a:solidFill>
                <a:schemeClr val="bg1"/>
              </a:solidFill>
            </a:rPr>
            <a:t>[</a:t>
          </a:r>
          <a:r>
            <a:rPr lang="zh-CN" altLang="en-US" sz="1200" kern="1200" dirty="0" smtClean="0">
              <a:solidFill>
                <a:schemeClr val="bg1"/>
              </a:solidFill>
            </a:rPr>
            <a:t>山寨</a:t>
          </a:r>
          <a:r>
            <a:rPr lang="zh-CN" altLang="en-US" sz="1200" kern="1200" dirty="0">
              <a:solidFill>
                <a:schemeClr val="bg1"/>
              </a:solidFill>
            </a:rPr>
            <a:t>机，华强</a:t>
          </a:r>
          <a:r>
            <a:rPr lang="zh-CN" altLang="en-US" sz="1200" kern="1200" dirty="0" smtClean="0">
              <a:solidFill>
                <a:schemeClr val="bg1"/>
              </a:solidFill>
            </a:rPr>
            <a:t>北</a:t>
          </a:r>
          <a:r>
            <a:rPr lang="en-US" altLang="zh-CN" sz="1200" kern="1200" dirty="0" smtClean="0">
              <a:solidFill>
                <a:schemeClr val="bg1"/>
              </a:solidFill>
            </a:rPr>
            <a:t>]...</a:t>
          </a:r>
          <a:endParaRPr lang="zh-CN" altLang="en-US" sz="1200" kern="1200" dirty="0">
            <a:solidFill>
              <a:schemeClr val="bg1"/>
            </a:solidFill>
          </a:endParaRPr>
        </a:p>
      </dsp:txBody>
      <dsp:txXfrm>
        <a:off x="661573" y="2239002"/>
        <a:ext cx="2457273" cy="94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E5E7B-6578-4CED-89D0-4D486168918E}">
      <dsp:nvSpPr>
        <dsp:cNvPr id="0" name=""/>
        <dsp:cNvSpPr/>
      </dsp:nvSpPr>
      <dsp:spPr>
        <a:xfrm>
          <a:off x="890141" y="0"/>
          <a:ext cx="2881554" cy="2881554"/>
        </a:xfrm>
        <a:prstGeom prst="quadArrow">
          <a:avLst>
            <a:gd name="adj1" fmla="val 2000"/>
            <a:gd name="adj2" fmla="val 4000"/>
            <a:gd name="adj3" fmla="val 5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9FCB74C4-6B4F-4653-ABB2-A5EE9F21D4A5}">
      <dsp:nvSpPr>
        <dsp:cNvPr id="0" name=""/>
        <dsp:cNvSpPr/>
      </dsp:nvSpPr>
      <dsp:spPr>
        <a:xfrm>
          <a:off x="1077442" y="187301"/>
          <a:ext cx="1152622" cy="1152622"/>
        </a:xfrm>
        <a:prstGeom prst="roundRect">
          <a:avLst/>
        </a:prstGeom>
        <a:solidFill>
          <a:srgbClr val="0D0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颠覆性创新</a:t>
          </a:r>
          <a:endParaRPr lang="en-US" sz="2000" kern="1200" dirty="0">
            <a:solidFill>
              <a:schemeClr val="bg1"/>
            </a:solidFill>
            <a:latin typeface="宋体" panose="02010600030101010101" pitchFamily="2" charset="-122"/>
            <a:ea typeface="宋体" panose="02010600030101010101" pitchFamily="2" charset="-122"/>
            <a:cs typeface="Verdana" panose="020B0604030504040204" pitchFamily="34" charset="0"/>
          </a:endParaRPr>
        </a:p>
      </dsp:txBody>
      <dsp:txXfrm>
        <a:off x="1133708" y="243567"/>
        <a:ext cx="1040090" cy="1040090"/>
      </dsp:txXfrm>
    </dsp:sp>
    <dsp:sp modelId="{E33D6541-7CB7-4629-9CE3-4B27C7CE485A}">
      <dsp:nvSpPr>
        <dsp:cNvPr id="0" name=""/>
        <dsp:cNvSpPr/>
      </dsp:nvSpPr>
      <dsp:spPr>
        <a:xfrm>
          <a:off x="2431773" y="187301"/>
          <a:ext cx="1152622" cy="1152622"/>
        </a:xfrm>
        <a:prstGeom prst="roundRect">
          <a:avLst/>
        </a:prstGeom>
        <a:solidFill>
          <a:srgbClr val="0D0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革命性的空白领域</a:t>
          </a:r>
          <a:endParaRPr lang="en-US" sz="2000" kern="1200" dirty="0">
            <a:solidFill>
              <a:schemeClr val="bg1"/>
            </a:solidFill>
            <a:latin typeface="宋体" panose="02010600030101010101" pitchFamily="2" charset="-122"/>
            <a:ea typeface="宋体" panose="02010600030101010101" pitchFamily="2" charset="-122"/>
            <a:cs typeface="Verdana" panose="020B0604030504040204" pitchFamily="34" charset="0"/>
          </a:endParaRPr>
        </a:p>
      </dsp:txBody>
      <dsp:txXfrm>
        <a:off x="2488039" y="243567"/>
        <a:ext cx="1040090" cy="1040090"/>
      </dsp:txXfrm>
    </dsp:sp>
    <dsp:sp modelId="{075BE0F0-5799-4402-87D0-1D8C3D1EA871}">
      <dsp:nvSpPr>
        <dsp:cNvPr id="0" name=""/>
        <dsp:cNvSpPr/>
      </dsp:nvSpPr>
      <dsp:spPr>
        <a:xfrm>
          <a:off x="1077442" y="1541631"/>
          <a:ext cx="1152622" cy="1152622"/>
        </a:xfrm>
        <a:prstGeom prst="roundRect">
          <a:avLst/>
        </a:prstGeom>
        <a:solidFill>
          <a:srgbClr val="0D0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常规</a:t>
          </a:r>
          <a:r>
            <a:rPr lang="en-US" sz="2000" kern="12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 </a:t>
          </a:r>
          <a:r>
            <a:rPr lang="en-US" sz="2000" kern="1200" dirty="0" smtClean="0">
              <a:solidFill>
                <a:schemeClr val="bg1"/>
              </a:solidFill>
              <a:latin typeface="Calibri" panose="020F0502020204030204" pitchFamily="34" charset="0"/>
              <a:ea typeface="宋体" panose="02010600030101010101" pitchFamily="2" charset="-122"/>
              <a:cs typeface="Calibri" panose="020F0502020204030204" pitchFamily="34" charset="0"/>
            </a:rPr>
            <a:t>R&amp;D</a:t>
          </a:r>
          <a:endParaRPr lang="en-US" sz="2000" kern="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dsp:txBody>
      <dsp:txXfrm>
        <a:off x="1133708" y="1597897"/>
        <a:ext cx="1040090" cy="1040090"/>
      </dsp:txXfrm>
    </dsp:sp>
    <dsp:sp modelId="{000B4F0E-71F4-441B-8B2F-DE2F5A384901}">
      <dsp:nvSpPr>
        <dsp:cNvPr id="0" name=""/>
        <dsp:cNvSpPr/>
      </dsp:nvSpPr>
      <dsp:spPr>
        <a:xfrm>
          <a:off x="2431773" y="1541631"/>
          <a:ext cx="1152622" cy="1152622"/>
        </a:xfrm>
        <a:prstGeom prst="roundRect">
          <a:avLst/>
        </a:prstGeom>
        <a:solidFill>
          <a:srgbClr val="0D0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latin typeface="宋体" panose="02010600030101010101" pitchFamily="2" charset="-122"/>
              <a:ea typeface="宋体" panose="02010600030101010101" pitchFamily="2" charset="-122"/>
              <a:cs typeface="Verdana" panose="020B0604030504040204" pitchFamily="34" charset="0"/>
            </a:rPr>
            <a:t>邻近领域</a:t>
          </a:r>
          <a:endParaRPr lang="en-US" sz="2000" kern="1200" dirty="0">
            <a:solidFill>
              <a:schemeClr val="bg1"/>
            </a:solidFill>
            <a:latin typeface="宋体" panose="02010600030101010101" pitchFamily="2" charset="-122"/>
            <a:ea typeface="宋体" panose="02010600030101010101" pitchFamily="2" charset="-122"/>
            <a:cs typeface="Verdana" panose="020B0604030504040204" pitchFamily="34" charset="0"/>
          </a:endParaRPr>
        </a:p>
      </dsp:txBody>
      <dsp:txXfrm>
        <a:off x="2488039" y="1597897"/>
        <a:ext cx="1040090" cy="10400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92772-B35E-41D3-B6CB-ADD862456D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AAB32-D8E4-49CE-8227-75581A9C6CB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矩形 1"/>
          <p:cNvSpPr/>
          <p:nvPr userDrawn="1"/>
        </p:nvSpPr>
        <p:spPr>
          <a:xfrm>
            <a:off x="0" y="3640015"/>
            <a:ext cx="9144000" cy="1503485"/>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 name="矩形 2"/>
          <p:cNvSpPr/>
          <p:nvPr userDrawn="1"/>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4" name="直接连接符 3"/>
          <p:cNvCxnSpPr/>
          <p:nvPr userDrawn="1"/>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pic>
        <p:nvPicPr>
          <p:cNvPr id="3" name="图片 2" descr="科金蓝+黄色字体变色.png"/>
          <p:cNvPicPr>
            <a:picLocks noChangeAspect="1"/>
          </p:cNvPicPr>
          <p:nvPr userDrawn="1"/>
        </p:nvPicPr>
        <p:blipFill rotWithShape="1">
          <a:blip r:embed="rId2" cstate="print"/>
          <a:srcRect b="25000"/>
          <a:stretch>
            <a:fillRect/>
          </a:stretch>
        </p:blipFill>
        <p:spPr>
          <a:xfrm>
            <a:off x="0" y="4371950"/>
            <a:ext cx="916464" cy="771550"/>
          </a:xfrm>
          <a:prstGeom prst="rect">
            <a:avLst/>
          </a:prstGeom>
        </p:spPr>
      </p:pic>
    </p:spTree>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8" y="11513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FCC212-4773-4C4D-8BBC-485353231EC6}" type="slidenum">
              <a:rPr lang="zh-CN" altLang="en-US" smtClean="0"/>
            </a:fld>
            <a:endParaRPr lang="zh-CN" altLang="en-US"/>
          </a:p>
        </p:txBody>
      </p:sp>
      <p:sp>
        <p:nvSpPr>
          <p:cNvPr id="11" name="SmartArt 占位符 10"/>
          <p:cNvSpPr>
            <a:spLocks noGrp="1"/>
          </p:cNvSpPr>
          <p:nvPr>
            <p:ph type="pic" sz="quarter" idx="13"/>
          </p:nvPr>
        </p:nvSpPr>
        <p:spPr>
          <a:xfrm>
            <a:off x="2700338" y="2932113"/>
            <a:ext cx="914400" cy="914400"/>
          </a:xfrm>
        </p:spPr>
        <p:txBody>
          <a:bodyPr/>
          <a:lstStyle/>
          <a:p>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4"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5331" y="4706541"/>
            <a:ext cx="1380392"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1" y="1200151"/>
            <a:ext cx="8229599" cy="3394472"/>
          </a:xfrm>
          <a:prstGeom prst="rect">
            <a:avLst/>
          </a:prstGeom>
        </p:spPr>
        <p:txBody>
          <a:bodyPr lIns="97964" tIns="48983" rIns="97964" bIns="4898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fld id="{49EC486F-6B03-4135-9D7E-CD4C397CCCC2}" type="datetimeFigureOut">
              <a:rPr lang="en-US" altLang="zh-CN"/>
            </a:fld>
            <a:endParaRPr lang="en-US" altLang="zh-CN"/>
          </a:p>
        </p:txBody>
      </p:sp>
      <p:sp>
        <p:nvSpPr>
          <p:cNvPr id="6" name="Footer Placeholder 4"/>
          <p:cNvSpPr>
            <a:spLocks noGrp="1"/>
          </p:cNvSpPr>
          <p:nvPr>
            <p:ph type="ftr" sz="quarter" idx="11"/>
          </p:nvPr>
        </p:nvSpPr>
        <p:spPr>
          <a:xfrm>
            <a:off x="3124200" y="4767263"/>
            <a:ext cx="2895600" cy="273844"/>
          </a:xfrm>
          <a:prstGeom prst="rect">
            <a:avLst/>
          </a:prstGeom>
        </p:spPr>
        <p:txBody>
          <a:bodyPr vert="horz" wrap="square" lIns="97964" tIns="48983" rIns="97964" bIns="48983" numCol="1" anchor="t" anchorCtr="0" compatLnSpc="1"/>
          <a:lstStyle>
            <a:lvl1pPr defTabSz="734060" eaLnBrk="1" hangingPunct="1">
              <a:defRPr>
                <a:latin typeface="Calibri" panose="020F0502020204030204" pitchFamily="34" charset="0"/>
                <a:ea typeface="宋体" panose="02010600030101010101" pitchFamily="2" charset="-122"/>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3" y="1076329"/>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A878FEA-1712-432E-B167-C3E4BF3D03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FCC212-4773-4C4D-8BBC-485353231EC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2" Type="http://schemas.openxmlformats.org/officeDocument/2006/relationships/theme" Target="../theme/theme1.xml"/><Relationship Id="rId51" Type="http://schemas.openxmlformats.org/officeDocument/2006/relationships/image" Target="../media/image3.jpeg"/><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1" cstate="print">
            <a:alphaModFix amt="44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11" tIns="45705" rIns="91411" bIns="4570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91411" tIns="45705" rIns="91411" bIns="4570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11" tIns="45705" rIns="91411" bIns="45705" rtlCol="0" anchor="ctr"/>
          <a:lstStyle>
            <a:lvl1pPr algn="l">
              <a:defRPr sz="1200">
                <a:solidFill>
                  <a:schemeClr val="tx1">
                    <a:tint val="75000"/>
                  </a:schemeClr>
                </a:solidFill>
              </a:defRPr>
            </a:lvl1pPr>
          </a:lstStyle>
          <a:p>
            <a:fld id="{1A878FEA-1712-432E-B167-C3E4BF3D03B1}"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11" tIns="45705" rIns="91411" bIns="45705" rtlCol="0" anchor="ctr"/>
          <a:lstStyle>
            <a:lvl1pPr algn="r">
              <a:defRPr sz="1200">
                <a:solidFill>
                  <a:schemeClr val="tx1">
                    <a:tint val="75000"/>
                  </a:schemeClr>
                </a:solidFill>
              </a:defRPr>
            </a:lvl1pPr>
          </a:lstStyle>
          <a:p>
            <a:fld id="{B9FCC212-4773-4C4D-8BBC-485353231E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2.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oleObject" Target="../embeddings/Workbook4.xls"/><Relationship Id="rId4" Type="http://schemas.openxmlformats.org/officeDocument/2006/relationships/image" Target="../media/image19.png"/><Relationship Id="rId3" Type="http://schemas.openxmlformats.org/officeDocument/2006/relationships/oleObject" Target="../embeddings/Workbook3.xls"/><Relationship Id="rId2" Type="http://schemas.openxmlformats.org/officeDocument/2006/relationships/image" Target="../media/image18.png"/><Relationship Id="rId1" Type="http://schemas.openxmlformats.org/officeDocument/2006/relationships/oleObject" Target="../embeddings/Workbook2.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chart" Target="../charts/chart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chart" Target="../charts/char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21.png"/><Relationship Id="rId1" Type="http://schemas.openxmlformats.org/officeDocument/2006/relationships/hyperlink" Target="http://www.nutritionandmetabolism.com/content/6/1/31"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hart" Target="../charts/chart12.xml"/><Relationship Id="rId1" Type="http://schemas.openxmlformats.org/officeDocument/2006/relationships/chart" Target="../charts/chart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23.w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image" Target="../media/image8.png"/><Relationship Id="rId1" Type="http://schemas.openxmlformats.org/officeDocument/2006/relationships/image" Target="../media/image7.emf"/></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原创设计师QQ598969553      _9"/>
          <p:cNvSpPr txBox="1"/>
          <p:nvPr/>
        </p:nvSpPr>
        <p:spPr>
          <a:xfrm>
            <a:off x="611560" y="1923678"/>
            <a:ext cx="7632848" cy="1008613"/>
          </a:xfrm>
          <a:prstGeom prst="rect">
            <a:avLst/>
          </a:prstGeom>
        </p:spPr>
        <p:txBody>
          <a:bodyPr lIns="0" tIns="0" rIns="0" bIns="0">
            <a:noAutofit/>
          </a:bodyPr>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3600" dirty="0" smtClean="0">
                <a:solidFill>
                  <a:srgbClr val="243387"/>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rPr>
              <a:t>专利信息助力创新创业</a:t>
            </a:r>
            <a:endParaRPr lang="en-US" altLang="ko-KR" sz="3600" dirty="0">
              <a:solidFill>
                <a:srgbClr val="243387"/>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endParaRPr>
          </a:p>
        </p:txBody>
      </p:sp>
      <p:sp>
        <p:nvSpPr>
          <p:cNvPr id="14" name="原创设计师QQ598969553      _8"/>
          <p:cNvSpPr txBox="1"/>
          <p:nvPr/>
        </p:nvSpPr>
        <p:spPr>
          <a:xfrm>
            <a:off x="2411760" y="3506660"/>
            <a:ext cx="6480720" cy="457013"/>
          </a:xfrm>
          <a:prstGeom prst="rect">
            <a:avLst/>
          </a:prstGeom>
        </p:spPr>
        <p:txBody>
          <a:bodyPr vert="horz" lIns="91411" tIns="45705" rIns="91411" bIns="45705"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smtClean="0">
                <a:solidFill>
                  <a:srgbClr val="243387"/>
                </a:solidFill>
                <a:latin typeface="微软雅黑" panose="020B0503020204020204" pitchFamily="34" charset="-122"/>
                <a:ea typeface="微软雅黑" panose="020B0503020204020204" pitchFamily="34" charset="-122"/>
              </a:rPr>
              <a:t>马俊豪 </a:t>
            </a:r>
            <a:r>
              <a:rPr lang="en-US" altLang="zh-CN" sz="2800" dirty="0" smtClean="0">
                <a:solidFill>
                  <a:srgbClr val="243387"/>
                </a:solidFill>
                <a:latin typeface="微软雅黑" panose="020B0503020204020204" pitchFamily="34" charset="-122"/>
                <a:ea typeface="微软雅黑" panose="020B0503020204020204" pitchFamily="34" charset="-122"/>
              </a:rPr>
              <a:t>2017.11</a:t>
            </a:r>
            <a:endParaRPr lang="en-US" altLang="ko-KR" sz="2800" dirty="0">
              <a:solidFill>
                <a:srgbClr val="243387"/>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6*min(max(#ppt_w*#ppt_h,.3),1)-7.4)/-.7*#ppt_w"/>
                                          </p:val>
                                        </p:tav>
                                        <p:tav tm="100000">
                                          <p:val>
                                            <p:strVal val="#ppt_w"/>
                                          </p:val>
                                        </p:tav>
                                      </p:tavLst>
                                    </p:anim>
                                    <p:anim calcmode="lin" valueType="num">
                                      <p:cBhvr>
                                        <p:cTn id="8" dur="500" fill="hold"/>
                                        <p:tgtEl>
                                          <p:spTgt spid="13"/>
                                        </p:tgtEl>
                                        <p:attrNameLst>
                                          <p:attrName>ppt_h</p:attrName>
                                        </p:attrNameLst>
                                      </p:cBhvr>
                                      <p:tavLst>
                                        <p:tav tm="0">
                                          <p:val>
                                            <p:strVal val="(6*min(max(#ppt_w*#ppt_h,.3),1)-7.4)/-.7*#ppt_h"/>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4/3*#ppt_w"/>
                                          </p:val>
                                        </p:tav>
                                        <p:tav tm="100000">
                                          <p:val>
                                            <p:strVal val="#ppt_w"/>
                                          </p:val>
                                        </p:tav>
                                      </p:tavLst>
                                    </p:anim>
                                    <p:anim calcmode="lin" valueType="num">
                                      <p:cBhvr>
                                        <p:cTn id="15"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61147" y="1288256"/>
            <a:ext cx="2056209" cy="591741"/>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b="1"/>
          </a:p>
        </p:txBody>
      </p:sp>
      <p:sp>
        <p:nvSpPr>
          <p:cNvPr id="31" name="Rectangle 30"/>
          <p:cNvSpPr/>
          <p:nvPr/>
        </p:nvSpPr>
        <p:spPr>
          <a:xfrm>
            <a:off x="5718572" y="1293019"/>
            <a:ext cx="2056209" cy="59055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b="1"/>
          </a:p>
        </p:txBody>
      </p:sp>
      <p:sp>
        <p:nvSpPr>
          <p:cNvPr id="87" name="Rectangle 86"/>
          <p:cNvSpPr/>
          <p:nvPr/>
        </p:nvSpPr>
        <p:spPr>
          <a:xfrm>
            <a:off x="5186363" y="3985022"/>
            <a:ext cx="451247" cy="258532"/>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nSpc>
                <a:spcPct val="120000"/>
              </a:lnSpc>
              <a:spcAft>
                <a:spcPts val="450"/>
              </a:spcAft>
              <a:defRPr/>
            </a:pPr>
            <a:r>
              <a:rPr lang="en-US" altLang="zh-CN" sz="900" dirty="0">
                <a:latin typeface="Arial" panose="020B0604020202020204" pitchFamily="34" charset="0"/>
                <a:ea typeface="微软雅黑" panose="020B0503020204020204" pitchFamily="34" charset="-122"/>
                <a:cs typeface="Arial" panose="020B0604020202020204" pitchFamily="34" charset="0"/>
              </a:rPr>
              <a:t>x20</a:t>
            </a:r>
            <a:endParaRPr lang="en-US" altLang="zh-CN" sz="9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Rectangle 3"/>
          <p:cNvSpPr/>
          <p:nvPr/>
        </p:nvSpPr>
        <p:spPr>
          <a:xfrm>
            <a:off x="1223963" y="1"/>
            <a:ext cx="6684169"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spcBef>
                <a:spcPct val="0"/>
              </a:spcBef>
              <a:defRPr/>
            </a:pPr>
            <a:r>
              <a:rPr lang="zh-CN" altLang="en-US" dirty="0">
                <a:solidFill>
                  <a:prstClr val="black"/>
                </a:solidFill>
                <a:latin typeface="Calibri Light" panose="020F0302020204030204"/>
                <a:ea typeface="+mj-ea"/>
                <a:cs typeface="+mj-cs"/>
              </a:rPr>
              <a:t>一件标准必要专利值多少钱？</a:t>
            </a:r>
            <a:endParaRPr lang="en-US" dirty="0">
              <a:solidFill>
                <a:prstClr val="black"/>
              </a:solidFill>
              <a:latin typeface="Calibri Light" panose="020F0302020204030204"/>
              <a:ea typeface="+mj-ea"/>
              <a:cs typeface="+mj-cs"/>
            </a:endParaRPr>
          </a:p>
        </p:txBody>
      </p:sp>
      <p:sp>
        <p:nvSpPr>
          <p:cNvPr id="17414" name="TextBox 1"/>
          <p:cNvSpPr txBox="1">
            <a:spLocks noChangeArrowheads="1"/>
          </p:cNvSpPr>
          <p:nvPr/>
        </p:nvSpPr>
        <p:spPr bwMode="auto">
          <a:xfrm>
            <a:off x="1809750" y="792956"/>
            <a:ext cx="10502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350" b="1">
                <a:latin typeface="微软雅黑" panose="020B0503020204020204" pitchFamily="34" charset="-122"/>
                <a:ea typeface="微软雅黑" panose="020B0503020204020204" pitchFamily="34" charset="-122"/>
              </a:rPr>
              <a:t>转让收益法</a:t>
            </a:r>
            <a:endParaRPr lang="en-US" altLang="zh-CN" sz="1350" b="1">
              <a:latin typeface="微软雅黑" panose="020B0503020204020204" pitchFamily="34" charset="-122"/>
              <a:ea typeface="微软雅黑" panose="020B0503020204020204" pitchFamily="34" charset="-122"/>
            </a:endParaRPr>
          </a:p>
        </p:txBody>
      </p:sp>
      <p:sp>
        <p:nvSpPr>
          <p:cNvPr id="17415" name="Rectangle 2"/>
          <p:cNvSpPr>
            <a:spLocks noChangeArrowheads="1"/>
          </p:cNvSpPr>
          <p:nvPr/>
        </p:nvSpPr>
        <p:spPr bwMode="auto">
          <a:xfrm>
            <a:off x="4160044" y="789385"/>
            <a:ext cx="8882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350" b="1">
                <a:latin typeface="微软雅黑" panose="020B0503020204020204" pitchFamily="34" charset="-122"/>
                <a:ea typeface="微软雅黑" panose="020B0503020204020204" pitchFamily="34" charset="-122"/>
              </a:rPr>
              <a:t> 成本法</a:t>
            </a:r>
            <a:endParaRPr lang="en-US" altLang="zh-CN" sz="900">
              <a:latin typeface="微软雅黑" panose="020B0503020204020204" pitchFamily="34" charset="-122"/>
              <a:ea typeface="微软雅黑" panose="020B0503020204020204" pitchFamily="34" charset="-122"/>
            </a:endParaRPr>
          </a:p>
        </p:txBody>
      </p:sp>
      <p:sp>
        <p:nvSpPr>
          <p:cNvPr id="17416" name="Rectangle 4"/>
          <p:cNvSpPr>
            <a:spLocks noChangeArrowheads="1"/>
          </p:cNvSpPr>
          <p:nvPr/>
        </p:nvSpPr>
        <p:spPr bwMode="auto">
          <a:xfrm>
            <a:off x="6257925" y="789385"/>
            <a:ext cx="10502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350" b="1">
                <a:latin typeface="微软雅黑" panose="020B0503020204020204" pitchFamily="34" charset="-122"/>
                <a:ea typeface="微软雅黑" panose="020B0503020204020204" pitchFamily="34" charset="-122"/>
              </a:rPr>
              <a:t>市场运营法</a:t>
            </a:r>
            <a:endParaRPr lang="zh-CN" altLang="en-US" sz="1350" b="1">
              <a:latin typeface="微软雅黑" panose="020B0503020204020204" pitchFamily="34" charset="-122"/>
              <a:ea typeface="微软雅黑" panose="020B0503020204020204" pitchFamily="34" charset="-122"/>
            </a:endParaRPr>
          </a:p>
        </p:txBody>
      </p:sp>
      <p:cxnSp>
        <p:nvCxnSpPr>
          <p:cNvPr id="29" name="Straight Connector 28"/>
          <p:cNvCxnSpPr/>
          <p:nvPr/>
        </p:nvCxnSpPr>
        <p:spPr>
          <a:xfrm>
            <a:off x="3374231" y="1373982"/>
            <a:ext cx="4763" cy="344566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72159" y="2107064"/>
            <a:ext cx="374890" cy="374890"/>
          </a:xfrm>
          <a:prstGeom prst="rect">
            <a:avLst/>
          </a:prstGeom>
        </p:spPr>
      </p:pic>
      <p:pic>
        <p:nvPicPr>
          <p:cNvPr id="17419"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9094" y="3088481"/>
            <a:ext cx="267891"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4369" y="3088481"/>
            <a:ext cx="267891"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635" y="2872979"/>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388" y="4023123"/>
            <a:ext cx="459581"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7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360" y="2677716"/>
            <a:ext cx="151209" cy="15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7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835" y="3754042"/>
            <a:ext cx="183356" cy="18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80"/>
          <p:cNvSpPr>
            <a:spLocks noChangeArrowheads="1"/>
          </p:cNvSpPr>
          <p:nvPr/>
        </p:nvSpPr>
        <p:spPr bwMode="auto">
          <a:xfrm>
            <a:off x="3355182" y="4431506"/>
            <a:ext cx="2537222" cy="54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spcAft>
                <a:spcPts val="450"/>
              </a:spcAft>
            </a:pPr>
            <a:r>
              <a:rPr lang="zh-CN" altLang="en-US" sz="1050">
                <a:cs typeface="Arial" panose="020B0604020202020204" pitchFamily="34" charset="0"/>
              </a:rPr>
              <a:t>平均每位研究员一年创作</a:t>
            </a:r>
            <a:r>
              <a:rPr lang="en-US" altLang="zh-CN" sz="1050">
                <a:cs typeface="Arial" panose="020B0604020202020204" pitchFamily="34" charset="0"/>
              </a:rPr>
              <a:t>3</a:t>
            </a:r>
            <a:r>
              <a:rPr lang="zh-CN" altLang="en-US" sz="1050">
                <a:cs typeface="Arial" panose="020B0604020202020204" pitchFamily="34" charset="0"/>
              </a:rPr>
              <a:t>件专利。        </a:t>
            </a:r>
            <a:endParaRPr lang="en-US" altLang="zh-CN" sz="1050">
              <a:cs typeface="Arial" panose="020B0604020202020204" pitchFamily="34" charset="0"/>
            </a:endParaRPr>
          </a:p>
          <a:p>
            <a:pPr algn="ctr">
              <a:lnSpc>
                <a:spcPct val="120000"/>
              </a:lnSpc>
              <a:spcAft>
                <a:spcPts val="450"/>
              </a:spcAft>
            </a:pPr>
            <a:endParaRPr lang="en-US" altLang="zh-CN" sz="1050">
              <a:ea typeface="微软雅黑" panose="020B0503020204020204" pitchFamily="34" charset="-122"/>
              <a:cs typeface="Arial" panose="020B0604020202020204" pitchFamily="34" charset="0"/>
            </a:endParaRPr>
          </a:p>
        </p:txBody>
      </p:sp>
      <p:sp>
        <p:nvSpPr>
          <p:cNvPr id="17426" name="Rectangle 81"/>
          <p:cNvSpPr>
            <a:spLocks noChangeArrowheads="1"/>
          </p:cNvSpPr>
          <p:nvPr/>
        </p:nvSpPr>
        <p:spPr bwMode="auto">
          <a:xfrm>
            <a:off x="3359944" y="2453879"/>
            <a:ext cx="226695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spcAft>
                <a:spcPts val="450"/>
              </a:spcAft>
            </a:pPr>
            <a:r>
              <a:rPr lang="zh-CN" altLang="en-US" sz="1050">
                <a:cs typeface="Arial" panose="020B0604020202020204" pitchFamily="34" charset="0"/>
              </a:rPr>
              <a:t>平均</a:t>
            </a:r>
            <a:r>
              <a:rPr lang="en-US" altLang="zh-CN" sz="1050">
                <a:cs typeface="Arial" panose="020B0604020202020204" pitchFamily="34" charset="0"/>
              </a:rPr>
              <a:t>60</a:t>
            </a:r>
            <a:r>
              <a:rPr lang="zh-CN" altLang="en-US" sz="1050">
                <a:cs typeface="Arial" panose="020B0604020202020204" pitchFamily="34" charset="0"/>
              </a:rPr>
              <a:t>件专利中有</a:t>
            </a:r>
            <a:r>
              <a:rPr lang="en-US" altLang="zh-CN" sz="1050">
                <a:cs typeface="Arial" panose="020B0604020202020204" pitchFamily="34" charset="0"/>
              </a:rPr>
              <a:t>1</a:t>
            </a:r>
            <a:r>
              <a:rPr lang="zh-CN" altLang="en-US" sz="1050">
                <a:cs typeface="Arial" panose="020B0604020202020204" pitchFamily="34" charset="0"/>
              </a:rPr>
              <a:t>件能够进入标准</a:t>
            </a:r>
            <a:endParaRPr lang="en-US" altLang="zh-CN" sz="1050">
              <a:cs typeface="Arial" panose="020B0604020202020204" pitchFamily="34" charset="0"/>
            </a:endParaRPr>
          </a:p>
        </p:txBody>
      </p:sp>
      <p:sp>
        <p:nvSpPr>
          <p:cNvPr id="17427" name="Rectangle 82"/>
          <p:cNvSpPr>
            <a:spLocks noChangeArrowheads="1"/>
          </p:cNvSpPr>
          <p:nvPr/>
        </p:nvSpPr>
        <p:spPr bwMode="auto">
          <a:xfrm>
            <a:off x="3562350" y="3346847"/>
            <a:ext cx="190381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050">
                <a:cs typeface="Arial" panose="020B0604020202020204" pitchFamily="34" charset="0"/>
              </a:rPr>
              <a:t>每件（含海外）专利的申请费</a:t>
            </a:r>
            <a:endParaRPr lang="en-US" altLang="zh-CN" sz="1050">
              <a:cs typeface="Arial" panose="020B0604020202020204" pitchFamily="34" charset="0"/>
            </a:endParaRPr>
          </a:p>
          <a:p>
            <a:pPr algn="ctr" eaLnBrk="1" hangingPunct="1"/>
            <a:r>
              <a:rPr lang="zh-CN" altLang="en-US" sz="1050">
                <a:cs typeface="Arial" panose="020B0604020202020204" pitchFamily="34" charset="0"/>
              </a:rPr>
              <a:t>约为</a:t>
            </a:r>
            <a:r>
              <a:rPr lang="en-US" altLang="zh-CN" sz="1050">
                <a:cs typeface="Arial" panose="020B0604020202020204" pitchFamily="34" charset="0"/>
              </a:rPr>
              <a:t>4</a:t>
            </a:r>
            <a:r>
              <a:rPr lang="zh-CN" altLang="en-US" sz="1050">
                <a:cs typeface="Arial" panose="020B0604020202020204" pitchFamily="34" charset="0"/>
              </a:rPr>
              <a:t>万人民币</a:t>
            </a:r>
            <a:endParaRPr lang="en-US" altLang="zh-CN" sz="1050">
              <a:cs typeface="Arial" panose="020B0604020202020204" pitchFamily="34" charset="0"/>
            </a:endParaRPr>
          </a:p>
        </p:txBody>
      </p:sp>
      <p:sp>
        <p:nvSpPr>
          <p:cNvPr id="85" name="Rectangle 84"/>
          <p:cNvSpPr/>
          <p:nvPr/>
        </p:nvSpPr>
        <p:spPr>
          <a:xfrm>
            <a:off x="5163741" y="3090863"/>
            <a:ext cx="451247" cy="258532"/>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nSpc>
                <a:spcPct val="120000"/>
              </a:lnSpc>
              <a:spcAft>
                <a:spcPts val="450"/>
              </a:spcAft>
              <a:defRPr/>
            </a:pPr>
            <a:r>
              <a:rPr lang="en-US" altLang="zh-CN" sz="900" dirty="0">
                <a:latin typeface="Arial" panose="020B0604020202020204" pitchFamily="34" charset="0"/>
                <a:ea typeface="微软雅黑" panose="020B0503020204020204" pitchFamily="34" charset="-122"/>
                <a:cs typeface="Arial" panose="020B0604020202020204" pitchFamily="34" charset="0"/>
              </a:rPr>
              <a:t>x60</a:t>
            </a:r>
            <a:endParaRPr lang="en-US" altLang="zh-CN" sz="900" dirty="0">
              <a:latin typeface="Arial" panose="020B0604020202020204" pitchFamily="34" charset="0"/>
              <a:ea typeface="微软雅黑" panose="020B0503020204020204" pitchFamily="34" charset="-122"/>
              <a:cs typeface="Arial" panose="020B0604020202020204" pitchFamily="34" charset="0"/>
            </a:endParaRPr>
          </a:p>
        </p:txBody>
      </p:sp>
      <p:sp>
        <p:nvSpPr>
          <p:cNvPr id="86" name="Rectangle 85"/>
          <p:cNvSpPr/>
          <p:nvPr/>
        </p:nvSpPr>
        <p:spPr>
          <a:xfrm>
            <a:off x="5211366" y="2137172"/>
            <a:ext cx="451247" cy="258532"/>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nSpc>
                <a:spcPct val="120000"/>
              </a:lnSpc>
              <a:spcAft>
                <a:spcPts val="450"/>
              </a:spcAft>
              <a:defRPr/>
            </a:pPr>
            <a:r>
              <a:rPr lang="en-US" altLang="zh-CN" sz="900" dirty="0">
                <a:latin typeface="Magneto" panose="04030805050802020D02" pitchFamily="82" charset="0"/>
                <a:ea typeface="微软雅黑" panose="020B0503020204020204" pitchFamily="34" charset="-122"/>
              </a:rPr>
              <a:t>x1</a:t>
            </a:r>
            <a:endParaRPr lang="en-US" altLang="zh-CN" sz="900" dirty="0">
              <a:latin typeface="Magneto" panose="04030805050802020D02" pitchFamily="82" charset="0"/>
              <a:ea typeface="微软雅黑" panose="020B0503020204020204" pitchFamily="34" charset="-122"/>
            </a:endParaRPr>
          </a:p>
        </p:txBody>
      </p:sp>
      <p:cxnSp>
        <p:nvCxnSpPr>
          <p:cNvPr id="30" name="Straight Connector 29"/>
          <p:cNvCxnSpPr/>
          <p:nvPr/>
        </p:nvCxnSpPr>
        <p:spPr>
          <a:xfrm>
            <a:off x="5653088" y="1338262"/>
            <a:ext cx="0" cy="345400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431" name="Rectangle 87"/>
          <p:cNvSpPr>
            <a:spLocks noChangeArrowheads="1"/>
          </p:cNvSpPr>
          <p:nvPr/>
        </p:nvSpPr>
        <p:spPr bwMode="auto">
          <a:xfrm>
            <a:off x="3438270" y="4622006"/>
            <a:ext cx="2194832"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0000"/>
              </a:lnSpc>
              <a:spcAft>
                <a:spcPts val="450"/>
              </a:spcAft>
            </a:pPr>
            <a:r>
              <a:rPr lang="zh-CN" altLang="en-US" sz="825">
                <a:cs typeface="Arial" panose="020B0604020202020204" pitchFamily="34" charset="0"/>
              </a:rPr>
              <a:t>每人成本</a:t>
            </a:r>
            <a:r>
              <a:rPr lang="en-US" altLang="zh-CN" sz="825">
                <a:cs typeface="Arial" panose="020B0604020202020204" pitchFamily="34" charset="0"/>
              </a:rPr>
              <a:t>45</a:t>
            </a:r>
            <a:r>
              <a:rPr lang="zh-CN" altLang="en-US" sz="825">
                <a:cs typeface="Arial" panose="020B0604020202020204" pitchFamily="34" charset="0"/>
              </a:rPr>
              <a:t>万（包含工资，差旅，税费等）</a:t>
            </a:r>
            <a:endParaRPr lang="en-US" altLang="zh-CN" sz="825">
              <a:cs typeface="Arial" panose="020B0604020202020204" pitchFamily="34" charset="0"/>
            </a:endParaRPr>
          </a:p>
        </p:txBody>
      </p:sp>
      <p:sp>
        <p:nvSpPr>
          <p:cNvPr id="72" name="Rectangle 71"/>
          <p:cNvSpPr/>
          <p:nvPr/>
        </p:nvSpPr>
        <p:spPr>
          <a:xfrm>
            <a:off x="1210866" y="1288256"/>
            <a:ext cx="2055019" cy="591741"/>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b="1"/>
          </a:p>
        </p:txBody>
      </p:sp>
      <p:sp>
        <p:nvSpPr>
          <p:cNvPr id="17433" name="Rectangle 89"/>
          <p:cNvSpPr>
            <a:spLocks noChangeArrowheads="1"/>
          </p:cNvSpPr>
          <p:nvPr/>
        </p:nvSpPr>
        <p:spPr bwMode="auto">
          <a:xfrm>
            <a:off x="1239442" y="1322785"/>
            <a:ext cx="205025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450"/>
              </a:spcAft>
            </a:pPr>
            <a:r>
              <a:rPr lang="zh-CN" altLang="en-US" sz="1200">
                <a:latin typeface="微软雅黑" panose="020B0503020204020204" pitchFamily="34" charset="-122"/>
                <a:ea typeface="微软雅黑" panose="020B0503020204020204" pitchFamily="34" charset="-122"/>
              </a:rPr>
              <a:t>从历年专利收购计算，平均单件专利价格约</a:t>
            </a:r>
            <a:r>
              <a:rPr lang="en-US" altLang="zh-CN" sz="1200">
                <a:latin typeface="微软雅黑" panose="020B0503020204020204" pitchFamily="34" charset="-122"/>
                <a:ea typeface="微软雅黑" panose="020B0503020204020204" pitchFamily="34" charset="-122"/>
              </a:rPr>
              <a:t>500</a:t>
            </a:r>
            <a:r>
              <a:rPr lang="zh-CN" altLang="en-US" sz="1200">
                <a:latin typeface="微软雅黑" panose="020B0503020204020204" pitchFamily="34" charset="-122"/>
                <a:ea typeface="微软雅黑" panose="020B0503020204020204" pitchFamily="34" charset="-122"/>
              </a:rPr>
              <a:t>万美元。</a:t>
            </a:r>
            <a:endParaRPr lang="en-US" altLang="zh-CN" sz="1200">
              <a:latin typeface="微软雅黑" panose="020B0503020204020204" pitchFamily="34" charset="-122"/>
              <a:ea typeface="微软雅黑" panose="020B0503020204020204" pitchFamily="34" charset="-122"/>
            </a:endParaRPr>
          </a:p>
        </p:txBody>
      </p:sp>
      <p:sp>
        <p:nvSpPr>
          <p:cNvPr id="17434" name="Rectangle 90"/>
          <p:cNvSpPr>
            <a:spLocks noChangeArrowheads="1"/>
          </p:cNvSpPr>
          <p:nvPr/>
        </p:nvSpPr>
        <p:spPr bwMode="auto">
          <a:xfrm>
            <a:off x="3490912" y="1322785"/>
            <a:ext cx="205382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450"/>
              </a:spcAft>
            </a:pPr>
            <a:r>
              <a:rPr lang="zh-CN" altLang="en-US" sz="1200">
                <a:latin typeface="微软雅黑" panose="020B0503020204020204" pitchFamily="34" charset="-122"/>
                <a:ea typeface="微软雅黑" panose="020B0503020204020204" pitchFamily="34" charset="-122"/>
              </a:rPr>
              <a:t>标准</a:t>
            </a:r>
            <a:r>
              <a:rPr lang="en-US" altLang="zh-CN" sz="1200">
                <a:latin typeface="微软雅黑" panose="020B0503020204020204" pitchFamily="34" charset="-122"/>
                <a:ea typeface="微软雅黑" panose="020B0503020204020204" pitchFamily="34" charset="-122"/>
              </a:rPr>
              <a:t>SEP</a:t>
            </a:r>
            <a:r>
              <a:rPr lang="zh-CN" altLang="en-US" sz="1200">
                <a:latin typeface="微软雅黑" panose="020B0503020204020204" pitchFamily="34" charset="-122"/>
                <a:ea typeface="微软雅黑" panose="020B0503020204020204" pitchFamily="34" charset="-122"/>
              </a:rPr>
              <a:t>专利成本</a:t>
            </a:r>
            <a:r>
              <a:rPr lang="en-US" altLang="zh-CN" sz="1200">
                <a:latin typeface="微软雅黑" panose="020B0503020204020204" pitchFamily="34" charset="-122"/>
                <a:ea typeface="微软雅黑" panose="020B0503020204020204" pitchFamily="34" charset="-122"/>
              </a:rPr>
              <a:t>=1140</a:t>
            </a:r>
            <a:r>
              <a:rPr lang="zh-CN" altLang="en-US" sz="1200">
                <a:latin typeface="微软雅黑" panose="020B0503020204020204" pitchFamily="34" charset="-122"/>
                <a:ea typeface="微软雅黑" panose="020B0503020204020204" pitchFamily="34" charset="-122"/>
              </a:rPr>
              <a:t>万 </a:t>
            </a:r>
            <a:r>
              <a:rPr lang="en-US" altLang="zh-CN" sz="1200">
                <a:latin typeface="微软雅黑" panose="020B0503020204020204" pitchFamily="34" charset="-122"/>
                <a:ea typeface="微软雅黑" panose="020B0503020204020204" pitchFamily="34" charset="-122"/>
              </a:rPr>
              <a:t>RMB    (</a:t>
            </a:r>
            <a:r>
              <a:rPr lang="zh-CN" altLang="en-US" sz="1200">
                <a:latin typeface="微软雅黑" panose="020B0503020204020204" pitchFamily="34" charset="-122"/>
                <a:ea typeface="微软雅黑" panose="020B0503020204020204" pitchFamily="34" charset="-122"/>
              </a:rPr>
              <a:t>近</a:t>
            </a:r>
            <a:r>
              <a:rPr lang="en-US" altLang="zh-CN" sz="1200">
                <a:latin typeface="微软雅黑" panose="020B0503020204020204" pitchFamily="34" charset="-122"/>
                <a:ea typeface="微软雅黑" panose="020B0503020204020204" pitchFamily="34" charset="-122"/>
              </a:rPr>
              <a:t>200</a:t>
            </a:r>
            <a:r>
              <a:rPr lang="zh-CN" altLang="en-US" sz="1200">
                <a:latin typeface="微软雅黑" panose="020B0503020204020204" pitchFamily="34" charset="-122"/>
                <a:ea typeface="微软雅黑" panose="020B0503020204020204" pitchFamily="34" charset="-122"/>
              </a:rPr>
              <a:t>万美元</a:t>
            </a:r>
            <a:r>
              <a:rPr lang="en-US" altLang="zh-CN" sz="1200">
                <a:latin typeface="微软雅黑" panose="020B0503020204020204" pitchFamily="34" charset="-122"/>
                <a:ea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p:txBody>
      </p:sp>
      <p:sp>
        <p:nvSpPr>
          <p:cNvPr id="17435" name="Rectangle 93"/>
          <p:cNvSpPr>
            <a:spLocks noChangeArrowheads="1"/>
          </p:cNvSpPr>
          <p:nvPr/>
        </p:nvSpPr>
        <p:spPr bwMode="auto">
          <a:xfrm>
            <a:off x="5740004" y="1329929"/>
            <a:ext cx="20597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Aft>
                <a:spcPts val="450"/>
              </a:spcAft>
            </a:pPr>
            <a:r>
              <a:rPr lang="zh-CN" altLang="en-US" sz="1200">
                <a:latin typeface="微软雅黑" panose="020B0503020204020204" pitchFamily="34" charset="-122"/>
                <a:ea typeface="微软雅黑" panose="020B0503020204020204" pitchFamily="34" charset="-122"/>
              </a:rPr>
              <a:t>平均每件专利每年授权费约</a:t>
            </a:r>
            <a:r>
              <a:rPr lang="en-US" altLang="zh-CN" sz="1200">
                <a:latin typeface="微软雅黑" panose="020B0503020204020204" pitchFamily="34" charset="-122"/>
                <a:ea typeface="微软雅黑" panose="020B0503020204020204" pitchFamily="34" charset="-122"/>
              </a:rPr>
              <a:t>100</a:t>
            </a:r>
            <a:r>
              <a:rPr lang="zh-CN" altLang="en-US" sz="1200">
                <a:latin typeface="微软雅黑" panose="020B0503020204020204" pitchFamily="34" charset="-122"/>
                <a:ea typeface="微软雅黑" panose="020B0503020204020204" pitchFamily="34" charset="-122"/>
              </a:rPr>
              <a:t>万美元。</a:t>
            </a:r>
            <a:endParaRPr lang="en-US" altLang="zh-CN" sz="1200">
              <a:latin typeface="微软雅黑" panose="020B0503020204020204" pitchFamily="34" charset="-122"/>
              <a:ea typeface="微软雅黑" panose="020B0503020204020204" pitchFamily="34" charset="-122"/>
            </a:endParaRPr>
          </a:p>
        </p:txBody>
      </p:sp>
      <p:sp>
        <p:nvSpPr>
          <p:cNvPr id="17436" name="Rectangle 5"/>
          <p:cNvSpPr>
            <a:spLocks noChangeArrowheads="1"/>
          </p:cNvSpPr>
          <p:nvPr/>
        </p:nvSpPr>
        <p:spPr bwMode="auto">
          <a:xfrm>
            <a:off x="1050131" y="2469356"/>
            <a:ext cx="2305050" cy="22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4161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Aft>
                <a:spcPts val="450"/>
              </a:spcAft>
              <a:buFont typeface="Arial" panose="020B0604020202020204" pitchFamily="34" charset="0"/>
              <a:buChar char="•"/>
            </a:pPr>
            <a:r>
              <a:rPr lang="en-US" altLang="zh-CN" sz="1050">
                <a:cs typeface="Arial" panose="020B0604020202020204" pitchFamily="34" charset="0"/>
              </a:rPr>
              <a:t>2012.01</a:t>
            </a:r>
            <a:r>
              <a:rPr lang="zh-CN" altLang="en-US" sz="1050">
                <a:cs typeface="Arial" panose="020B0604020202020204" pitchFamily="34" charset="0"/>
              </a:rPr>
              <a:t>，</a:t>
            </a:r>
            <a:r>
              <a:rPr lang="en-US" altLang="zh-CN" sz="1050">
                <a:cs typeface="Arial" panose="020B0604020202020204" pitchFamily="34" charset="0"/>
              </a:rPr>
              <a:t>Google</a:t>
            </a:r>
            <a:r>
              <a:rPr lang="zh-CN" altLang="en-US" sz="1050">
                <a:cs typeface="Arial" panose="020B0604020202020204" pitchFamily="34" charset="0"/>
              </a:rPr>
              <a:t>以</a:t>
            </a:r>
            <a:r>
              <a:rPr lang="en-US" altLang="zh-CN" sz="1050">
                <a:cs typeface="Arial" panose="020B0604020202020204" pitchFamily="34" charset="0"/>
              </a:rPr>
              <a:t>125</a:t>
            </a:r>
            <a:r>
              <a:rPr lang="zh-CN" altLang="en-US" sz="1050">
                <a:cs typeface="Arial" panose="020B0604020202020204" pitchFamily="34" charset="0"/>
              </a:rPr>
              <a:t>亿美元收购摩托</a:t>
            </a:r>
            <a:r>
              <a:rPr lang="en-US" altLang="zh-CN" sz="1050">
                <a:cs typeface="Arial" panose="020B0604020202020204" pitchFamily="34" charset="0"/>
              </a:rPr>
              <a:t>1.2</a:t>
            </a:r>
            <a:r>
              <a:rPr lang="zh-CN" altLang="en-US" sz="1050">
                <a:cs typeface="Arial" panose="020B0604020202020204" pitchFamily="34" charset="0"/>
              </a:rPr>
              <a:t>万专利；</a:t>
            </a:r>
            <a:endParaRPr lang="zh-CN" altLang="en-US" sz="1050">
              <a:cs typeface="Arial" panose="020B0604020202020204" pitchFamily="34" charset="0"/>
            </a:endParaRPr>
          </a:p>
          <a:p>
            <a:pPr>
              <a:lnSpc>
                <a:spcPct val="120000"/>
              </a:lnSpc>
              <a:spcAft>
                <a:spcPts val="450"/>
              </a:spcAft>
              <a:buFont typeface="Arial" panose="020B0604020202020204" pitchFamily="34" charset="0"/>
              <a:buChar char="•"/>
            </a:pPr>
            <a:r>
              <a:rPr lang="en-US" altLang="zh-CN" sz="1050">
                <a:cs typeface="Arial" panose="020B0604020202020204" pitchFamily="34" charset="0"/>
              </a:rPr>
              <a:t>2012.12</a:t>
            </a:r>
            <a:r>
              <a:rPr lang="zh-CN" altLang="en-US" sz="1050">
                <a:cs typeface="Arial" panose="020B0604020202020204" pitchFamily="34" charset="0"/>
              </a:rPr>
              <a:t>，富士</a:t>
            </a:r>
            <a:r>
              <a:rPr lang="en-US" altLang="zh-CN" sz="1050">
                <a:cs typeface="Arial" panose="020B0604020202020204" pitchFamily="34" charset="0"/>
              </a:rPr>
              <a:t>5.3</a:t>
            </a:r>
            <a:r>
              <a:rPr lang="zh-CN" altLang="en-US" sz="1050">
                <a:cs typeface="Arial" panose="020B0604020202020204" pitchFamily="34" charset="0"/>
              </a:rPr>
              <a:t>亿美元售出</a:t>
            </a:r>
            <a:r>
              <a:rPr lang="en-US" altLang="zh-CN" sz="1050">
                <a:cs typeface="Arial" panose="020B0604020202020204" pitchFamily="34" charset="0"/>
              </a:rPr>
              <a:t>1,100</a:t>
            </a:r>
            <a:r>
              <a:rPr lang="zh-CN" altLang="en-US" sz="1050">
                <a:cs typeface="Arial" panose="020B0604020202020204" pitchFamily="34" charset="0"/>
              </a:rPr>
              <a:t>个专利；</a:t>
            </a:r>
            <a:endParaRPr lang="zh-CN" altLang="en-US" sz="1050">
              <a:cs typeface="Arial" panose="020B0604020202020204" pitchFamily="34" charset="0"/>
            </a:endParaRPr>
          </a:p>
          <a:p>
            <a:pPr>
              <a:lnSpc>
                <a:spcPct val="120000"/>
              </a:lnSpc>
              <a:spcAft>
                <a:spcPts val="450"/>
              </a:spcAft>
              <a:buFont typeface="Arial" panose="020B0604020202020204" pitchFamily="34" charset="0"/>
              <a:buChar char="•"/>
            </a:pPr>
            <a:r>
              <a:rPr lang="en-US" altLang="zh-CN" sz="1050">
                <a:cs typeface="Arial" panose="020B0604020202020204" pitchFamily="34" charset="0"/>
              </a:rPr>
              <a:t>2013.04</a:t>
            </a:r>
            <a:r>
              <a:rPr lang="zh-CN" altLang="en-US" sz="1050">
                <a:cs typeface="Arial" panose="020B0604020202020204" pitchFamily="34" charset="0"/>
              </a:rPr>
              <a:t>，诺基亚出售</a:t>
            </a:r>
            <a:r>
              <a:rPr lang="en-US" altLang="zh-CN" sz="1050">
                <a:cs typeface="Arial" panose="020B0604020202020204" pitchFamily="34" charset="0"/>
              </a:rPr>
              <a:t>125</a:t>
            </a:r>
            <a:r>
              <a:rPr lang="zh-CN" altLang="en-US" sz="1050">
                <a:cs typeface="Arial" panose="020B0604020202020204" pitchFamily="34" charset="0"/>
              </a:rPr>
              <a:t>个专利其中</a:t>
            </a:r>
            <a:r>
              <a:rPr lang="en-US" altLang="zh-CN" sz="1050">
                <a:cs typeface="Arial" panose="020B0604020202020204" pitchFamily="34" charset="0"/>
              </a:rPr>
              <a:t>81</a:t>
            </a:r>
            <a:r>
              <a:rPr lang="zh-CN" altLang="en-US" sz="1050">
                <a:cs typeface="Arial" panose="020B0604020202020204" pitchFamily="34" charset="0"/>
              </a:rPr>
              <a:t>个标准专利，估值</a:t>
            </a:r>
            <a:r>
              <a:rPr lang="en-US" altLang="zh-CN" sz="1050">
                <a:cs typeface="Arial" panose="020B0604020202020204" pitchFamily="34" charset="0"/>
              </a:rPr>
              <a:t>120</a:t>
            </a:r>
            <a:r>
              <a:rPr lang="zh-CN" altLang="en-US" sz="1050">
                <a:cs typeface="Arial" panose="020B0604020202020204" pitchFamily="34" charset="0"/>
              </a:rPr>
              <a:t>亿美元。</a:t>
            </a:r>
            <a:endParaRPr lang="en-US" altLang="zh-CN" sz="1050">
              <a:cs typeface="Arial" panose="020B0604020202020204" pitchFamily="34" charset="0"/>
            </a:endParaRPr>
          </a:p>
          <a:p>
            <a:pPr>
              <a:lnSpc>
                <a:spcPct val="120000"/>
              </a:lnSpc>
              <a:spcAft>
                <a:spcPts val="450"/>
              </a:spcAft>
              <a:buFont typeface="Arial" panose="020B0604020202020204" pitchFamily="34" charset="0"/>
              <a:buChar char="•"/>
            </a:pPr>
            <a:r>
              <a:rPr lang="en-US" altLang="zh-CN" sz="1050">
                <a:cs typeface="Arial" panose="020B0604020202020204" pitchFamily="34" charset="0"/>
              </a:rPr>
              <a:t>2014.06</a:t>
            </a:r>
            <a:r>
              <a:rPr lang="zh-CN" altLang="en-US" sz="1050">
                <a:cs typeface="Arial" panose="020B0604020202020204" pitchFamily="34" charset="0"/>
              </a:rPr>
              <a:t>，联想花费一亿美元现金收购 </a:t>
            </a:r>
            <a:r>
              <a:rPr lang="en-US" altLang="zh-CN" sz="1050">
                <a:cs typeface="Arial" panose="020B0604020202020204" pitchFamily="34" charset="0"/>
              </a:rPr>
              <a:t>UnWiredPlanet </a:t>
            </a:r>
            <a:r>
              <a:rPr lang="zh-CN" altLang="en-US" sz="1050">
                <a:cs typeface="Arial" panose="020B0604020202020204" pitchFamily="34" charset="0"/>
              </a:rPr>
              <a:t>的</a:t>
            </a:r>
            <a:r>
              <a:rPr lang="en-US" altLang="zh-CN" sz="1050">
                <a:cs typeface="Arial" panose="020B0604020202020204" pitchFamily="34" charset="0"/>
              </a:rPr>
              <a:t>21</a:t>
            </a:r>
            <a:r>
              <a:rPr lang="zh-CN" altLang="en-US" sz="1050">
                <a:cs typeface="Arial" panose="020B0604020202020204" pitchFamily="34" charset="0"/>
              </a:rPr>
              <a:t>项</a:t>
            </a:r>
            <a:r>
              <a:rPr lang="en-US" altLang="zh-CN" sz="1050">
                <a:cs typeface="Arial" panose="020B0604020202020204" pitchFamily="34" charset="0"/>
              </a:rPr>
              <a:t>3G/LTE</a:t>
            </a:r>
            <a:r>
              <a:rPr lang="zh-CN" altLang="en-US" sz="1050">
                <a:cs typeface="Arial" panose="020B0604020202020204" pitchFamily="34" charset="0"/>
              </a:rPr>
              <a:t>专利。</a:t>
            </a:r>
            <a:endParaRPr lang="zh-CN" altLang="en-US" sz="1050">
              <a:cs typeface="Arial" panose="020B0604020202020204" pitchFamily="34" charset="0"/>
            </a:endParaRPr>
          </a:p>
        </p:txBody>
      </p:sp>
      <p:sp>
        <p:nvSpPr>
          <p:cNvPr id="17437" name="Rectangle 6"/>
          <p:cNvSpPr>
            <a:spLocks noChangeArrowheads="1"/>
          </p:cNvSpPr>
          <p:nvPr/>
        </p:nvSpPr>
        <p:spPr bwMode="auto">
          <a:xfrm>
            <a:off x="5597129" y="2444354"/>
            <a:ext cx="2399109"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2857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4161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9791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Aft>
                <a:spcPts val="225"/>
              </a:spcAft>
              <a:buFont typeface="Arial" panose="020B0604020202020204" pitchFamily="34" charset="0"/>
              <a:buChar char="•"/>
            </a:pPr>
            <a:r>
              <a:rPr lang="en-US" altLang="zh-CN" sz="1050">
                <a:cs typeface="Arial" panose="020B0604020202020204" pitchFamily="34" charset="0"/>
              </a:rPr>
              <a:t>2012</a:t>
            </a:r>
            <a:r>
              <a:rPr lang="zh-CN" altLang="en-US" sz="1050">
                <a:cs typeface="Arial" panose="020B0604020202020204" pitchFamily="34" charset="0"/>
              </a:rPr>
              <a:t>年，爱立信在欧洲起诉中兴</a:t>
            </a:r>
            <a:r>
              <a:rPr lang="en-US" altLang="zh-CN" sz="1050">
                <a:cs typeface="Arial" panose="020B0604020202020204" pitchFamily="34" charset="0"/>
              </a:rPr>
              <a:t>/</a:t>
            </a:r>
            <a:r>
              <a:rPr lang="zh-CN" altLang="en-US" sz="1050">
                <a:cs typeface="Arial" panose="020B0604020202020204" pitchFamily="34" charset="0"/>
              </a:rPr>
              <a:t>华为，中兴</a:t>
            </a:r>
            <a:r>
              <a:rPr lang="en-US" altLang="zh-CN" sz="1050">
                <a:cs typeface="Arial" panose="020B0604020202020204" pitchFamily="34" charset="0"/>
              </a:rPr>
              <a:t>/</a:t>
            </a:r>
            <a:r>
              <a:rPr lang="zh-CN" altLang="en-US" sz="1050">
                <a:cs typeface="Arial" panose="020B0604020202020204" pitchFamily="34" charset="0"/>
              </a:rPr>
              <a:t>华为在中国起诉爱立信；</a:t>
            </a:r>
            <a:endParaRPr lang="zh-CN" altLang="en-US" sz="1050">
              <a:cs typeface="Arial" panose="020B0604020202020204" pitchFamily="34" charset="0"/>
            </a:endParaRPr>
          </a:p>
          <a:p>
            <a:pPr>
              <a:lnSpc>
                <a:spcPct val="120000"/>
              </a:lnSpc>
              <a:spcAft>
                <a:spcPts val="225"/>
              </a:spcAft>
              <a:buFont typeface="Arial" panose="020B0604020202020204" pitchFamily="34" charset="0"/>
              <a:buChar char="•"/>
            </a:pPr>
            <a:r>
              <a:rPr lang="en-US" altLang="zh-CN" sz="1050">
                <a:cs typeface="Arial" panose="020B0604020202020204" pitchFamily="34" charset="0"/>
              </a:rPr>
              <a:t>2013</a:t>
            </a:r>
            <a:r>
              <a:rPr lang="zh-CN" altLang="en-US" sz="1050">
                <a:cs typeface="Arial" panose="020B0604020202020204" pitchFamily="34" charset="0"/>
              </a:rPr>
              <a:t>年，</a:t>
            </a:r>
            <a:r>
              <a:rPr lang="en-US" altLang="zh-CN" sz="1050">
                <a:cs typeface="Arial" panose="020B0604020202020204" pitchFamily="34" charset="0"/>
              </a:rPr>
              <a:t>Interdigital</a:t>
            </a:r>
            <a:r>
              <a:rPr lang="zh-CN" altLang="en-US" sz="1050">
                <a:cs typeface="Arial" panose="020B0604020202020204" pitchFamily="34" charset="0"/>
              </a:rPr>
              <a:t>在欧洲起诉中兴</a:t>
            </a:r>
            <a:r>
              <a:rPr lang="en-US" altLang="zh-CN" sz="1050">
                <a:cs typeface="Arial" panose="020B0604020202020204" pitchFamily="34" charset="0"/>
              </a:rPr>
              <a:t>/</a:t>
            </a:r>
            <a:r>
              <a:rPr lang="zh-CN" altLang="en-US" sz="1050">
                <a:cs typeface="Arial" panose="020B0604020202020204" pitchFamily="34" charset="0"/>
              </a:rPr>
              <a:t>华为</a:t>
            </a:r>
            <a:r>
              <a:rPr lang="en-US" altLang="zh-CN" sz="1050">
                <a:cs typeface="Arial" panose="020B0604020202020204" pitchFamily="34" charset="0"/>
              </a:rPr>
              <a:t>/</a:t>
            </a:r>
            <a:r>
              <a:rPr lang="zh-CN" altLang="en-US" sz="1050">
                <a:cs typeface="Arial" panose="020B0604020202020204" pitchFamily="34" charset="0"/>
              </a:rPr>
              <a:t>爱立信；</a:t>
            </a:r>
            <a:endParaRPr lang="zh-CN" altLang="en-US" sz="1050">
              <a:cs typeface="Arial" panose="020B0604020202020204" pitchFamily="34" charset="0"/>
            </a:endParaRPr>
          </a:p>
          <a:p>
            <a:pPr>
              <a:lnSpc>
                <a:spcPct val="120000"/>
              </a:lnSpc>
              <a:spcAft>
                <a:spcPts val="225"/>
              </a:spcAft>
              <a:buFont typeface="Arial" panose="020B0604020202020204" pitchFamily="34" charset="0"/>
              <a:buChar char="•"/>
            </a:pPr>
            <a:r>
              <a:rPr lang="en-US" altLang="zh-CN" sz="1050">
                <a:cs typeface="Arial" panose="020B0604020202020204" pitchFamily="34" charset="0"/>
              </a:rPr>
              <a:t>2014</a:t>
            </a:r>
            <a:r>
              <a:rPr lang="zh-CN" altLang="en-US" sz="1050">
                <a:cs typeface="Arial" panose="020B0604020202020204" pitchFamily="34" charset="0"/>
              </a:rPr>
              <a:t>－</a:t>
            </a:r>
            <a:r>
              <a:rPr lang="en-US" altLang="zh-CN" sz="1050">
                <a:cs typeface="Arial" panose="020B0604020202020204" pitchFamily="34" charset="0"/>
              </a:rPr>
              <a:t>15</a:t>
            </a:r>
            <a:r>
              <a:rPr lang="zh-CN" altLang="en-US" sz="1050">
                <a:cs typeface="Arial" panose="020B0604020202020204" pitchFamily="34" charset="0"/>
              </a:rPr>
              <a:t>年，爱立信在印度起诉小米，小米败诉，每台销售需在印度法院存</a:t>
            </a:r>
            <a:r>
              <a:rPr lang="en-US" altLang="zh-CN" sz="1050">
                <a:cs typeface="Arial" panose="020B0604020202020204" pitchFamily="34" charset="0"/>
              </a:rPr>
              <a:t>100</a:t>
            </a:r>
            <a:r>
              <a:rPr lang="zh-CN" altLang="en-US" sz="1050">
                <a:cs typeface="Arial" panose="020B0604020202020204" pitchFamily="34" charset="0"/>
              </a:rPr>
              <a:t>卢比</a:t>
            </a:r>
            <a:endParaRPr lang="en-US" altLang="zh-CN" sz="1050">
              <a:cs typeface="Arial" panose="020B0604020202020204" pitchFamily="34" charset="0"/>
            </a:endParaRPr>
          </a:p>
          <a:p>
            <a:pPr>
              <a:lnSpc>
                <a:spcPct val="120000"/>
              </a:lnSpc>
              <a:spcAft>
                <a:spcPts val="225"/>
              </a:spcAft>
              <a:buFont typeface="Arial" panose="020B0604020202020204" pitchFamily="34" charset="0"/>
              <a:buChar char="•"/>
            </a:pPr>
            <a:r>
              <a:rPr lang="en-US" altLang="zh-CN" sz="1050">
                <a:cs typeface="Arial" panose="020B0604020202020204" pitchFamily="34" charset="0"/>
              </a:rPr>
              <a:t>2016</a:t>
            </a:r>
            <a:r>
              <a:rPr lang="zh-CN" altLang="en-US" sz="1050">
                <a:cs typeface="Arial" panose="020B0604020202020204" pitchFamily="34" charset="0"/>
              </a:rPr>
              <a:t>年，华为在中国和美国起诉三星</a:t>
            </a:r>
            <a:endParaRPr lang="zh-CN" altLang="en-US" sz="105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0" y="1"/>
            <a:ext cx="74295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spcBef>
                <a:spcPct val="0"/>
              </a:spcBef>
              <a:defRPr/>
            </a:pPr>
            <a:r>
              <a:rPr kumimoji="1" lang="zh-CN" altLang="en-US" sz="2100" dirty="0">
                <a:solidFill>
                  <a:schemeClr val="tx1"/>
                </a:solidFill>
                <a:latin typeface="微软雅黑" panose="020B0503020204020204" pitchFamily="34" charset="-122"/>
                <a:ea typeface="微软雅黑" panose="020B0503020204020204" pitchFamily="34" charset="-122"/>
                <a:cs typeface="Heiti SC Light"/>
              </a:rPr>
              <a:t>  </a:t>
            </a:r>
            <a:r>
              <a:rPr lang="zh-CN" altLang="en-US" dirty="0">
                <a:solidFill>
                  <a:prstClr val="black"/>
                </a:solidFill>
                <a:latin typeface="Calibri Light" panose="020F0302020204030204"/>
                <a:ea typeface="+mj-ea"/>
                <a:cs typeface="+mj-cs"/>
              </a:rPr>
              <a:t>标准必要专利主导整个产业链</a:t>
            </a:r>
            <a:endParaRPr lang="zh-CN" altLang="en-US" dirty="0">
              <a:solidFill>
                <a:prstClr val="black"/>
              </a:solidFill>
              <a:latin typeface="Calibri Light" panose="020F0302020204030204"/>
              <a:ea typeface="+mj-ea"/>
              <a:cs typeface="+mj-cs"/>
            </a:endParaRPr>
          </a:p>
        </p:txBody>
      </p:sp>
      <p:graphicFrame>
        <p:nvGraphicFramePr>
          <p:cNvPr id="5" name="图示 20"/>
          <p:cNvGraphicFramePr/>
          <p:nvPr/>
        </p:nvGraphicFramePr>
        <p:xfrm>
          <a:off x="995225" y="996487"/>
          <a:ext cx="3780420" cy="31852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10"/>
          <p:cNvSpPr/>
          <p:nvPr/>
        </p:nvSpPr>
        <p:spPr>
          <a:xfrm>
            <a:off x="857250" y="4396979"/>
            <a:ext cx="7429500" cy="715581"/>
          </a:xfrm>
          <a:prstGeom prst="rect">
            <a:avLst/>
          </a:prstGeom>
          <a:solidFill>
            <a:schemeClr val="tx2">
              <a:lumMod val="60000"/>
              <a:lumOff val="40000"/>
            </a:schemeClr>
          </a:solidFill>
        </p:spPr>
        <p:txBody>
          <a:bodyPr>
            <a:spAutoFit/>
          </a:bodyPr>
          <a:lstStyle/>
          <a:p>
            <a:pPr algn="ctr" eaLnBrk="1" hangingPunct="1">
              <a:lnSpc>
                <a:spcPct val="150000"/>
              </a:lnSpc>
              <a:defRPr/>
            </a:pPr>
            <a:r>
              <a:rPr lang="zh-CN" altLang="en-US" sz="1350" b="1" dirty="0">
                <a:solidFill>
                  <a:srgbClr val="FFFF00"/>
                </a:solidFill>
                <a:latin typeface="微软雅黑" panose="020B0503020204020204" pitchFamily="34" charset="-122"/>
                <a:ea typeface="微软雅黑" panose="020B0503020204020204" pitchFamily="34" charset="-122"/>
              </a:rPr>
              <a:t>朗帛</a:t>
            </a:r>
            <a:r>
              <a:rPr lang="zh-CN" altLang="en-US" sz="1350" b="1" dirty="0">
                <a:solidFill>
                  <a:schemeClr val="bg1"/>
                </a:solidFill>
                <a:latin typeface="微软雅黑" panose="020B0503020204020204" pitchFamily="34" charset="-122"/>
                <a:ea typeface="微软雅黑" panose="020B0503020204020204" pitchFamily="34" charset="-122"/>
              </a:rPr>
              <a:t>致力于成为中国首家位于通信产业链最顶端的公司，</a:t>
            </a:r>
            <a:endParaRPr lang="en-US" altLang="zh-CN" sz="135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defRPr/>
            </a:pPr>
            <a:r>
              <a:rPr lang="zh-CN" altLang="en-US" sz="1350" b="1" dirty="0">
                <a:solidFill>
                  <a:schemeClr val="bg1"/>
                </a:solidFill>
                <a:latin typeface="微软雅黑" panose="020B0503020204020204" pitchFamily="34" charset="-122"/>
                <a:ea typeface="微软雅黑" panose="020B0503020204020204" pitchFamily="34" charset="-122"/>
              </a:rPr>
              <a:t>为中国无线通信产品的“出海”保驾护航。</a:t>
            </a:r>
            <a:endParaRPr lang="zh-CN" altLang="en-US" sz="1350" b="1" dirty="0">
              <a:solidFill>
                <a:schemeClr val="bg1"/>
              </a:solidFill>
              <a:latin typeface="微软雅黑" panose="020B0503020204020204" pitchFamily="34" charset="-122"/>
              <a:ea typeface="微软雅黑" panose="020B0503020204020204" pitchFamily="34" charset="-122"/>
            </a:endParaRPr>
          </a:p>
        </p:txBody>
      </p:sp>
      <p:sp>
        <p:nvSpPr>
          <p:cNvPr id="18437" name="Rectangle 2"/>
          <p:cNvSpPr>
            <a:spLocks noChangeArrowheads="1"/>
          </p:cNvSpPr>
          <p:nvPr/>
        </p:nvSpPr>
        <p:spPr bwMode="auto">
          <a:xfrm>
            <a:off x="2462212" y="757238"/>
            <a:ext cx="1158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b="1">
                <a:latin typeface="微软雅黑" panose="020B0503020204020204" pitchFamily="34" charset="-122"/>
                <a:ea typeface="微软雅黑" panose="020B0503020204020204" pitchFamily="34" charset="-122"/>
              </a:rPr>
              <a:t>标准</a:t>
            </a:r>
            <a:r>
              <a:rPr lang="en-US" altLang="zh-CN" sz="1200"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专利</a:t>
            </a:r>
            <a:endParaRPr lang="zh-CN" altLang="en-US" sz="1200" b="1">
              <a:latin typeface="微软雅黑" panose="020B0503020204020204" pitchFamily="34" charset="-122"/>
              <a:ea typeface="微软雅黑" panose="020B0503020204020204" pitchFamily="34" charset="-122"/>
            </a:endParaRPr>
          </a:p>
        </p:txBody>
      </p:sp>
      <p:sp>
        <p:nvSpPr>
          <p:cNvPr id="18438" name="Rectangle 7"/>
          <p:cNvSpPr>
            <a:spLocks noChangeArrowheads="1"/>
          </p:cNvSpPr>
          <p:nvPr/>
        </p:nvSpPr>
        <p:spPr bwMode="auto">
          <a:xfrm>
            <a:off x="2189560" y="2060972"/>
            <a:ext cx="9509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350" b="1"/>
              <a:t>品牌</a:t>
            </a:r>
            <a:r>
              <a:rPr lang="en-US" altLang="zh-CN" sz="1350" b="1"/>
              <a:t>/</a:t>
            </a:r>
            <a:r>
              <a:rPr lang="zh-CN" altLang="en-US" sz="1350" b="1"/>
              <a:t>开发</a:t>
            </a:r>
            <a:endParaRPr lang="zh-CN" altLang="en-US" sz="1350"/>
          </a:p>
        </p:txBody>
      </p:sp>
      <p:sp>
        <p:nvSpPr>
          <p:cNvPr id="18439" name="Rectangle 8"/>
          <p:cNvSpPr>
            <a:spLocks noChangeArrowheads="1"/>
          </p:cNvSpPr>
          <p:nvPr/>
        </p:nvSpPr>
        <p:spPr bwMode="auto">
          <a:xfrm>
            <a:off x="1487091" y="3219450"/>
            <a:ext cx="9509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350" b="1"/>
              <a:t>产品</a:t>
            </a:r>
            <a:r>
              <a:rPr lang="en-US" altLang="zh-CN" sz="1350" b="1"/>
              <a:t>/</a:t>
            </a:r>
            <a:r>
              <a:rPr lang="zh-CN" altLang="en-US" sz="1350" b="1"/>
              <a:t>制造</a:t>
            </a:r>
            <a:endParaRPr lang="zh-CN" altLang="en-US" sz="1350"/>
          </a:p>
        </p:txBody>
      </p:sp>
      <p:cxnSp>
        <p:nvCxnSpPr>
          <p:cNvPr id="29" name="Straight Arrow Connector 124"/>
          <p:cNvCxnSpPr/>
          <p:nvPr/>
        </p:nvCxnSpPr>
        <p:spPr>
          <a:xfrm flipH="1" flipV="1">
            <a:off x="3314700" y="1646635"/>
            <a:ext cx="2787254"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125"/>
          <p:cNvCxnSpPr/>
          <p:nvPr/>
        </p:nvCxnSpPr>
        <p:spPr>
          <a:xfrm flipH="1">
            <a:off x="3983831" y="2736056"/>
            <a:ext cx="2300288"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126"/>
          <p:cNvCxnSpPr/>
          <p:nvPr/>
        </p:nvCxnSpPr>
        <p:spPr>
          <a:xfrm flipH="1">
            <a:off x="4564857" y="3670697"/>
            <a:ext cx="1845469" cy="0"/>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8443" name="Rectangle 115"/>
          <p:cNvSpPr>
            <a:spLocks noChangeArrowheads="1"/>
          </p:cNvSpPr>
          <p:nvPr/>
        </p:nvSpPr>
        <p:spPr bwMode="auto">
          <a:xfrm>
            <a:off x="6590110" y="119538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en-US" altLang="zh-CN" sz="1350" i="1">
              <a:latin typeface="微软雅黑" panose="020B0503020204020204" pitchFamily="34" charset="-122"/>
              <a:ea typeface="微软雅黑" panose="020B0503020204020204" pitchFamily="34" charset="-122"/>
            </a:endParaRPr>
          </a:p>
        </p:txBody>
      </p:sp>
      <p:sp>
        <p:nvSpPr>
          <p:cNvPr id="24" name="Rectangle 117"/>
          <p:cNvSpPr/>
          <p:nvPr/>
        </p:nvSpPr>
        <p:spPr>
          <a:xfrm>
            <a:off x="3446860" y="1375172"/>
            <a:ext cx="4810125" cy="1136914"/>
          </a:xfrm>
          <a:prstGeom prst="rect">
            <a:avLst/>
          </a:prstGeom>
        </p:spPr>
        <p:txBody>
          <a:bodyPr>
            <a:spAutoFit/>
          </a:bodyPr>
          <a:lstStyle/>
          <a:p>
            <a:pPr eaLnBrk="1" hangingPunct="1">
              <a:defRPr/>
            </a:pPr>
            <a:r>
              <a:rPr lang="zh-CN" altLang="en-US" sz="1200" dirty="0">
                <a:latin typeface="微软雅黑" panose="020B0503020204020204" pitchFamily="34" charset="-122"/>
                <a:ea typeface="微软雅黑" panose="020B0503020204020204" pitchFamily="34" charset="-122"/>
              </a:rPr>
              <a:t>专利投资巨大，一件专利（多国）需要六十万人民币的申请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维护费。 </a:t>
            </a:r>
            <a:endParaRPr lang="en-US" altLang="zh-CN" sz="1200" dirty="0">
              <a:latin typeface="微软雅黑" panose="020B0503020204020204" pitchFamily="34" charset="-122"/>
              <a:ea typeface="微软雅黑" panose="020B0503020204020204" pitchFamily="34" charset="-122"/>
            </a:endParaRPr>
          </a:p>
          <a:p>
            <a:pPr eaLnBrk="1" hangingPunct="1">
              <a:defRPr/>
            </a:pPr>
            <a:endParaRPr lang="en-US" altLang="zh-CN" sz="790" dirty="0">
              <a:latin typeface="微软雅黑" panose="020B0503020204020204" pitchFamily="34" charset="-122"/>
              <a:ea typeface="微软雅黑" panose="020B0503020204020204" pitchFamily="34" charset="-122"/>
            </a:endParaRPr>
          </a:p>
          <a:p>
            <a:pPr eaLnBrk="1" hangingPunct="1">
              <a:defRPr/>
            </a:pPr>
            <a:r>
              <a:rPr lang="zh-CN" altLang="en-US" sz="1200" dirty="0">
                <a:latin typeface="微软雅黑" panose="020B0503020204020204" pitchFamily="34" charset="-122"/>
                <a:ea typeface="微软雅黑" panose="020B0503020204020204" pitchFamily="34" charset="-122"/>
              </a:rPr>
              <a:t>需要长时间积累，建立高对抗强度的专利组合通常需要</a:t>
            </a:r>
            <a:r>
              <a:rPr lang="en-US" altLang="zh-CN" sz="1200" dirty="0">
                <a:latin typeface="微软雅黑" panose="020B0503020204020204" pitchFamily="34" charset="-122"/>
                <a:ea typeface="微软雅黑" panose="020B0503020204020204" pitchFamily="34" charset="-122"/>
              </a:rPr>
              <a:t>5~10</a:t>
            </a:r>
            <a:r>
              <a:rPr lang="zh-CN" altLang="en-US" sz="1200" dirty="0">
                <a:latin typeface="微软雅黑" panose="020B0503020204020204" pitchFamily="34" charset="-122"/>
                <a:ea typeface="微软雅黑" panose="020B0503020204020204" pitchFamily="34" charset="-122"/>
              </a:rPr>
              <a:t>年时间。</a:t>
            </a:r>
            <a:endParaRPr lang="en-US" altLang="zh-CN" sz="1200" dirty="0">
              <a:latin typeface="微软雅黑" panose="020B0503020204020204" pitchFamily="34" charset="-122"/>
              <a:ea typeface="微软雅黑" panose="020B0503020204020204" pitchFamily="34" charset="-122"/>
            </a:endParaRPr>
          </a:p>
          <a:p>
            <a:pPr eaLnBrk="1" hangingPunct="1">
              <a:defRPr/>
            </a:pPr>
            <a:endParaRPr lang="en-US" sz="1200" dirty="0">
              <a:latin typeface="Arial" panose="020B0604020202020204" pitchFamily="34" charset="0"/>
              <a:ea typeface="宋体" panose="02010600030101010101" pitchFamily="2" charset="-122"/>
            </a:endParaRPr>
          </a:p>
        </p:txBody>
      </p:sp>
      <p:sp>
        <p:nvSpPr>
          <p:cNvPr id="18445" name="Rectangle 119"/>
          <p:cNvSpPr>
            <a:spLocks noChangeArrowheads="1"/>
          </p:cNvSpPr>
          <p:nvPr/>
        </p:nvSpPr>
        <p:spPr bwMode="auto">
          <a:xfrm>
            <a:off x="4090988" y="2353866"/>
            <a:ext cx="3114675" cy="105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zh-CN" sz="600">
              <a:latin typeface="微软雅黑" panose="020B0503020204020204" pitchFamily="34" charset="-122"/>
              <a:ea typeface="微软雅黑" panose="020B0503020204020204" pitchFamily="34" charset="-122"/>
            </a:endParaRPr>
          </a:p>
          <a:p>
            <a:pPr eaLnBrk="1" hangingPunct="1"/>
            <a:r>
              <a:rPr lang="zh-CN" altLang="en-US" sz="1200">
                <a:latin typeface="微软雅黑" panose="020B0503020204020204" pitchFamily="34" charset="-122"/>
                <a:ea typeface="微软雅黑" panose="020B0503020204020204" pitchFamily="34" charset="-122"/>
              </a:rPr>
              <a:t>不得不向高通支付高额授权费（售价</a:t>
            </a:r>
            <a:r>
              <a:rPr lang="en-US" altLang="zh-CN" sz="1200">
                <a:latin typeface="微软雅黑" panose="020B0503020204020204" pitchFamily="34" charset="-122"/>
                <a:ea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rPr>
              <a:t>）。</a:t>
            </a:r>
            <a:endParaRPr lang="en-US" altLang="zh-CN" sz="1200">
              <a:latin typeface="微软雅黑" panose="020B0503020204020204" pitchFamily="34" charset="-122"/>
              <a:ea typeface="微软雅黑" panose="020B0503020204020204" pitchFamily="34" charset="-122"/>
            </a:endParaRPr>
          </a:p>
          <a:p>
            <a:pPr eaLnBrk="1" hangingPunct="1"/>
            <a:endParaRPr lang="en-US" altLang="zh-CN" sz="825">
              <a:latin typeface="微软雅黑" panose="020B0503020204020204" pitchFamily="34" charset="-122"/>
              <a:ea typeface="微软雅黑" panose="020B0503020204020204" pitchFamily="34" charset="-122"/>
            </a:endParaRPr>
          </a:p>
          <a:p>
            <a:pPr eaLnBrk="1" hangingPunct="1"/>
            <a:r>
              <a:rPr lang="zh-CN" altLang="en-US" sz="1200">
                <a:latin typeface="微软雅黑" panose="020B0503020204020204" pitchFamily="34" charset="-122"/>
                <a:ea typeface="微软雅黑" panose="020B0503020204020204" pitchFamily="34" charset="-122"/>
              </a:rPr>
              <a:t>拓展海外市场时，遭受大量专利攻击。</a:t>
            </a:r>
            <a:endParaRPr lang="en-US" altLang="zh-CN" sz="1200"/>
          </a:p>
          <a:p>
            <a:pPr eaLnBrk="1" hangingPunct="1"/>
            <a:endParaRPr lang="en-US" altLang="zh-CN" sz="1200"/>
          </a:p>
        </p:txBody>
      </p:sp>
      <p:sp>
        <p:nvSpPr>
          <p:cNvPr id="18446" name="矩形 33"/>
          <p:cNvSpPr>
            <a:spLocks noChangeArrowheads="1"/>
          </p:cNvSpPr>
          <p:nvPr/>
        </p:nvSpPr>
        <p:spPr bwMode="auto">
          <a:xfrm>
            <a:off x="4675585" y="3413523"/>
            <a:ext cx="2954655"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latin typeface="微软雅黑" panose="020B0503020204020204" pitchFamily="34" charset="-122"/>
                <a:ea typeface="微软雅黑" panose="020B0503020204020204" pitchFamily="34" charset="-122"/>
              </a:rPr>
              <a:t>人力成本升高，竞争激烈，利润率下降。</a:t>
            </a:r>
            <a:endParaRPr lang="en-US" altLang="zh-CN" sz="1200">
              <a:latin typeface="微软雅黑" panose="020B0503020204020204" pitchFamily="34" charset="-122"/>
              <a:ea typeface="微软雅黑" panose="020B0503020204020204" pitchFamily="34" charset="-122"/>
            </a:endParaRPr>
          </a:p>
          <a:p>
            <a:pPr eaLnBrk="1" hangingPunct="1"/>
            <a:endParaRPr lang="en-US" altLang="zh-CN" sz="675">
              <a:latin typeface="微软雅黑" panose="020B0503020204020204" pitchFamily="34" charset="-122"/>
              <a:ea typeface="微软雅黑" panose="020B0503020204020204" pitchFamily="34" charset="-122"/>
            </a:endParaRPr>
          </a:p>
          <a:p>
            <a:pPr eaLnBrk="1" hangingPunct="1"/>
            <a:r>
              <a:rPr lang="zh-CN" altLang="en-US" sz="1200">
                <a:latin typeface="微软雅黑" panose="020B0503020204020204" pitchFamily="34" charset="-122"/>
                <a:ea typeface="微软雅黑" panose="020B0503020204020204" pitchFamily="34" charset="-122"/>
              </a:rPr>
              <a:t>高质量专利匮乏，无法形成保护。</a:t>
            </a:r>
            <a:endParaRPr lang="en-US" altLang="zh-CN" sz="120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009650" y="1282303"/>
          <a:ext cx="7196138" cy="2801547"/>
        </p:xfrm>
        <a:graphic>
          <a:graphicData uri="http://schemas.openxmlformats.org/drawingml/2006/table">
            <a:tbl>
              <a:tblPr firstRow="1" bandRow="1">
                <a:tableStyleId>{5FD0F851-EC5A-4D38-B0AD-8093EC10F338}</a:tableStyleId>
              </a:tblPr>
              <a:tblGrid>
                <a:gridCol w="1545316"/>
                <a:gridCol w="1746975"/>
                <a:gridCol w="1837173"/>
                <a:gridCol w="2066674"/>
              </a:tblGrid>
              <a:tr h="421086">
                <a:tc>
                  <a:txBody>
                    <a:bodyPr/>
                    <a:lstStyle/>
                    <a:p>
                      <a:endParaRPr lang="zh-CN" altLang="en-US" sz="1200" dirty="0"/>
                    </a:p>
                  </a:txBody>
                  <a:tcPr marL="68575" marR="68575" marT="34277" marB="34277"/>
                </a:tc>
                <a:tc>
                  <a:txBody>
                    <a:bodyPr/>
                    <a:lstStyle/>
                    <a:p>
                      <a:endParaRPr lang="zh-CN" altLang="en-US" sz="1200" dirty="0"/>
                    </a:p>
                  </a:txBody>
                  <a:tcPr marL="68575" marR="68575" marT="34277" marB="34277"/>
                </a:tc>
                <a:tc>
                  <a:txBody>
                    <a:bodyPr/>
                    <a:lstStyle/>
                    <a:p>
                      <a:pPr algn="ctr"/>
                      <a:r>
                        <a:rPr lang="en-US" altLang="zh-CN" sz="1500" b="1" dirty="0" smtClean="0"/>
                        <a:t>Unwired Planet</a:t>
                      </a:r>
                      <a:endParaRPr lang="zh-CN" altLang="en-US" sz="1500" dirty="0"/>
                    </a:p>
                  </a:txBody>
                  <a:tcPr marL="68575" marR="68575" marT="34277" marB="34277" anchor="ctr"/>
                </a:tc>
                <a:tc>
                  <a:txBody>
                    <a:bodyPr/>
                    <a:lstStyle/>
                    <a:p>
                      <a:endParaRPr lang="zh-CN" altLang="en-US" sz="1200" dirty="0"/>
                    </a:p>
                  </a:txBody>
                  <a:tcPr marL="68575" marR="68575" marT="34277" marB="34277"/>
                </a:tc>
              </a:tr>
              <a:tr h="278021">
                <a:tc>
                  <a:txBody>
                    <a:bodyPr/>
                    <a:lstStyle/>
                    <a:p>
                      <a:r>
                        <a:rPr lang="zh-CN" altLang="en-US" sz="1200" dirty="0" smtClean="0"/>
                        <a:t>员工</a:t>
                      </a:r>
                      <a:endParaRPr lang="zh-CN" altLang="en-US" sz="1200" dirty="0"/>
                    </a:p>
                  </a:txBody>
                  <a:tcPr marL="68575" marR="68575" marT="34277" marB="34277"/>
                </a:tc>
                <a:tc>
                  <a:txBody>
                    <a:bodyPr/>
                    <a:lstStyle/>
                    <a:p>
                      <a:r>
                        <a:rPr lang="en-US" altLang="zh-CN" sz="1200" dirty="0" smtClean="0"/>
                        <a:t>330</a:t>
                      </a:r>
                      <a:r>
                        <a:rPr lang="zh-CN" altLang="en-US" sz="1200" dirty="0" smtClean="0"/>
                        <a:t>人</a:t>
                      </a:r>
                      <a:endParaRPr lang="zh-CN" altLang="en-US" sz="1200" dirty="0"/>
                    </a:p>
                  </a:txBody>
                  <a:tcPr marL="68575" marR="68575" marT="34277" marB="34277"/>
                </a:tc>
                <a:tc>
                  <a:txBody>
                    <a:bodyPr/>
                    <a:lstStyle/>
                    <a:p>
                      <a:pPr algn="l"/>
                      <a:r>
                        <a:rPr lang="en-US" altLang="zh-CN" sz="1200" dirty="0" smtClean="0"/>
                        <a:t>15</a:t>
                      </a:r>
                      <a:r>
                        <a:rPr lang="zh-CN" altLang="en-US" sz="1200" dirty="0" smtClean="0"/>
                        <a:t>人</a:t>
                      </a:r>
                      <a:endParaRPr lang="zh-CN" altLang="en-US" sz="1200" dirty="0"/>
                    </a:p>
                  </a:txBody>
                  <a:tcPr marL="68575" marR="68575" marT="34277" marB="34277"/>
                </a:tc>
                <a:tc>
                  <a:txBody>
                    <a:bodyPr/>
                    <a:lstStyle/>
                    <a:p>
                      <a:pPr algn="l"/>
                      <a:r>
                        <a:rPr lang="en-US" altLang="zh-CN" sz="1200" dirty="0" smtClean="0"/>
                        <a:t>12</a:t>
                      </a:r>
                      <a:r>
                        <a:rPr lang="zh-CN" altLang="en-US" sz="1200" dirty="0" smtClean="0"/>
                        <a:t>人</a:t>
                      </a:r>
                      <a:endParaRPr lang="zh-CN" altLang="en-US" sz="1200" dirty="0"/>
                    </a:p>
                  </a:txBody>
                  <a:tcPr marL="68575" marR="68575" marT="34277" marB="34277"/>
                </a:tc>
              </a:tr>
              <a:tr h="278021">
                <a:tc>
                  <a:txBody>
                    <a:bodyPr/>
                    <a:lstStyle/>
                    <a:p>
                      <a:r>
                        <a:rPr lang="zh-CN" altLang="en-US" sz="1200" dirty="0" smtClean="0"/>
                        <a:t>专利</a:t>
                      </a:r>
                      <a:r>
                        <a:rPr lang="en-US" altLang="zh-CN" sz="1200" dirty="0" smtClean="0"/>
                        <a:t>/</a:t>
                      </a:r>
                      <a:r>
                        <a:rPr lang="zh-CN" altLang="en-US" sz="1200" dirty="0" smtClean="0"/>
                        <a:t>专利申请数量</a:t>
                      </a:r>
                      <a:endParaRPr lang="zh-CN" altLang="en-US" sz="1200" dirty="0"/>
                    </a:p>
                  </a:txBody>
                  <a:tcPr marL="68575" marR="68575" marT="34277" marB="34277"/>
                </a:tc>
                <a:tc>
                  <a:txBody>
                    <a:bodyPr/>
                    <a:lstStyle/>
                    <a:p>
                      <a:r>
                        <a:rPr lang="en-US" altLang="zh-CN" sz="1200" dirty="0" smtClean="0"/>
                        <a:t>3400</a:t>
                      </a:r>
                      <a:r>
                        <a:rPr lang="zh-CN" altLang="en-US" sz="1200" dirty="0" smtClean="0"/>
                        <a:t>个</a:t>
                      </a:r>
                      <a:r>
                        <a:rPr lang="en-US" altLang="zh-CN" sz="1200" dirty="0" smtClean="0"/>
                        <a:t>family</a:t>
                      </a:r>
                      <a:endParaRPr lang="zh-CN" altLang="en-US" sz="1200" dirty="0"/>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dirty="0" smtClean="0"/>
                        <a:t>300`400</a:t>
                      </a:r>
                      <a:r>
                        <a:rPr lang="zh-CN" altLang="en-US" sz="1200" dirty="0" smtClean="0"/>
                        <a:t>个</a:t>
                      </a:r>
                      <a:r>
                        <a:rPr lang="en-US" altLang="zh-CN" sz="1200" dirty="0" smtClean="0"/>
                        <a:t>family</a:t>
                      </a:r>
                      <a:endParaRPr lang="zh-CN" altLang="en-US" sz="1200" dirty="0" smtClean="0"/>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dirty="0" smtClean="0"/>
                        <a:t>346</a:t>
                      </a:r>
                      <a:r>
                        <a:rPr lang="zh-CN" altLang="en-US" sz="1200" dirty="0" smtClean="0"/>
                        <a:t>个</a:t>
                      </a:r>
                      <a:r>
                        <a:rPr lang="en-US" altLang="zh-CN" sz="1200" dirty="0" smtClean="0"/>
                        <a:t>family</a:t>
                      </a:r>
                      <a:endParaRPr lang="zh-CN" altLang="en-US" sz="1200" dirty="0" smtClean="0"/>
                    </a:p>
                  </a:txBody>
                  <a:tcPr marL="68575" marR="68575" marT="34277" marB="34277"/>
                </a:tc>
              </a:tr>
              <a:tr h="278021">
                <a:tc>
                  <a:txBody>
                    <a:bodyPr/>
                    <a:lstStyle/>
                    <a:p>
                      <a:r>
                        <a:rPr lang="zh-CN" altLang="en-US" sz="1200" dirty="0" smtClean="0"/>
                        <a:t>人均专利申请量</a:t>
                      </a:r>
                      <a:r>
                        <a:rPr lang="en-US" altLang="zh-CN" sz="1200" dirty="0" smtClean="0"/>
                        <a:t>/</a:t>
                      </a:r>
                      <a:r>
                        <a:rPr lang="zh-CN" altLang="en-US" sz="1200" dirty="0" smtClean="0"/>
                        <a:t>年</a:t>
                      </a:r>
                      <a:endParaRPr lang="zh-CN" altLang="en-US" sz="1200" dirty="0"/>
                    </a:p>
                  </a:txBody>
                  <a:tcPr marL="68575" marR="68575" marT="34277" marB="34277"/>
                </a:tc>
                <a:tc>
                  <a:txBody>
                    <a:bodyPr/>
                    <a:lstStyle/>
                    <a:p>
                      <a:r>
                        <a:rPr lang="en-US" altLang="zh-CN" sz="1200" dirty="0" smtClean="0">
                          <a:solidFill>
                            <a:schemeClr val="tx1"/>
                          </a:solidFill>
                          <a:latin typeface="+mj-lt"/>
                        </a:rPr>
                        <a:t>2.2 </a:t>
                      </a:r>
                      <a:r>
                        <a:rPr lang="zh-CN" altLang="en-US" sz="1200" dirty="0" smtClean="0">
                          <a:solidFill>
                            <a:schemeClr val="tx1"/>
                          </a:solidFill>
                          <a:latin typeface="+mj-lt"/>
                        </a:rPr>
                        <a:t>   </a:t>
                      </a:r>
                      <a:endParaRPr lang="zh-CN" altLang="en-US" sz="1200" dirty="0">
                        <a:solidFill>
                          <a:schemeClr val="tx1"/>
                        </a:solidFill>
                        <a:latin typeface="+mj-lt"/>
                      </a:endParaRPr>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latin typeface="+mn-lt"/>
                          <a:ea typeface="+mn-ea"/>
                          <a:cs typeface="+mn-cs"/>
                        </a:rPr>
                        <a:t>3</a:t>
                      </a:r>
                      <a:endParaRPr lang="zh-CN" altLang="en-US" sz="1200" kern="1200" dirty="0" smtClean="0">
                        <a:solidFill>
                          <a:schemeClr val="tx1"/>
                        </a:solidFill>
                        <a:latin typeface="+mn-lt"/>
                        <a:ea typeface="+mn-ea"/>
                        <a:cs typeface="+mn-cs"/>
                      </a:endParaRPr>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dirty="0" smtClean="0">
                          <a:solidFill>
                            <a:srgbClr val="FF0000"/>
                          </a:solidFill>
                        </a:rPr>
                        <a:t>20</a:t>
                      </a:r>
                      <a:r>
                        <a:rPr lang="zh-CN" altLang="en-US" sz="1200" dirty="0" smtClean="0">
                          <a:solidFill>
                            <a:srgbClr val="FF0000"/>
                          </a:solidFill>
                        </a:rPr>
                        <a:t> </a:t>
                      </a:r>
                      <a:r>
                        <a:rPr lang="zh-CN" altLang="en-US" sz="1200" kern="1200" baseline="0" dirty="0" smtClean="0">
                          <a:solidFill>
                            <a:srgbClr val="FF0000"/>
                          </a:solidFill>
                          <a:latin typeface="+mn-lt"/>
                          <a:ea typeface="+mn-ea"/>
                          <a:cs typeface="+mn-cs"/>
                        </a:rPr>
                        <a:t>（业内最高）</a:t>
                      </a:r>
                      <a:endParaRPr lang="zh-CN" altLang="en-US" sz="1200" kern="1200" dirty="0" smtClean="0">
                        <a:solidFill>
                          <a:srgbClr val="FF0000"/>
                        </a:solidFill>
                        <a:latin typeface="+mn-lt"/>
                        <a:ea typeface="+mn-ea"/>
                        <a:cs typeface="+mn-cs"/>
                      </a:endParaRPr>
                    </a:p>
                  </a:txBody>
                  <a:tcPr marL="68575" marR="68575" marT="34277" marB="34277"/>
                </a:tc>
              </a:tr>
              <a:tr h="278021">
                <a:tc>
                  <a:txBody>
                    <a:bodyPr/>
                    <a:lstStyle/>
                    <a:p>
                      <a:r>
                        <a:rPr lang="zh-CN" altLang="en-US" sz="1200" dirty="0" smtClean="0"/>
                        <a:t>标准专利</a:t>
                      </a:r>
                      <a:r>
                        <a:rPr lang="en-US" altLang="zh-CN" sz="1200" dirty="0" smtClean="0"/>
                        <a:t>/</a:t>
                      </a:r>
                      <a:r>
                        <a:rPr lang="zh-CN" altLang="en-US" sz="1200" dirty="0" smtClean="0"/>
                        <a:t>专利申请</a:t>
                      </a:r>
                      <a:endParaRPr lang="zh-CN" altLang="en-US" sz="1200" dirty="0"/>
                    </a:p>
                  </a:txBody>
                  <a:tcPr marL="68575" marR="68575" marT="34277" marB="34277"/>
                </a:tc>
                <a:tc>
                  <a:txBody>
                    <a:bodyPr/>
                    <a:lstStyle/>
                    <a:p>
                      <a:r>
                        <a:rPr lang="en-US" altLang="zh-CN" sz="1200" dirty="0" smtClean="0">
                          <a:solidFill>
                            <a:schemeClr val="tx1"/>
                          </a:solidFill>
                          <a:latin typeface="+mj-lt"/>
                        </a:rPr>
                        <a:t>1/15</a:t>
                      </a:r>
                      <a:endParaRPr lang="zh-CN" altLang="en-US" sz="1200" dirty="0">
                        <a:solidFill>
                          <a:schemeClr val="tx1"/>
                        </a:solidFill>
                        <a:latin typeface="+mj-lt"/>
                      </a:endParaRPr>
                    </a:p>
                  </a:txBody>
                  <a:tcPr marL="68575" marR="68575" marT="34277" marB="34277"/>
                </a:tc>
                <a:tc>
                  <a:txBody>
                    <a:bodyPr/>
                    <a:lstStyle/>
                    <a:p>
                      <a:pPr algn="l"/>
                      <a:r>
                        <a:rPr lang="en-US" altLang="zh-CN" sz="1200" dirty="0" smtClean="0">
                          <a:solidFill>
                            <a:schemeClr val="tx1"/>
                          </a:solidFill>
                        </a:rPr>
                        <a:t>1/15</a:t>
                      </a:r>
                      <a:endParaRPr lang="zh-CN" altLang="en-US" sz="1200" dirty="0">
                        <a:solidFill>
                          <a:schemeClr val="tx1"/>
                        </a:solidFill>
                      </a:endParaRPr>
                    </a:p>
                  </a:txBody>
                  <a:tcPr marL="68575" marR="68575" marT="34277" marB="34277"/>
                </a:tc>
                <a:tc>
                  <a:txBody>
                    <a:bodyPr/>
                    <a:lstStyle/>
                    <a:p>
                      <a:pPr algn="l"/>
                      <a:r>
                        <a:rPr lang="en-US" altLang="zh-CN" sz="1200" dirty="0" smtClean="0">
                          <a:solidFill>
                            <a:srgbClr val="FF0000"/>
                          </a:solidFill>
                        </a:rPr>
                        <a:t>&gt;1/7</a:t>
                      </a:r>
                      <a:r>
                        <a:rPr lang="zh-CN" altLang="en-US" sz="1200" kern="1200" baseline="0" dirty="0" smtClean="0">
                          <a:solidFill>
                            <a:srgbClr val="FF0000"/>
                          </a:solidFill>
                          <a:latin typeface="+mn-lt"/>
                          <a:ea typeface="+mn-ea"/>
                          <a:cs typeface="+mn-cs"/>
                        </a:rPr>
                        <a:t>（业内最高）</a:t>
                      </a:r>
                      <a:endParaRPr lang="zh-CN" altLang="en-US" sz="1200" dirty="0">
                        <a:solidFill>
                          <a:srgbClr val="FF0000"/>
                        </a:solidFill>
                      </a:endParaRPr>
                    </a:p>
                  </a:txBody>
                  <a:tcPr marL="68575" marR="68575" marT="34277" marB="34277"/>
                </a:tc>
              </a:tr>
              <a:tr h="278021">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zh-CN" altLang="en-US" sz="1200" dirty="0" smtClean="0"/>
                        <a:t>博士比例（研发人员）</a:t>
                      </a:r>
                      <a:endParaRPr lang="zh-CN" altLang="en-US" sz="1200" dirty="0"/>
                    </a:p>
                  </a:txBody>
                  <a:tcPr marL="68575" marR="68575" marT="34277" marB="34277"/>
                </a:tc>
                <a:tc>
                  <a:txBody>
                    <a:bodyPr/>
                    <a:lstStyle/>
                    <a:p>
                      <a:pPr marL="0" algn="l" defTabSz="979170" rtl="0" eaLnBrk="1" latinLnBrk="0" hangingPunct="1"/>
                      <a:r>
                        <a:rPr lang="en-US" altLang="zh-CN" sz="1200" kern="1200" dirty="0" smtClean="0">
                          <a:solidFill>
                            <a:schemeClr val="tx1"/>
                          </a:solidFill>
                          <a:latin typeface="+mj-lt"/>
                          <a:ea typeface="+mn-ea"/>
                          <a:cs typeface="+mn-cs"/>
                        </a:rPr>
                        <a:t>33%</a:t>
                      </a:r>
                      <a:r>
                        <a:rPr lang="zh-CN" altLang="en-US" sz="1200" kern="1200" dirty="0" smtClean="0">
                          <a:solidFill>
                            <a:schemeClr val="tx1"/>
                          </a:solidFill>
                          <a:latin typeface="+mj-lt"/>
                          <a:ea typeface="+mn-ea"/>
                          <a:cs typeface="+mn-cs"/>
                        </a:rPr>
                        <a:t> </a:t>
                      </a:r>
                      <a:endParaRPr lang="zh-CN" altLang="en-US" sz="1200" kern="1200" dirty="0">
                        <a:solidFill>
                          <a:schemeClr val="tx1"/>
                        </a:solidFill>
                        <a:latin typeface="+mj-lt"/>
                        <a:ea typeface="+mn-ea"/>
                        <a:cs typeface="+mn-cs"/>
                      </a:endParaRPr>
                    </a:p>
                  </a:txBody>
                  <a:tcPr marL="68575" marR="68575" marT="34277" marB="34277"/>
                </a:tc>
                <a:tc>
                  <a:txBody>
                    <a:bodyPr/>
                    <a:lstStyle/>
                    <a:p>
                      <a:pPr marL="0" algn="l" defTabSz="979170" rtl="0" eaLnBrk="1" latinLnBrk="0" hangingPunct="1"/>
                      <a:r>
                        <a:rPr lang="en-US" altLang="zh-CN" sz="1200" kern="1200" dirty="0" smtClean="0">
                          <a:solidFill>
                            <a:schemeClr val="tx1"/>
                          </a:solidFill>
                          <a:latin typeface="+mj-lt"/>
                          <a:ea typeface="+mn-ea"/>
                          <a:cs typeface="+mn-cs"/>
                        </a:rPr>
                        <a:t>20%</a:t>
                      </a:r>
                      <a:endParaRPr lang="zh-CN" altLang="en-US" sz="1200" kern="1200" dirty="0">
                        <a:solidFill>
                          <a:schemeClr val="tx1"/>
                        </a:solidFill>
                        <a:latin typeface="+mj-lt"/>
                        <a:ea typeface="+mn-ea"/>
                        <a:cs typeface="+mn-cs"/>
                      </a:endParaRPr>
                    </a:p>
                  </a:txBody>
                  <a:tcPr marL="68575" marR="68575" marT="34277" marB="34277"/>
                </a:tc>
                <a:tc>
                  <a:txBody>
                    <a:bodyPr/>
                    <a:lstStyle/>
                    <a:p>
                      <a:pPr marL="0" algn="l" defTabSz="979170" rtl="0" eaLnBrk="1" latinLnBrk="0" hangingPunct="1"/>
                      <a:r>
                        <a:rPr lang="en-US" altLang="zh-CN" sz="1200" kern="1200" dirty="0" smtClean="0">
                          <a:solidFill>
                            <a:srgbClr val="FF0000"/>
                          </a:solidFill>
                          <a:latin typeface="+mj-lt"/>
                          <a:ea typeface="+mn-ea"/>
                          <a:cs typeface="+mn-cs"/>
                        </a:rPr>
                        <a:t>80%</a:t>
                      </a:r>
                      <a:r>
                        <a:rPr lang="zh-CN" altLang="en-US" sz="1200" kern="1200" dirty="0" smtClean="0">
                          <a:solidFill>
                            <a:srgbClr val="FF0000"/>
                          </a:solidFill>
                          <a:latin typeface="+mj-lt"/>
                          <a:ea typeface="+mn-ea"/>
                          <a:cs typeface="+mn-cs"/>
                        </a:rPr>
                        <a:t> </a:t>
                      </a:r>
                      <a:r>
                        <a:rPr lang="zh-CN" altLang="en-US" sz="1200" kern="1200" baseline="0" dirty="0" smtClean="0">
                          <a:solidFill>
                            <a:srgbClr val="FF0000"/>
                          </a:solidFill>
                          <a:latin typeface="+mn-lt"/>
                          <a:ea typeface="+mn-ea"/>
                          <a:cs typeface="+mn-cs"/>
                        </a:rPr>
                        <a:t>（业内最高）</a:t>
                      </a:r>
                      <a:endParaRPr lang="zh-CN" altLang="en-US" sz="1200" kern="1200" dirty="0">
                        <a:solidFill>
                          <a:srgbClr val="FF0000"/>
                        </a:solidFill>
                        <a:latin typeface="+mj-lt"/>
                        <a:ea typeface="+mn-ea"/>
                        <a:cs typeface="+mn-cs"/>
                      </a:endParaRPr>
                    </a:p>
                  </a:txBody>
                  <a:tcPr marL="68575" marR="68575" marT="34277" marB="34277"/>
                </a:tc>
              </a:tr>
              <a:tr h="434313">
                <a:tc>
                  <a:txBody>
                    <a:bodyPr/>
                    <a:lstStyle/>
                    <a:p>
                      <a:r>
                        <a:rPr lang="zh-CN" altLang="en-US" sz="1200" dirty="0" smtClean="0"/>
                        <a:t>标准专利</a:t>
                      </a:r>
                      <a:r>
                        <a:rPr lang="en-US" altLang="zh-CN" sz="1200" dirty="0" smtClean="0"/>
                        <a:t>/</a:t>
                      </a:r>
                      <a:r>
                        <a:rPr lang="zh-CN" altLang="en-US" sz="1200" dirty="0" smtClean="0"/>
                        <a:t>申请数量</a:t>
                      </a:r>
                      <a:endParaRPr lang="zh-CN" altLang="en-US" sz="1200" dirty="0"/>
                    </a:p>
                  </a:txBody>
                  <a:tcPr marL="68575" marR="68575" marT="34277" marB="34277"/>
                </a:tc>
                <a:tc>
                  <a:txBody>
                    <a:bodyPr/>
                    <a:lstStyle/>
                    <a:p>
                      <a:r>
                        <a:rPr lang="en-US" altLang="zh-CN" sz="1200" dirty="0" smtClean="0">
                          <a:latin typeface="+mj-lt"/>
                        </a:rPr>
                        <a:t>300</a:t>
                      </a:r>
                      <a:r>
                        <a:rPr lang="zh-CN" altLang="en-US" sz="1200" dirty="0" smtClean="0">
                          <a:latin typeface="+mj-lt"/>
                        </a:rPr>
                        <a:t> </a:t>
                      </a:r>
                      <a:r>
                        <a:rPr lang="en-US" altLang="zh-CN" sz="1200" dirty="0" smtClean="0">
                          <a:latin typeface="+mj-lt"/>
                        </a:rPr>
                        <a:t>~</a:t>
                      </a:r>
                      <a:r>
                        <a:rPr lang="zh-CN" altLang="en-US" sz="1200" dirty="0" smtClean="0">
                          <a:latin typeface="+mj-lt"/>
                        </a:rPr>
                        <a:t> </a:t>
                      </a:r>
                      <a:r>
                        <a:rPr lang="en-US" altLang="zh-CN" sz="1200" dirty="0" smtClean="0">
                          <a:latin typeface="+mj-lt"/>
                        </a:rPr>
                        <a:t>400</a:t>
                      </a:r>
                      <a:endParaRPr lang="zh-CN" altLang="en-US" sz="1200" dirty="0">
                        <a:latin typeface="+mj-lt"/>
                      </a:endParaRPr>
                    </a:p>
                  </a:txBody>
                  <a:tcPr marL="68575" marR="68575" marT="34277" marB="34277"/>
                </a:tc>
                <a:tc>
                  <a:txBody>
                    <a:bodyPr/>
                    <a:lstStyle/>
                    <a:p>
                      <a:pPr algn="l"/>
                      <a:r>
                        <a:rPr lang="en-US" altLang="zh-CN" sz="1200" dirty="0" smtClean="0"/>
                        <a:t>70~100</a:t>
                      </a:r>
                      <a:endParaRPr lang="zh-CN" altLang="en-US" sz="1200" dirty="0"/>
                    </a:p>
                  </a:txBody>
                  <a:tcPr marL="68575" marR="68575" marT="34277" marB="34277"/>
                </a:tc>
                <a:tc>
                  <a:txBody>
                    <a:bodyPr/>
                    <a:lstStyle/>
                    <a:p>
                      <a:pPr algn="l"/>
                      <a:r>
                        <a:rPr lang="en-US" altLang="zh-CN" sz="1200" dirty="0" smtClean="0"/>
                        <a:t>20 </a:t>
                      </a:r>
                      <a:r>
                        <a:rPr lang="zh-CN" altLang="en-US" sz="1200" dirty="0" smtClean="0"/>
                        <a:t>（</a:t>
                      </a:r>
                      <a:r>
                        <a:rPr lang="en-US" altLang="zh-CN" sz="1200" dirty="0" smtClean="0"/>
                        <a:t>140</a:t>
                      </a:r>
                      <a:r>
                        <a:rPr lang="zh-CN" altLang="en-US" sz="1200" dirty="0" smtClean="0"/>
                        <a:t>个已经公开并经</a:t>
                      </a:r>
                      <a:r>
                        <a:rPr lang="en-US" altLang="zh-CN" sz="1200" dirty="0" smtClean="0"/>
                        <a:t>3GPP</a:t>
                      </a:r>
                      <a:r>
                        <a:rPr lang="zh-CN" altLang="en-US" sz="1200" dirty="0" smtClean="0"/>
                        <a:t>讨论的专利中）</a:t>
                      </a:r>
                      <a:endParaRPr lang="zh-CN" altLang="en-US" sz="1200" dirty="0"/>
                    </a:p>
                  </a:txBody>
                  <a:tcPr marL="68575" marR="68575" marT="34277" marB="34277"/>
                </a:tc>
              </a:tr>
              <a:tr h="278021">
                <a:tc>
                  <a:txBody>
                    <a:bodyPr/>
                    <a:lstStyle/>
                    <a:p>
                      <a:r>
                        <a:rPr lang="zh-CN" altLang="en-US" sz="1200" dirty="0" smtClean="0"/>
                        <a:t>2</a:t>
                      </a:r>
                      <a:r>
                        <a:rPr lang="en-US" altLang="zh-CN" sz="1200" dirty="0" smtClean="0"/>
                        <a:t>015</a:t>
                      </a:r>
                      <a:r>
                        <a:rPr lang="zh-CN" altLang="en-US" sz="1200" dirty="0" smtClean="0"/>
                        <a:t>年收入</a:t>
                      </a:r>
                      <a:endParaRPr lang="zh-CN" altLang="en-US" sz="1200" dirty="0"/>
                    </a:p>
                  </a:txBody>
                  <a:tcPr marL="68575" marR="68575" marT="34277" marB="34277"/>
                </a:tc>
                <a:tc>
                  <a:txBody>
                    <a:bodyPr/>
                    <a:lstStyle/>
                    <a:p>
                      <a:r>
                        <a:rPr lang="en-US" altLang="zh-CN" sz="1200" dirty="0" smtClean="0"/>
                        <a:t>4.42</a:t>
                      </a:r>
                      <a:r>
                        <a:rPr lang="zh-CN" altLang="en-US" sz="1200" dirty="0" smtClean="0"/>
                        <a:t>亿美元</a:t>
                      </a:r>
                      <a:endParaRPr lang="zh-CN" altLang="en-US" sz="1200" dirty="0"/>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latin typeface="+mn-lt"/>
                          <a:ea typeface="+mn-ea"/>
                          <a:cs typeface="+mn-cs"/>
                        </a:rPr>
                        <a:t>3640</a:t>
                      </a:r>
                      <a:r>
                        <a:rPr lang="zh-CN" altLang="en-US" sz="1200" kern="1200" dirty="0" smtClean="0">
                          <a:solidFill>
                            <a:schemeClr val="tx1"/>
                          </a:solidFill>
                          <a:latin typeface="+mn-lt"/>
                          <a:ea typeface="+mn-ea"/>
                          <a:cs typeface="+mn-cs"/>
                        </a:rPr>
                        <a:t>万美元</a:t>
                      </a:r>
                      <a:endParaRPr lang="zh-CN" altLang="en-US" sz="1200" kern="1200" dirty="0" smtClean="0">
                        <a:solidFill>
                          <a:schemeClr val="tx1"/>
                        </a:solidFill>
                        <a:latin typeface="+mn-lt"/>
                        <a:ea typeface="+mn-ea"/>
                        <a:cs typeface="+mn-cs"/>
                      </a:endParaRPr>
                    </a:p>
                  </a:txBody>
                  <a:tcPr marL="68575" marR="68575" marT="34277" marB="34277"/>
                </a:tc>
                <a:tc>
                  <a:txBody>
                    <a:bodyPr/>
                    <a:lstStyle/>
                    <a:p>
                      <a:pPr algn="l"/>
                      <a:r>
                        <a:rPr lang="zh-CN" altLang="en-US" sz="1200" dirty="0" smtClean="0"/>
                        <a:t>－</a:t>
                      </a:r>
                      <a:endParaRPr lang="zh-CN" altLang="en-US" sz="1200" dirty="0"/>
                    </a:p>
                  </a:txBody>
                  <a:tcPr marL="68575" marR="68575" marT="34277" marB="34277"/>
                </a:tc>
              </a:tr>
              <a:tr h="278021">
                <a:tc>
                  <a:txBody>
                    <a:bodyPr/>
                    <a:lstStyle/>
                    <a:p>
                      <a:r>
                        <a:rPr lang="en-US" altLang="zh-CN" sz="1200" dirty="0" smtClean="0"/>
                        <a:t>2015</a:t>
                      </a:r>
                      <a:r>
                        <a:rPr lang="zh-CN" altLang="en-US" sz="1200" dirty="0" smtClean="0"/>
                        <a:t>年平均市值</a:t>
                      </a:r>
                      <a:endParaRPr lang="zh-CN" altLang="en-US" sz="1200" dirty="0"/>
                    </a:p>
                  </a:txBody>
                  <a:tcPr marL="68575" marR="68575" marT="34277" marB="34277"/>
                </a:tc>
                <a:tc>
                  <a:txBody>
                    <a:bodyPr/>
                    <a:lstStyle/>
                    <a:p>
                      <a:r>
                        <a:rPr lang="en-US" altLang="zh-CN" sz="1200" dirty="0" smtClean="0"/>
                        <a:t>27</a:t>
                      </a:r>
                      <a:r>
                        <a:rPr lang="zh-CN" altLang="en-US" sz="1200" dirty="0" smtClean="0"/>
                        <a:t>亿美元</a:t>
                      </a:r>
                      <a:endParaRPr lang="zh-CN" altLang="en-US" sz="1200" dirty="0"/>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亿美元</a:t>
                      </a:r>
                      <a:endParaRPr lang="zh-CN" altLang="en-US" sz="1200" kern="1200" dirty="0" smtClean="0">
                        <a:solidFill>
                          <a:schemeClr val="tx1"/>
                        </a:solidFill>
                        <a:latin typeface="+mn-lt"/>
                        <a:ea typeface="+mn-ea"/>
                        <a:cs typeface="+mn-cs"/>
                      </a:endParaRPr>
                    </a:p>
                  </a:txBody>
                  <a:tcPr marL="68575" marR="68575" marT="34277" marB="34277"/>
                </a:tc>
                <a:tc>
                  <a:txBody>
                    <a:bodyPr/>
                    <a:lstStyle/>
                    <a:p>
                      <a:pPr marL="0" marR="0" indent="0" algn="l" defTabSz="979170" rtl="0" eaLnBrk="1" fontAlgn="auto" latinLnBrk="0" hangingPunct="1">
                        <a:lnSpc>
                          <a:spcPct val="100000"/>
                        </a:lnSpc>
                        <a:spcBef>
                          <a:spcPts val="0"/>
                        </a:spcBef>
                        <a:spcAft>
                          <a:spcPts val="0"/>
                        </a:spcAft>
                        <a:buClrTx/>
                        <a:buSzTx/>
                        <a:buFontTx/>
                        <a:buNone/>
                        <a:defRPr/>
                      </a:pPr>
                      <a:r>
                        <a:rPr lang="zh-CN" altLang="en-US" sz="1200" dirty="0" smtClean="0"/>
                        <a:t>－</a:t>
                      </a:r>
                      <a:endParaRPr lang="zh-CN" altLang="en-US" sz="1200" dirty="0" smtClean="0"/>
                    </a:p>
                  </a:txBody>
                  <a:tcPr marL="68575" marR="68575" marT="34277" marB="34277"/>
                </a:tc>
              </a:tr>
            </a:tbl>
          </a:graphicData>
        </a:graphic>
      </p:graphicFrame>
      <p:sp>
        <p:nvSpPr>
          <p:cNvPr id="19498" name="Rectangle 2"/>
          <p:cNvSpPr>
            <a:spLocks noChangeArrowheads="1"/>
          </p:cNvSpPr>
          <p:nvPr/>
        </p:nvSpPr>
        <p:spPr bwMode="auto">
          <a:xfrm>
            <a:off x="1169194" y="195262"/>
            <a:ext cx="2545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0"/>
              </a:spcBef>
            </a:pPr>
            <a:r>
              <a:rPr lang="zh-CN" altLang="en-US" dirty="0">
                <a:solidFill>
                  <a:prstClr val="black"/>
                </a:solidFill>
                <a:latin typeface="Calibri Light" panose="020F0302020204030204"/>
                <a:ea typeface="+mj-ea"/>
                <a:cs typeface="+mj-cs"/>
              </a:rPr>
              <a:t>小企业也能做大专利 ？</a:t>
            </a:r>
            <a:endParaRPr lang="zh-CN" altLang="en-US" dirty="0">
              <a:solidFill>
                <a:prstClr val="black"/>
              </a:solidFill>
              <a:latin typeface="Calibri Light" panose="020F0302020204030204"/>
              <a:ea typeface="+mj-ea"/>
              <a:cs typeface="+mj-cs"/>
            </a:endParaRPr>
          </a:p>
        </p:txBody>
      </p:sp>
      <p:pic>
        <p:nvPicPr>
          <p:cNvPr id="19499" name="图片 1" descr="屏幕快照 2015-06-28 上午9.30.32.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539604" y="1409701"/>
            <a:ext cx="1581150"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0" name="文本框 4"/>
          <p:cNvSpPr txBox="1">
            <a:spLocks noChangeArrowheads="1"/>
          </p:cNvSpPr>
          <p:nvPr/>
        </p:nvSpPr>
        <p:spPr bwMode="auto">
          <a:xfrm>
            <a:off x="6622257" y="4707731"/>
            <a:ext cx="16644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kumimoji="1" lang="zh-CN" altLang="en-US" sz="900"/>
              <a:t>资料来源</a:t>
            </a:r>
            <a:r>
              <a:rPr kumimoji="1" lang="en-US" altLang="zh-CN" sz="900"/>
              <a:t>IDCC ,UP- </a:t>
            </a:r>
            <a:r>
              <a:rPr kumimoji="1" lang="zh-CN" altLang="en-US" sz="900"/>
              <a:t>年报</a:t>
            </a:r>
            <a:endParaRPr kumimoji="1" lang="zh-CN" altLang="en-US" sz="900"/>
          </a:p>
        </p:txBody>
      </p:sp>
      <p:sp>
        <p:nvSpPr>
          <p:cNvPr id="19501" name="Rectangle 2"/>
          <p:cNvSpPr>
            <a:spLocks noChangeArrowheads="1"/>
          </p:cNvSpPr>
          <p:nvPr/>
        </p:nvSpPr>
        <p:spPr bwMode="auto">
          <a:xfrm>
            <a:off x="6462713" y="128230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zh-CN" altLang="en-US">
                <a:latin typeface="微软雅黑" panose="020B0503020204020204" pitchFamily="34" charset="-122"/>
                <a:ea typeface="微软雅黑" panose="020B0503020204020204" pitchFamily="34" charset="-122"/>
                <a:cs typeface="Heiti SC Light"/>
              </a:rPr>
              <a:t>上海朗帛</a:t>
            </a:r>
            <a:endParaRPr kumimoji="1" lang="zh-CN" altLang="en-US">
              <a:latin typeface="微软雅黑" panose="020B0503020204020204" pitchFamily="34" charset="-122"/>
              <a:ea typeface="微软雅黑" panose="020B0503020204020204" pitchFamily="34" charset="-122"/>
              <a:cs typeface="Heiti SC Ligh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7250" y="79772"/>
            <a:ext cx="7429500" cy="46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spcBef>
                <a:spcPct val="0"/>
              </a:spcBef>
              <a:defRPr/>
            </a:pPr>
            <a:r>
              <a:rPr lang="zh-CN" altLang="en-US" dirty="0">
                <a:solidFill>
                  <a:prstClr val="black"/>
                </a:solidFill>
                <a:latin typeface="Calibri Light" panose="020F0302020204030204"/>
                <a:ea typeface="+mj-ea"/>
                <a:cs typeface="+mj-cs"/>
              </a:rPr>
              <a:t>  朗帛在</a:t>
            </a:r>
            <a:r>
              <a:rPr lang="en-US" altLang="zh-CN" dirty="0">
                <a:solidFill>
                  <a:prstClr val="black"/>
                </a:solidFill>
                <a:latin typeface="Calibri Light" panose="020F0302020204030204"/>
                <a:ea typeface="+mj-ea"/>
                <a:cs typeface="+mj-cs"/>
              </a:rPr>
              <a:t>5G</a:t>
            </a:r>
            <a:r>
              <a:rPr lang="zh-CN" altLang="en-US" dirty="0">
                <a:solidFill>
                  <a:prstClr val="black"/>
                </a:solidFill>
                <a:latin typeface="Calibri Light" panose="020F0302020204030204"/>
                <a:ea typeface="+mj-ea"/>
                <a:cs typeface="+mj-cs"/>
              </a:rPr>
              <a:t>的专利布局</a:t>
            </a:r>
            <a:endParaRPr lang="zh-CN" altLang="en-US" dirty="0">
              <a:solidFill>
                <a:prstClr val="black"/>
              </a:solidFill>
              <a:latin typeface="Calibri Light" panose="020F0302020204030204"/>
              <a:ea typeface="+mj-ea"/>
              <a:cs typeface="+mj-cs"/>
            </a:endParaRPr>
          </a:p>
        </p:txBody>
      </p:sp>
      <p:graphicFrame>
        <p:nvGraphicFramePr>
          <p:cNvPr id="20483" name="图表 94"/>
          <p:cNvGraphicFramePr/>
          <p:nvPr/>
        </p:nvGraphicFramePr>
        <p:xfrm>
          <a:off x="4276725" y="742950"/>
          <a:ext cx="2320529" cy="1825229"/>
        </p:xfrm>
        <a:graphic>
          <a:graphicData uri="http://schemas.openxmlformats.org/presentationml/2006/ole">
            <mc:AlternateContent xmlns:mc="http://schemas.openxmlformats.org/markup-compatibility/2006">
              <mc:Choice xmlns:v="urn:schemas-microsoft-com:vml" Requires="v">
                <p:oleObj spid="_x0000_s1059" name="图表" r:id="rId1" imgW="3102610" imgH="2438400" progId="Excel.Chart.8">
                  <p:embed/>
                </p:oleObj>
              </mc:Choice>
              <mc:Fallback>
                <p:oleObj name="图表" r:id="rId1" imgW="3102610" imgH="2438400" progId="Excel.Chart.8">
                  <p:embed/>
                  <p:pic>
                    <p:nvPicPr>
                      <p:cNvPr id="0" name="图片 10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742950"/>
                        <a:ext cx="2320529" cy="1825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图表 95"/>
          <p:cNvGraphicFramePr/>
          <p:nvPr/>
        </p:nvGraphicFramePr>
        <p:xfrm>
          <a:off x="5716191" y="860822"/>
          <a:ext cx="2320528" cy="1704975"/>
        </p:xfrm>
        <a:graphic>
          <a:graphicData uri="http://schemas.openxmlformats.org/presentationml/2006/ole">
            <mc:AlternateContent xmlns:mc="http://schemas.openxmlformats.org/markup-compatibility/2006">
              <mc:Choice xmlns:v="urn:schemas-microsoft-com:vml" Requires="v">
                <p:oleObj spid="_x0000_s1060" name="图表" r:id="rId3" imgW="3102610" imgH="2279650" progId="Excel.Chart.8">
                  <p:embed/>
                </p:oleObj>
              </mc:Choice>
              <mc:Fallback>
                <p:oleObj name="图表" r:id="rId3" imgW="3102610" imgH="2279650" progId="Excel.Chart.8">
                  <p:embed/>
                  <p:pic>
                    <p:nvPicPr>
                      <p:cNvPr id="0" name="图片 105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191" y="860822"/>
                        <a:ext cx="2320528" cy="170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平行四边形 97"/>
          <p:cNvSpPr/>
          <p:nvPr/>
        </p:nvSpPr>
        <p:spPr>
          <a:xfrm>
            <a:off x="2283619" y="2185988"/>
            <a:ext cx="4917281" cy="857250"/>
          </a:xfrm>
          <a:prstGeom prst="parallelogram">
            <a:avLst>
              <a:gd name="adj" fmla="val 115263"/>
            </a:avLst>
          </a:prstGeom>
          <a:solidFill>
            <a:srgbClr val="5B9BD5">
              <a:alpha val="71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99" name="平行四边形 98"/>
          <p:cNvSpPr/>
          <p:nvPr/>
        </p:nvSpPr>
        <p:spPr>
          <a:xfrm>
            <a:off x="2253854" y="3240881"/>
            <a:ext cx="3704034" cy="547688"/>
          </a:xfrm>
          <a:prstGeom prst="parallelogram">
            <a:avLst>
              <a:gd name="adj" fmla="val 112288"/>
            </a:avLst>
          </a:prstGeom>
          <a:solidFill>
            <a:srgbClr val="ED7D31">
              <a:alpha val="47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00" name="平行四边形 99"/>
          <p:cNvSpPr/>
          <p:nvPr/>
        </p:nvSpPr>
        <p:spPr>
          <a:xfrm>
            <a:off x="2234804" y="3958829"/>
            <a:ext cx="2783681" cy="533400"/>
          </a:xfrm>
          <a:prstGeom prst="parallelogram">
            <a:avLst>
              <a:gd name="adj" fmla="val 111920"/>
            </a:avLst>
          </a:prstGeom>
          <a:solidFill>
            <a:srgbClr val="A5A5A5">
              <a:alpha val="73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01" name="平行四边形 100"/>
          <p:cNvSpPr/>
          <p:nvPr/>
        </p:nvSpPr>
        <p:spPr>
          <a:xfrm>
            <a:off x="2283619" y="2589610"/>
            <a:ext cx="2019300" cy="453628"/>
          </a:xfrm>
          <a:prstGeom prst="parallelogram">
            <a:avLst>
              <a:gd name="adj" fmla="val 115263"/>
            </a:avLst>
          </a:prstGeom>
          <a:solidFill>
            <a:srgbClr val="5B9BD5">
              <a:alpha val="71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02" name="平行四边形 101"/>
          <p:cNvSpPr/>
          <p:nvPr/>
        </p:nvSpPr>
        <p:spPr>
          <a:xfrm>
            <a:off x="5263753" y="2185987"/>
            <a:ext cx="1937147" cy="415529"/>
          </a:xfrm>
          <a:prstGeom prst="parallelogram">
            <a:avLst>
              <a:gd name="adj" fmla="val 115263"/>
            </a:avLst>
          </a:prstGeom>
          <a:solidFill>
            <a:srgbClr val="5B9BD5">
              <a:alpha val="71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i="1" kern="0" dirty="0">
              <a:solidFill>
                <a:prstClr val="white"/>
              </a:solidFill>
              <a:latin typeface="Calibri" panose="020F0502020204030204"/>
            </a:endParaRPr>
          </a:p>
        </p:txBody>
      </p:sp>
      <p:sp>
        <p:nvSpPr>
          <p:cNvPr id="103" name="平行四边形 102"/>
          <p:cNvSpPr/>
          <p:nvPr/>
        </p:nvSpPr>
        <p:spPr>
          <a:xfrm>
            <a:off x="2283619" y="2594373"/>
            <a:ext cx="1969294" cy="448865"/>
          </a:xfrm>
          <a:prstGeom prst="parallelogram">
            <a:avLst>
              <a:gd name="adj" fmla="val 115263"/>
            </a:avLst>
          </a:prstGeom>
          <a:solidFill>
            <a:srgbClr val="44546A">
              <a:alpha val="57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dirty="0">
              <a:solidFill>
                <a:prstClr val="white"/>
              </a:solidFill>
              <a:latin typeface="Calibri" panose="020F0502020204030204"/>
            </a:endParaRPr>
          </a:p>
        </p:txBody>
      </p:sp>
      <p:sp>
        <p:nvSpPr>
          <p:cNvPr id="104" name="平行四边形 103"/>
          <p:cNvSpPr/>
          <p:nvPr/>
        </p:nvSpPr>
        <p:spPr>
          <a:xfrm>
            <a:off x="4766072" y="2591992"/>
            <a:ext cx="1943100" cy="450056"/>
          </a:xfrm>
          <a:prstGeom prst="parallelogram">
            <a:avLst>
              <a:gd name="adj" fmla="val 115263"/>
            </a:avLst>
          </a:prstGeom>
          <a:solidFill>
            <a:srgbClr val="44546A">
              <a:alpha val="52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grpSp>
        <p:nvGrpSpPr>
          <p:cNvPr id="20492" name="组合 2"/>
          <p:cNvGrpSpPr/>
          <p:nvPr/>
        </p:nvGrpSpPr>
        <p:grpSpPr bwMode="auto">
          <a:xfrm>
            <a:off x="1508523" y="2120504"/>
            <a:ext cx="525065" cy="2374106"/>
            <a:chOff x="436664" y="2663444"/>
            <a:chExt cx="701432" cy="3165843"/>
          </a:xfrm>
        </p:grpSpPr>
        <p:sp>
          <p:nvSpPr>
            <p:cNvPr id="97" name="虚尾箭头 96"/>
            <p:cNvSpPr/>
            <p:nvPr/>
          </p:nvSpPr>
          <p:spPr>
            <a:xfrm rot="16200000">
              <a:off x="-795542" y="3895650"/>
              <a:ext cx="3165843" cy="701432"/>
            </a:xfrm>
            <a:prstGeom prst="stripedRight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grpSp>
          <p:nvGrpSpPr>
            <p:cNvPr id="20567" name="组合 104"/>
            <p:cNvGrpSpPr/>
            <p:nvPr/>
          </p:nvGrpSpPr>
          <p:grpSpPr bwMode="auto">
            <a:xfrm>
              <a:off x="554365" y="3212783"/>
              <a:ext cx="537870" cy="2557176"/>
              <a:chOff x="1011303" y="3455405"/>
              <a:chExt cx="661992" cy="3147293"/>
            </a:xfrm>
          </p:grpSpPr>
          <p:sp>
            <p:nvSpPr>
              <p:cNvPr id="106" name="文本框 105"/>
              <p:cNvSpPr txBox="1"/>
              <p:nvPr/>
            </p:nvSpPr>
            <p:spPr>
              <a:xfrm>
                <a:off x="1019134" y="6081679"/>
                <a:ext cx="654161" cy="521019"/>
              </a:xfrm>
              <a:prstGeom prst="rect">
                <a:avLst/>
              </a:prstGeom>
              <a:noFill/>
            </p:spPr>
            <p:txBody>
              <a:bodyPr wrap="none">
                <a:spAutoFit/>
              </a:bodyPr>
              <a:lstStyle/>
              <a:p>
                <a:pPr defTabSz="556895">
                  <a:defRPr/>
                </a:pPr>
                <a:r>
                  <a:rPr lang="en-US" altLang="zh-CN" sz="1465" dirty="0">
                    <a:solidFill>
                      <a:prstClr val="black"/>
                    </a:solidFill>
                    <a:latin typeface="Calibri" panose="020F0502020204030204"/>
                  </a:rPr>
                  <a:t>3G</a:t>
                </a:r>
                <a:endParaRPr lang="zh-CN" altLang="en-US" sz="1465" dirty="0">
                  <a:solidFill>
                    <a:prstClr val="black"/>
                  </a:solidFill>
                  <a:latin typeface="Calibri" panose="020F0502020204030204"/>
                </a:endParaRPr>
              </a:p>
            </p:txBody>
          </p:sp>
          <p:sp>
            <p:nvSpPr>
              <p:cNvPr id="107" name="文本框 106"/>
              <p:cNvSpPr txBox="1"/>
              <p:nvPr/>
            </p:nvSpPr>
            <p:spPr>
              <a:xfrm>
                <a:off x="1019133" y="4932683"/>
                <a:ext cx="654161" cy="521019"/>
              </a:xfrm>
              <a:prstGeom prst="rect">
                <a:avLst/>
              </a:prstGeom>
              <a:noFill/>
            </p:spPr>
            <p:txBody>
              <a:bodyPr wrap="none">
                <a:spAutoFit/>
              </a:bodyPr>
              <a:lstStyle/>
              <a:p>
                <a:pPr defTabSz="556895">
                  <a:defRPr/>
                </a:pPr>
                <a:r>
                  <a:rPr lang="en-US" altLang="zh-CN" sz="1465" dirty="0">
                    <a:solidFill>
                      <a:prstClr val="black"/>
                    </a:solidFill>
                    <a:latin typeface="Calibri" panose="020F0502020204030204"/>
                  </a:rPr>
                  <a:t>4G</a:t>
                </a:r>
                <a:endParaRPr lang="zh-CN" altLang="en-US" sz="1465" dirty="0">
                  <a:solidFill>
                    <a:prstClr val="black"/>
                  </a:solidFill>
                  <a:latin typeface="Calibri" panose="020F0502020204030204"/>
                </a:endParaRPr>
              </a:p>
            </p:txBody>
          </p:sp>
          <p:sp>
            <p:nvSpPr>
              <p:cNvPr id="108" name="文本框 107"/>
              <p:cNvSpPr txBox="1"/>
              <p:nvPr/>
            </p:nvSpPr>
            <p:spPr>
              <a:xfrm>
                <a:off x="1011303" y="3455405"/>
                <a:ext cx="654161" cy="521019"/>
              </a:xfrm>
              <a:prstGeom prst="rect">
                <a:avLst/>
              </a:prstGeom>
              <a:noFill/>
            </p:spPr>
            <p:txBody>
              <a:bodyPr wrap="none">
                <a:spAutoFit/>
              </a:bodyPr>
              <a:lstStyle/>
              <a:p>
                <a:pPr defTabSz="556895">
                  <a:defRPr/>
                </a:pPr>
                <a:r>
                  <a:rPr lang="en-US" altLang="zh-CN" sz="1465" dirty="0">
                    <a:solidFill>
                      <a:prstClr val="black"/>
                    </a:solidFill>
                    <a:latin typeface="Calibri" panose="020F0502020204030204"/>
                  </a:rPr>
                  <a:t>5G</a:t>
                </a:r>
                <a:endParaRPr lang="zh-CN" altLang="en-US" sz="1465" dirty="0">
                  <a:solidFill>
                    <a:prstClr val="black"/>
                  </a:solidFill>
                  <a:latin typeface="Calibri" panose="020F0502020204030204"/>
                </a:endParaRPr>
              </a:p>
            </p:txBody>
          </p:sp>
        </p:grpSp>
      </p:grpSp>
      <p:sp>
        <p:nvSpPr>
          <p:cNvPr id="20493" name="矩形 108"/>
          <p:cNvSpPr>
            <a:spLocks noChangeArrowheads="1"/>
          </p:cNvSpPr>
          <p:nvPr/>
        </p:nvSpPr>
        <p:spPr bwMode="auto">
          <a:xfrm>
            <a:off x="2668690" y="2562225"/>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天线技术</a:t>
            </a:r>
            <a:endParaRPr lang="en-US" altLang="zh-CN" sz="975" i="1">
              <a:solidFill>
                <a:srgbClr val="000000"/>
              </a:solidFill>
              <a:latin typeface="Calibri" panose="020F0502020204030204" pitchFamily="34" charset="0"/>
            </a:endParaRPr>
          </a:p>
        </p:txBody>
      </p:sp>
      <p:sp>
        <p:nvSpPr>
          <p:cNvPr id="20494" name="矩形 109"/>
          <p:cNvSpPr>
            <a:spLocks noChangeArrowheads="1"/>
          </p:cNvSpPr>
          <p:nvPr/>
        </p:nvSpPr>
        <p:spPr bwMode="auto">
          <a:xfrm>
            <a:off x="5603082" y="2166937"/>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75" i="1">
                <a:solidFill>
                  <a:srgbClr val="000000"/>
                </a:solidFill>
                <a:latin typeface="Calibri" panose="020F0502020204030204" pitchFamily="34" charset="0"/>
              </a:rPr>
              <a:t>信道编码</a:t>
            </a:r>
            <a:endParaRPr lang="zh-CN" altLang="en-US" sz="975">
              <a:solidFill>
                <a:srgbClr val="000000"/>
              </a:solidFill>
              <a:latin typeface="Calibri" panose="020F0502020204030204" pitchFamily="34" charset="0"/>
            </a:endParaRPr>
          </a:p>
        </p:txBody>
      </p:sp>
      <p:sp>
        <p:nvSpPr>
          <p:cNvPr id="111" name="椭圆 110"/>
          <p:cNvSpPr/>
          <p:nvPr/>
        </p:nvSpPr>
        <p:spPr>
          <a:xfrm>
            <a:off x="2732485" y="2790825"/>
            <a:ext cx="150019" cy="110729"/>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12" name="椭圆 111"/>
          <p:cNvSpPr/>
          <p:nvPr/>
        </p:nvSpPr>
        <p:spPr>
          <a:xfrm>
            <a:off x="2965848" y="2902744"/>
            <a:ext cx="150019" cy="110729"/>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13" name="椭圆 112"/>
          <p:cNvSpPr/>
          <p:nvPr/>
        </p:nvSpPr>
        <p:spPr>
          <a:xfrm>
            <a:off x="3399235" y="2636044"/>
            <a:ext cx="150019" cy="110729"/>
          </a:xfrm>
          <a:prstGeom prst="ellipse">
            <a:avLst/>
          </a:prstGeom>
          <a:solidFill>
            <a:srgbClr val="C00000">
              <a:alpha val="72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14" name="椭圆 113"/>
          <p:cNvSpPr/>
          <p:nvPr/>
        </p:nvSpPr>
        <p:spPr>
          <a:xfrm>
            <a:off x="5855494" y="2400300"/>
            <a:ext cx="151210" cy="110729"/>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15" name="椭圆 114"/>
          <p:cNvSpPr/>
          <p:nvPr/>
        </p:nvSpPr>
        <p:spPr>
          <a:xfrm>
            <a:off x="6341269" y="2281237"/>
            <a:ext cx="151210" cy="110729"/>
          </a:xfrm>
          <a:prstGeom prst="ellipse">
            <a:avLst/>
          </a:prstGeom>
          <a:solidFill>
            <a:srgbClr val="FF0000"/>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16" name="矩形 115"/>
          <p:cNvSpPr/>
          <p:nvPr/>
        </p:nvSpPr>
        <p:spPr>
          <a:xfrm>
            <a:off x="2441972" y="2862263"/>
            <a:ext cx="463588" cy="204800"/>
          </a:xfrm>
          <a:prstGeom prst="rect">
            <a:avLst/>
          </a:prstGeom>
        </p:spPr>
        <p:txBody>
          <a:bodyPr wrap="none">
            <a:spAutoFit/>
          </a:bodyPr>
          <a:lstStyle/>
          <a:p>
            <a:pPr defTabSz="556895">
              <a:defRPr/>
            </a:pPr>
            <a:r>
              <a:rPr lang="zh-CN" altLang="en-US" sz="730" dirty="0">
                <a:solidFill>
                  <a:prstClr val="white"/>
                </a:solidFill>
                <a:latin typeface="Calibri" panose="020F0502020204030204"/>
              </a:rPr>
              <a:t>毫米波</a:t>
            </a:r>
            <a:endParaRPr lang="zh-CN" altLang="en-US" sz="730" dirty="0">
              <a:solidFill>
                <a:prstClr val="white"/>
              </a:solidFill>
              <a:latin typeface="Calibri" panose="020F0502020204030204"/>
            </a:endParaRPr>
          </a:p>
        </p:txBody>
      </p:sp>
      <p:sp>
        <p:nvSpPr>
          <p:cNvPr id="117" name="矩形 116"/>
          <p:cNvSpPr/>
          <p:nvPr/>
        </p:nvSpPr>
        <p:spPr>
          <a:xfrm>
            <a:off x="3090863" y="2863454"/>
            <a:ext cx="556563" cy="204800"/>
          </a:xfrm>
          <a:prstGeom prst="rect">
            <a:avLst/>
          </a:prstGeom>
        </p:spPr>
        <p:txBody>
          <a:bodyPr wrap="none">
            <a:spAutoFit/>
          </a:bodyPr>
          <a:lstStyle/>
          <a:p>
            <a:pPr defTabSz="556895">
              <a:defRPr/>
            </a:pPr>
            <a:r>
              <a:rPr lang="zh-CN" altLang="en-US" sz="730" dirty="0">
                <a:solidFill>
                  <a:prstClr val="white"/>
                </a:solidFill>
                <a:latin typeface="Calibri" panose="020F0502020204030204"/>
              </a:rPr>
              <a:t>干扰消除</a:t>
            </a:r>
            <a:endParaRPr lang="zh-CN" altLang="en-US" sz="730" dirty="0">
              <a:solidFill>
                <a:prstClr val="white"/>
              </a:solidFill>
              <a:latin typeface="Calibri" panose="020F0502020204030204"/>
            </a:endParaRPr>
          </a:p>
        </p:txBody>
      </p:sp>
      <p:sp>
        <p:nvSpPr>
          <p:cNvPr id="118" name="矩形 117"/>
          <p:cNvSpPr/>
          <p:nvPr/>
        </p:nvSpPr>
        <p:spPr>
          <a:xfrm>
            <a:off x="3308747" y="2703910"/>
            <a:ext cx="760144"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Massive MIMO</a:t>
            </a:r>
            <a:endParaRPr lang="zh-CN" altLang="en-US" sz="730" dirty="0">
              <a:solidFill>
                <a:prstClr val="white"/>
              </a:solidFill>
              <a:latin typeface="Calibri" panose="020F0502020204030204"/>
            </a:endParaRPr>
          </a:p>
        </p:txBody>
      </p:sp>
      <p:sp>
        <p:nvSpPr>
          <p:cNvPr id="119" name="矩形 118"/>
          <p:cNvSpPr/>
          <p:nvPr/>
        </p:nvSpPr>
        <p:spPr>
          <a:xfrm>
            <a:off x="6469856" y="2256235"/>
            <a:ext cx="380232"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Polar</a:t>
            </a:r>
            <a:endParaRPr lang="zh-CN" altLang="en-US" sz="730" dirty="0">
              <a:solidFill>
                <a:prstClr val="white"/>
              </a:solidFill>
              <a:latin typeface="Calibri" panose="020F0502020204030204"/>
            </a:endParaRPr>
          </a:p>
        </p:txBody>
      </p:sp>
      <p:sp>
        <p:nvSpPr>
          <p:cNvPr id="120" name="矩形 119"/>
          <p:cNvSpPr/>
          <p:nvPr/>
        </p:nvSpPr>
        <p:spPr>
          <a:xfrm>
            <a:off x="6078141" y="2420541"/>
            <a:ext cx="380232"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LDPC</a:t>
            </a:r>
            <a:endParaRPr lang="zh-CN" altLang="en-US" sz="730" dirty="0">
              <a:solidFill>
                <a:prstClr val="white"/>
              </a:solidFill>
              <a:latin typeface="Calibri" panose="020F0502020204030204"/>
            </a:endParaRPr>
          </a:p>
        </p:txBody>
      </p:sp>
      <p:sp>
        <p:nvSpPr>
          <p:cNvPr id="20505" name="矩形 120"/>
          <p:cNvSpPr>
            <a:spLocks noChangeArrowheads="1"/>
          </p:cNvSpPr>
          <p:nvPr/>
        </p:nvSpPr>
        <p:spPr bwMode="auto">
          <a:xfrm>
            <a:off x="2698455" y="3224212"/>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多址接入</a:t>
            </a:r>
            <a:endParaRPr lang="zh-CN" altLang="en-US" sz="975" i="1">
              <a:solidFill>
                <a:srgbClr val="000000"/>
              </a:solidFill>
              <a:latin typeface="Calibri" panose="020F0502020204030204" pitchFamily="34" charset="0"/>
            </a:endParaRPr>
          </a:p>
        </p:txBody>
      </p:sp>
      <p:sp>
        <p:nvSpPr>
          <p:cNvPr id="122" name="平行四边形 121"/>
          <p:cNvSpPr/>
          <p:nvPr/>
        </p:nvSpPr>
        <p:spPr>
          <a:xfrm>
            <a:off x="2822972" y="2184798"/>
            <a:ext cx="1938338" cy="397669"/>
          </a:xfrm>
          <a:prstGeom prst="parallelogram">
            <a:avLst>
              <a:gd name="adj" fmla="val 115263"/>
            </a:avLst>
          </a:prstGeom>
          <a:solidFill>
            <a:srgbClr val="5B9BD5">
              <a:alpha val="71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i="1" kern="0" dirty="0">
              <a:solidFill>
                <a:prstClr val="white"/>
              </a:solidFill>
              <a:latin typeface="Calibri" panose="020F0502020204030204"/>
            </a:endParaRPr>
          </a:p>
        </p:txBody>
      </p:sp>
      <p:sp>
        <p:nvSpPr>
          <p:cNvPr id="20507" name="矩形 122"/>
          <p:cNvSpPr>
            <a:spLocks noChangeArrowheads="1"/>
          </p:cNvSpPr>
          <p:nvPr/>
        </p:nvSpPr>
        <p:spPr bwMode="auto">
          <a:xfrm>
            <a:off x="3146130" y="2158603"/>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多址接入</a:t>
            </a:r>
            <a:endParaRPr lang="zh-CN" altLang="en-US" sz="975" i="1">
              <a:solidFill>
                <a:srgbClr val="000000"/>
              </a:solidFill>
              <a:latin typeface="Calibri" panose="020F0502020204030204" pitchFamily="34" charset="0"/>
            </a:endParaRPr>
          </a:p>
        </p:txBody>
      </p:sp>
      <p:sp>
        <p:nvSpPr>
          <p:cNvPr id="124" name="椭圆 123"/>
          <p:cNvSpPr/>
          <p:nvPr/>
        </p:nvSpPr>
        <p:spPr>
          <a:xfrm>
            <a:off x="3921919" y="2337198"/>
            <a:ext cx="151210" cy="110728"/>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20509" name="矩形 124"/>
          <p:cNvSpPr>
            <a:spLocks noChangeArrowheads="1"/>
          </p:cNvSpPr>
          <p:nvPr/>
        </p:nvSpPr>
        <p:spPr bwMode="auto">
          <a:xfrm>
            <a:off x="4634412" y="2159794"/>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频谱利用</a:t>
            </a:r>
            <a:endParaRPr lang="zh-CN" altLang="en-US" sz="975" i="1">
              <a:solidFill>
                <a:srgbClr val="000000"/>
              </a:solidFill>
              <a:latin typeface="Calibri" panose="020F0502020204030204" pitchFamily="34" charset="0"/>
            </a:endParaRPr>
          </a:p>
        </p:txBody>
      </p:sp>
      <p:sp>
        <p:nvSpPr>
          <p:cNvPr id="20510" name="矩形 125"/>
          <p:cNvSpPr>
            <a:spLocks noChangeArrowheads="1"/>
          </p:cNvSpPr>
          <p:nvPr/>
        </p:nvSpPr>
        <p:spPr bwMode="auto">
          <a:xfrm>
            <a:off x="5214255" y="2582466"/>
            <a:ext cx="5597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核心网</a:t>
            </a:r>
            <a:endParaRPr lang="en-US" altLang="zh-CN" sz="975" i="1">
              <a:solidFill>
                <a:srgbClr val="000000"/>
              </a:solidFill>
              <a:latin typeface="Calibri" panose="020F0502020204030204" pitchFamily="34" charset="0"/>
            </a:endParaRPr>
          </a:p>
        </p:txBody>
      </p:sp>
      <p:sp>
        <p:nvSpPr>
          <p:cNvPr id="127" name="椭圆 126"/>
          <p:cNvSpPr/>
          <p:nvPr/>
        </p:nvSpPr>
        <p:spPr>
          <a:xfrm>
            <a:off x="5018485" y="2318148"/>
            <a:ext cx="150019" cy="110728"/>
          </a:xfrm>
          <a:prstGeom prst="ellipse">
            <a:avLst/>
          </a:prstGeom>
          <a:solidFill>
            <a:srgbClr val="C00000"/>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28" name="矩形 127"/>
          <p:cNvSpPr/>
          <p:nvPr/>
        </p:nvSpPr>
        <p:spPr>
          <a:xfrm>
            <a:off x="4889897" y="2401491"/>
            <a:ext cx="335348" cy="204800"/>
          </a:xfrm>
          <a:prstGeom prst="rect">
            <a:avLst/>
          </a:prstGeom>
        </p:spPr>
        <p:txBody>
          <a:bodyPr wrap="none">
            <a:spAutoFit/>
          </a:bodyPr>
          <a:lstStyle/>
          <a:p>
            <a:pPr defTabSz="556895">
              <a:defRPr/>
            </a:pPr>
            <a:r>
              <a:rPr lang="en-US" altLang="zh-CN" sz="730" dirty="0" err="1">
                <a:solidFill>
                  <a:prstClr val="white"/>
                </a:solidFill>
                <a:latin typeface="Calibri" panose="020F0502020204030204"/>
              </a:rPr>
              <a:t>eCA</a:t>
            </a:r>
            <a:endParaRPr lang="zh-CN" altLang="en-US" sz="730" dirty="0">
              <a:solidFill>
                <a:prstClr val="white"/>
              </a:solidFill>
              <a:latin typeface="Calibri" panose="020F0502020204030204"/>
            </a:endParaRPr>
          </a:p>
        </p:txBody>
      </p:sp>
      <p:sp>
        <p:nvSpPr>
          <p:cNvPr id="129" name="椭圆 128"/>
          <p:cNvSpPr/>
          <p:nvPr/>
        </p:nvSpPr>
        <p:spPr>
          <a:xfrm>
            <a:off x="4563666" y="2365773"/>
            <a:ext cx="150019" cy="110728"/>
          </a:xfrm>
          <a:prstGeom prst="ellipse">
            <a:avLst/>
          </a:prstGeom>
          <a:solidFill>
            <a:srgbClr val="C00000"/>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30" name="矩形 129"/>
          <p:cNvSpPr/>
          <p:nvPr/>
        </p:nvSpPr>
        <p:spPr>
          <a:xfrm>
            <a:off x="4530328" y="2431256"/>
            <a:ext cx="333746"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LAA</a:t>
            </a:r>
            <a:endParaRPr lang="zh-CN" altLang="en-US" sz="730" dirty="0">
              <a:solidFill>
                <a:prstClr val="white"/>
              </a:solidFill>
              <a:latin typeface="Calibri" panose="020F0502020204030204"/>
            </a:endParaRPr>
          </a:p>
        </p:txBody>
      </p:sp>
      <p:sp>
        <p:nvSpPr>
          <p:cNvPr id="131" name="平行四边形 130"/>
          <p:cNvSpPr/>
          <p:nvPr/>
        </p:nvSpPr>
        <p:spPr>
          <a:xfrm>
            <a:off x="3748088" y="2611041"/>
            <a:ext cx="1515666" cy="416719"/>
          </a:xfrm>
          <a:prstGeom prst="parallelogram">
            <a:avLst>
              <a:gd name="adj" fmla="val 115263"/>
            </a:avLst>
          </a:prstGeom>
          <a:solidFill>
            <a:srgbClr val="5B9BD5">
              <a:alpha val="71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i="1" kern="0" dirty="0">
              <a:solidFill>
                <a:prstClr val="white"/>
              </a:solidFill>
              <a:latin typeface="Calibri" panose="020F0502020204030204"/>
            </a:endParaRPr>
          </a:p>
        </p:txBody>
      </p:sp>
      <p:sp>
        <p:nvSpPr>
          <p:cNvPr id="20516" name="矩形 131"/>
          <p:cNvSpPr>
            <a:spLocks noChangeArrowheads="1"/>
          </p:cNvSpPr>
          <p:nvPr/>
        </p:nvSpPr>
        <p:spPr bwMode="auto">
          <a:xfrm>
            <a:off x="4159361" y="2603897"/>
            <a:ext cx="5597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物联网</a:t>
            </a:r>
            <a:endParaRPr lang="zh-CN" altLang="en-US" sz="975" i="1">
              <a:solidFill>
                <a:srgbClr val="000000"/>
              </a:solidFill>
              <a:latin typeface="Calibri" panose="020F0502020204030204" pitchFamily="34" charset="0"/>
            </a:endParaRPr>
          </a:p>
        </p:txBody>
      </p:sp>
      <p:sp>
        <p:nvSpPr>
          <p:cNvPr id="133" name="椭圆 132"/>
          <p:cNvSpPr/>
          <p:nvPr/>
        </p:nvSpPr>
        <p:spPr>
          <a:xfrm>
            <a:off x="4627960" y="2797969"/>
            <a:ext cx="150019" cy="110729"/>
          </a:xfrm>
          <a:prstGeom prst="ellipse">
            <a:avLst/>
          </a:prstGeom>
          <a:solidFill>
            <a:srgbClr val="C00000"/>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34" name="矩形 133"/>
          <p:cNvSpPr/>
          <p:nvPr/>
        </p:nvSpPr>
        <p:spPr>
          <a:xfrm>
            <a:off x="4501754" y="2861072"/>
            <a:ext cx="444352"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NB-</a:t>
            </a:r>
            <a:r>
              <a:rPr lang="en-US" altLang="zh-CN" sz="730" dirty="0" err="1">
                <a:solidFill>
                  <a:prstClr val="white"/>
                </a:solidFill>
                <a:latin typeface="Calibri" panose="020F0502020204030204"/>
              </a:rPr>
              <a:t>IoT</a:t>
            </a:r>
            <a:endParaRPr lang="zh-CN" altLang="en-US" sz="730" dirty="0">
              <a:solidFill>
                <a:prstClr val="white"/>
              </a:solidFill>
              <a:latin typeface="Calibri" panose="020F0502020204030204"/>
            </a:endParaRPr>
          </a:p>
        </p:txBody>
      </p:sp>
      <p:sp>
        <p:nvSpPr>
          <p:cNvPr id="135" name="椭圆 134"/>
          <p:cNvSpPr/>
          <p:nvPr/>
        </p:nvSpPr>
        <p:spPr>
          <a:xfrm>
            <a:off x="5697141" y="2811066"/>
            <a:ext cx="150019" cy="110728"/>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36" name="平行四边形 135"/>
          <p:cNvSpPr/>
          <p:nvPr/>
        </p:nvSpPr>
        <p:spPr>
          <a:xfrm>
            <a:off x="4437460" y="3255169"/>
            <a:ext cx="1473994" cy="300038"/>
          </a:xfrm>
          <a:prstGeom prst="parallelogram">
            <a:avLst>
              <a:gd name="adj" fmla="val 112288"/>
            </a:avLst>
          </a:prstGeom>
          <a:solidFill>
            <a:srgbClr val="FFC000">
              <a:alpha val="47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37" name="平行四边形 136"/>
          <p:cNvSpPr/>
          <p:nvPr/>
        </p:nvSpPr>
        <p:spPr>
          <a:xfrm>
            <a:off x="3240882" y="3237310"/>
            <a:ext cx="1583531" cy="538163"/>
          </a:xfrm>
          <a:prstGeom prst="parallelogram">
            <a:avLst>
              <a:gd name="adj" fmla="val 112288"/>
            </a:avLst>
          </a:prstGeom>
          <a:solidFill>
            <a:srgbClr val="ED7D31">
              <a:alpha val="47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38" name="平行四边形 137"/>
          <p:cNvSpPr/>
          <p:nvPr/>
        </p:nvSpPr>
        <p:spPr>
          <a:xfrm>
            <a:off x="2303860" y="3481387"/>
            <a:ext cx="1245394" cy="301229"/>
          </a:xfrm>
          <a:prstGeom prst="parallelogram">
            <a:avLst>
              <a:gd name="adj" fmla="val 112288"/>
            </a:avLst>
          </a:prstGeom>
          <a:solidFill>
            <a:srgbClr val="FFC000">
              <a:alpha val="47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20523" name="矩形 138"/>
          <p:cNvSpPr>
            <a:spLocks noChangeArrowheads="1"/>
          </p:cNvSpPr>
          <p:nvPr/>
        </p:nvSpPr>
        <p:spPr bwMode="auto">
          <a:xfrm>
            <a:off x="2437709" y="3465910"/>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天线技术</a:t>
            </a:r>
            <a:endParaRPr lang="en-US" altLang="zh-CN" sz="975" i="1">
              <a:solidFill>
                <a:srgbClr val="000000"/>
              </a:solidFill>
              <a:latin typeface="Calibri" panose="020F0502020204030204" pitchFamily="34" charset="0"/>
            </a:endParaRPr>
          </a:p>
        </p:txBody>
      </p:sp>
      <p:sp>
        <p:nvSpPr>
          <p:cNvPr id="20524" name="矩形 139"/>
          <p:cNvSpPr>
            <a:spLocks noChangeArrowheads="1"/>
          </p:cNvSpPr>
          <p:nvPr/>
        </p:nvSpPr>
        <p:spPr bwMode="auto">
          <a:xfrm>
            <a:off x="3675363" y="3225403"/>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频谱利用</a:t>
            </a:r>
            <a:endParaRPr lang="zh-CN" altLang="en-US" sz="975" i="1">
              <a:solidFill>
                <a:srgbClr val="000000"/>
              </a:solidFill>
              <a:latin typeface="Calibri" panose="020F0502020204030204" pitchFamily="34" charset="0"/>
            </a:endParaRPr>
          </a:p>
        </p:txBody>
      </p:sp>
      <p:sp>
        <p:nvSpPr>
          <p:cNvPr id="20525" name="矩形 140"/>
          <p:cNvSpPr>
            <a:spLocks noChangeArrowheads="1"/>
          </p:cNvSpPr>
          <p:nvPr/>
        </p:nvSpPr>
        <p:spPr bwMode="auto">
          <a:xfrm>
            <a:off x="4712398" y="3219450"/>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信道编码</a:t>
            </a:r>
            <a:endParaRPr lang="zh-CN" altLang="en-US" sz="975" i="1">
              <a:solidFill>
                <a:srgbClr val="000000"/>
              </a:solidFill>
              <a:latin typeface="Calibri" panose="020F0502020204030204" pitchFamily="34" charset="0"/>
            </a:endParaRPr>
          </a:p>
        </p:txBody>
      </p:sp>
      <p:sp>
        <p:nvSpPr>
          <p:cNvPr id="20526" name="矩形 141"/>
          <p:cNvSpPr>
            <a:spLocks noChangeArrowheads="1"/>
          </p:cNvSpPr>
          <p:nvPr/>
        </p:nvSpPr>
        <p:spPr bwMode="auto">
          <a:xfrm>
            <a:off x="4358791" y="3514725"/>
            <a:ext cx="5597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核心网</a:t>
            </a:r>
            <a:endParaRPr lang="en-US" altLang="zh-CN" sz="975" i="1">
              <a:solidFill>
                <a:srgbClr val="000000"/>
              </a:solidFill>
              <a:latin typeface="Calibri" panose="020F0502020204030204" pitchFamily="34" charset="0"/>
            </a:endParaRPr>
          </a:p>
        </p:txBody>
      </p:sp>
      <p:sp>
        <p:nvSpPr>
          <p:cNvPr id="143" name="平行四边形 142"/>
          <p:cNvSpPr/>
          <p:nvPr/>
        </p:nvSpPr>
        <p:spPr>
          <a:xfrm>
            <a:off x="3487341" y="3963591"/>
            <a:ext cx="1489472" cy="251222"/>
          </a:xfrm>
          <a:prstGeom prst="parallelogram">
            <a:avLst>
              <a:gd name="adj" fmla="val 111920"/>
            </a:avLst>
          </a:prstGeom>
          <a:solidFill>
            <a:srgbClr val="A5A5A5">
              <a:alpha val="73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44" name="平行四边形 143"/>
          <p:cNvSpPr/>
          <p:nvPr/>
        </p:nvSpPr>
        <p:spPr>
          <a:xfrm>
            <a:off x="2264569" y="4214812"/>
            <a:ext cx="1233488" cy="252413"/>
          </a:xfrm>
          <a:prstGeom prst="parallelogram">
            <a:avLst>
              <a:gd name="adj" fmla="val 111920"/>
            </a:avLst>
          </a:prstGeom>
          <a:solidFill>
            <a:srgbClr val="A5A5A5">
              <a:alpha val="73000"/>
            </a:srgb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20529" name="矩形 144"/>
          <p:cNvSpPr>
            <a:spLocks noChangeArrowheads="1"/>
          </p:cNvSpPr>
          <p:nvPr/>
        </p:nvSpPr>
        <p:spPr bwMode="auto">
          <a:xfrm>
            <a:off x="3748587" y="3940969"/>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信道编码</a:t>
            </a:r>
            <a:endParaRPr lang="zh-CN" altLang="en-US" sz="975" i="1">
              <a:solidFill>
                <a:srgbClr val="000000"/>
              </a:solidFill>
              <a:latin typeface="Calibri" panose="020F0502020204030204" pitchFamily="34" charset="0"/>
            </a:endParaRPr>
          </a:p>
        </p:txBody>
      </p:sp>
      <p:sp>
        <p:nvSpPr>
          <p:cNvPr id="20530" name="矩形 145"/>
          <p:cNvSpPr>
            <a:spLocks noChangeArrowheads="1"/>
          </p:cNvSpPr>
          <p:nvPr/>
        </p:nvSpPr>
        <p:spPr bwMode="auto">
          <a:xfrm>
            <a:off x="3417602" y="4219575"/>
            <a:ext cx="5597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核心网</a:t>
            </a:r>
            <a:endParaRPr lang="en-US" altLang="zh-CN" sz="975" i="1">
              <a:solidFill>
                <a:srgbClr val="000000"/>
              </a:solidFill>
              <a:latin typeface="Calibri" panose="020F0502020204030204" pitchFamily="34" charset="0"/>
            </a:endParaRPr>
          </a:p>
        </p:txBody>
      </p:sp>
      <p:sp>
        <p:nvSpPr>
          <p:cNvPr id="20531" name="矩形 146"/>
          <p:cNvSpPr>
            <a:spLocks noChangeArrowheads="1"/>
          </p:cNvSpPr>
          <p:nvPr/>
        </p:nvSpPr>
        <p:spPr bwMode="auto">
          <a:xfrm>
            <a:off x="2702623" y="3936206"/>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多址接入</a:t>
            </a:r>
            <a:endParaRPr lang="zh-CN" altLang="en-US" sz="975" i="1">
              <a:solidFill>
                <a:srgbClr val="000000"/>
              </a:solidFill>
              <a:latin typeface="Calibri" panose="020F0502020204030204" pitchFamily="34" charset="0"/>
            </a:endParaRPr>
          </a:p>
        </p:txBody>
      </p:sp>
      <p:sp>
        <p:nvSpPr>
          <p:cNvPr id="20532" name="矩形 147"/>
          <p:cNvSpPr>
            <a:spLocks noChangeArrowheads="1"/>
          </p:cNvSpPr>
          <p:nvPr/>
        </p:nvSpPr>
        <p:spPr bwMode="auto">
          <a:xfrm>
            <a:off x="2370438" y="4179094"/>
            <a:ext cx="684803"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75" i="1">
                <a:solidFill>
                  <a:srgbClr val="000000"/>
                </a:solidFill>
                <a:latin typeface="Calibri" panose="020F0502020204030204" pitchFamily="34" charset="0"/>
              </a:rPr>
              <a:t>天线技术</a:t>
            </a:r>
            <a:endParaRPr lang="en-US" altLang="zh-CN" sz="975" i="1">
              <a:solidFill>
                <a:srgbClr val="000000"/>
              </a:solidFill>
              <a:latin typeface="Calibri" panose="020F0502020204030204" pitchFamily="34" charset="0"/>
            </a:endParaRPr>
          </a:p>
        </p:txBody>
      </p:sp>
      <p:grpSp>
        <p:nvGrpSpPr>
          <p:cNvPr id="20533" name="组合 3"/>
          <p:cNvGrpSpPr/>
          <p:nvPr/>
        </p:nvGrpSpPr>
        <p:grpSpPr bwMode="auto">
          <a:xfrm>
            <a:off x="1064419" y="2343150"/>
            <a:ext cx="1700155" cy="1926918"/>
            <a:chOff x="1455230" y="3499902"/>
            <a:chExt cx="2266576" cy="2569462"/>
          </a:xfrm>
        </p:grpSpPr>
        <p:sp>
          <p:nvSpPr>
            <p:cNvPr id="20563" name="文本框 148"/>
            <p:cNvSpPr txBox="1">
              <a:spLocks noChangeArrowheads="1"/>
            </p:cNvSpPr>
            <p:nvPr/>
          </p:nvSpPr>
          <p:spPr bwMode="auto">
            <a:xfrm>
              <a:off x="1467348" y="4695053"/>
              <a:ext cx="1913094" cy="4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solidFill>
                    <a:srgbClr val="000000"/>
                  </a:solidFill>
                  <a:latin typeface="Calibri" panose="020F0502020204030204" pitchFamily="34" charset="0"/>
                </a:rPr>
                <a:t>SEP </a:t>
              </a:r>
              <a:r>
                <a:rPr lang="zh-CN" altLang="en-US" sz="1350">
                  <a:solidFill>
                    <a:srgbClr val="000000"/>
                  </a:solidFill>
                  <a:latin typeface="Calibri" panose="020F0502020204030204" pitchFamily="34" charset="0"/>
                </a:rPr>
                <a:t>总数约</a:t>
              </a:r>
              <a:r>
                <a:rPr lang="en-US" altLang="zh-CN" sz="1350">
                  <a:solidFill>
                    <a:srgbClr val="000000"/>
                  </a:solidFill>
                  <a:latin typeface="Calibri" panose="020F0502020204030204" pitchFamily="34" charset="0"/>
                </a:rPr>
                <a:t>800</a:t>
              </a:r>
              <a:r>
                <a:rPr lang="zh-CN" altLang="en-US" sz="1350">
                  <a:solidFill>
                    <a:srgbClr val="000000"/>
                  </a:solidFill>
                  <a:latin typeface="Calibri" panose="020F0502020204030204" pitchFamily="34" charset="0"/>
                </a:rPr>
                <a:t>件</a:t>
              </a:r>
              <a:endParaRPr lang="zh-CN" altLang="en-US" sz="1350">
                <a:solidFill>
                  <a:srgbClr val="000000"/>
                </a:solidFill>
                <a:latin typeface="Calibri" panose="020F0502020204030204" pitchFamily="34" charset="0"/>
              </a:endParaRPr>
            </a:p>
          </p:txBody>
        </p:sp>
        <p:sp>
          <p:nvSpPr>
            <p:cNvPr id="20564" name="文本框 149"/>
            <p:cNvSpPr txBox="1">
              <a:spLocks noChangeArrowheads="1"/>
            </p:cNvSpPr>
            <p:nvPr/>
          </p:nvSpPr>
          <p:spPr bwMode="auto">
            <a:xfrm>
              <a:off x="1455230" y="5669218"/>
              <a:ext cx="1913094" cy="4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solidFill>
                    <a:srgbClr val="000000"/>
                  </a:solidFill>
                  <a:latin typeface="Calibri" panose="020F0502020204030204" pitchFamily="34" charset="0"/>
                </a:rPr>
                <a:t>SEP </a:t>
              </a:r>
              <a:r>
                <a:rPr lang="zh-CN" altLang="en-US" sz="1350">
                  <a:solidFill>
                    <a:srgbClr val="000000"/>
                  </a:solidFill>
                  <a:latin typeface="Calibri" panose="020F0502020204030204" pitchFamily="34" charset="0"/>
                </a:rPr>
                <a:t>总数约</a:t>
              </a:r>
              <a:r>
                <a:rPr lang="en-US" altLang="zh-CN" sz="1350">
                  <a:solidFill>
                    <a:srgbClr val="000000"/>
                  </a:solidFill>
                  <a:latin typeface="Calibri" panose="020F0502020204030204" pitchFamily="34" charset="0"/>
                </a:rPr>
                <a:t>600</a:t>
              </a:r>
              <a:r>
                <a:rPr lang="zh-CN" altLang="en-US" sz="1350">
                  <a:solidFill>
                    <a:srgbClr val="000000"/>
                  </a:solidFill>
                  <a:latin typeface="Calibri" panose="020F0502020204030204" pitchFamily="34" charset="0"/>
                </a:rPr>
                <a:t>件</a:t>
              </a:r>
              <a:endParaRPr lang="zh-CN" altLang="en-US" sz="1350">
                <a:solidFill>
                  <a:srgbClr val="000000"/>
                </a:solidFill>
                <a:latin typeface="Calibri" panose="020F0502020204030204" pitchFamily="34" charset="0"/>
              </a:endParaRPr>
            </a:p>
          </p:txBody>
        </p:sp>
        <p:sp>
          <p:nvSpPr>
            <p:cNvPr id="20565" name="文本框 150"/>
            <p:cNvSpPr txBox="1">
              <a:spLocks noChangeArrowheads="1"/>
            </p:cNvSpPr>
            <p:nvPr/>
          </p:nvSpPr>
          <p:spPr bwMode="auto">
            <a:xfrm>
              <a:off x="1460371" y="3499902"/>
              <a:ext cx="2261435" cy="4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50">
                  <a:solidFill>
                    <a:srgbClr val="000000"/>
                  </a:solidFill>
                  <a:latin typeface="Calibri" panose="020F0502020204030204" pitchFamily="34" charset="0"/>
                </a:rPr>
                <a:t>SEP </a:t>
              </a:r>
              <a:r>
                <a:rPr lang="zh-CN" altLang="en-US" sz="1350">
                  <a:solidFill>
                    <a:srgbClr val="000000"/>
                  </a:solidFill>
                  <a:latin typeface="Calibri" panose="020F0502020204030204" pitchFamily="34" charset="0"/>
                </a:rPr>
                <a:t>总数预计</a:t>
              </a:r>
              <a:r>
                <a:rPr lang="en-US" altLang="zh-CN" sz="1350">
                  <a:solidFill>
                    <a:srgbClr val="000000"/>
                  </a:solidFill>
                  <a:latin typeface="Calibri" panose="020F0502020204030204" pitchFamily="34" charset="0"/>
                </a:rPr>
                <a:t>1000</a:t>
              </a:r>
              <a:r>
                <a:rPr lang="zh-CN" altLang="en-US" sz="1350">
                  <a:solidFill>
                    <a:srgbClr val="000000"/>
                  </a:solidFill>
                  <a:latin typeface="Calibri" panose="020F0502020204030204" pitchFamily="34" charset="0"/>
                </a:rPr>
                <a:t>件</a:t>
              </a:r>
              <a:endParaRPr lang="zh-CN" altLang="en-US" sz="1350">
                <a:solidFill>
                  <a:srgbClr val="000000"/>
                </a:solidFill>
                <a:latin typeface="Calibri" panose="020F0502020204030204" pitchFamily="34" charset="0"/>
              </a:endParaRPr>
            </a:p>
          </p:txBody>
        </p:sp>
      </p:grpSp>
      <p:sp>
        <p:nvSpPr>
          <p:cNvPr id="152" name="矩形 151"/>
          <p:cNvSpPr/>
          <p:nvPr/>
        </p:nvSpPr>
        <p:spPr>
          <a:xfrm>
            <a:off x="5057775" y="3381375"/>
            <a:ext cx="416719" cy="204800"/>
          </a:xfrm>
          <a:prstGeom prst="rect">
            <a:avLst/>
          </a:prstGeom>
        </p:spPr>
        <p:txBody>
          <a:bodyPr>
            <a:spAutoFit/>
          </a:bodyPr>
          <a:lstStyle/>
          <a:p>
            <a:pPr defTabSz="556895">
              <a:defRPr/>
            </a:pPr>
            <a:r>
              <a:rPr lang="en-US" altLang="zh-CN" sz="730" dirty="0">
                <a:solidFill>
                  <a:prstClr val="white"/>
                </a:solidFill>
                <a:latin typeface="Calibri" panose="020F0502020204030204"/>
              </a:rPr>
              <a:t>Turbo</a:t>
            </a:r>
            <a:endParaRPr lang="zh-CN" altLang="en-US" sz="855" dirty="0">
              <a:solidFill>
                <a:prstClr val="white"/>
              </a:solidFill>
              <a:latin typeface="Calibri" panose="020F0502020204030204"/>
            </a:endParaRPr>
          </a:p>
        </p:txBody>
      </p:sp>
      <p:sp>
        <p:nvSpPr>
          <p:cNvPr id="153" name="矩形 152"/>
          <p:cNvSpPr/>
          <p:nvPr/>
        </p:nvSpPr>
        <p:spPr>
          <a:xfrm>
            <a:off x="3153966" y="3346847"/>
            <a:ext cx="608409" cy="204800"/>
          </a:xfrm>
          <a:prstGeom prst="rect">
            <a:avLst/>
          </a:prstGeom>
        </p:spPr>
        <p:txBody>
          <a:bodyPr>
            <a:spAutoFit/>
          </a:bodyPr>
          <a:lstStyle/>
          <a:p>
            <a:pPr defTabSz="556895">
              <a:defRPr/>
            </a:pPr>
            <a:r>
              <a:rPr lang="en-US" altLang="zh-CN" sz="730" dirty="0">
                <a:solidFill>
                  <a:prstClr val="white"/>
                </a:solidFill>
                <a:latin typeface="Calibri" panose="020F0502020204030204"/>
              </a:rPr>
              <a:t>OFDMA</a:t>
            </a:r>
            <a:endParaRPr lang="zh-CN" altLang="en-US" sz="855" dirty="0">
              <a:solidFill>
                <a:prstClr val="white"/>
              </a:solidFill>
              <a:latin typeface="Calibri" panose="020F0502020204030204"/>
            </a:endParaRPr>
          </a:p>
        </p:txBody>
      </p:sp>
      <p:sp>
        <p:nvSpPr>
          <p:cNvPr id="154" name="矩形 153"/>
          <p:cNvSpPr/>
          <p:nvPr/>
        </p:nvSpPr>
        <p:spPr>
          <a:xfrm>
            <a:off x="2802732" y="4058841"/>
            <a:ext cx="608410" cy="204800"/>
          </a:xfrm>
          <a:prstGeom prst="rect">
            <a:avLst/>
          </a:prstGeom>
        </p:spPr>
        <p:txBody>
          <a:bodyPr>
            <a:spAutoFit/>
          </a:bodyPr>
          <a:lstStyle/>
          <a:p>
            <a:pPr defTabSz="556895">
              <a:defRPr/>
            </a:pPr>
            <a:r>
              <a:rPr lang="en-US" altLang="zh-CN" sz="730" dirty="0">
                <a:solidFill>
                  <a:prstClr val="white"/>
                </a:solidFill>
                <a:latin typeface="Calibri" panose="020F0502020204030204"/>
              </a:rPr>
              <a:t>CDMA</a:t>
            </a:r>
            <a:endParaRPr lang="zh-CN" altLang="en-US" sz="855" dirty="0">
              <a:solidFill>
                <a:prstClr val="white"/>
              </a:solidFill>
              <a:latin typeface="Calibri" panose="020F0502020204030204"/>
            </a:endParaRPr>
          </a:p>
        </p:txBody>
      </p:sp>
      <p:sp>
        <p:nvSpPr>
          <p:cNvPr id="155" name="矩形 154"/>
          <p:cNvSpPr/>
          <p:nvPr/>
        </p:nvSpPr>
        <p:spPr>
          <a:xfrm>
            <a:off x="4242197" y="4070747"/>
            <a:ext cx="609600" cy="204800"/>
          </a:xfrm>
          <a:prstGeom prst="rect">
            <a:avLst/>
          </a:prstGeom>
        </p:spPr>
        <p:txBody>
          <a:bodyPr>
            <a:spAutoFit/>
          </a:bodyPr>
          <a:lstStyle/>
          <a:p>
            <a:pPr defTabSz="556895">
              <a:defRPr/>
            </a:pPr>
            <a:r>
              <a:rPr lang="en-US" altLang="zh-CN" sz="730" dirty="0" err="1">
                <a:solidFill>
                  <a:prstClr val="white"/>
                </a:solidFill>
                <a:latin typeface="Calibri" panose="020F0502020204030204"/>
              </a:rPr>
              <a:t>ldpc</a:t>
            </a:r>
            <a:endParaRPr lang="zh-CN" altLang="en-US" sz="730" dirty="0">
              <a:solidFill>
                <a:prstClr val="white"/>
              </a:solidFill>
              <a:latin typeface="Calibri" panose="020F0502020204030204"/>
            </a:endParaRPr>
          </a:p>
        </p:txBody>
      </p:sp>
      <p:sp>
        <p:nvSpPr>
          <p:cNvPr id="156" name="矩形 155"/>
          <p:cNvSpPr/>
          <p:nvPr/>
        </p:nvSpPr>
        <p:spPr>
          <a:xfrm>
            <a:off x="5836444" y="2809875"/>
            <a:ext cx="341760"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NFV</a:t>
            </a:r>
            <a:endParaRPr lang="zh-CN" altLang="en-US" sz="730" dirty="0">
              <a:solidFill>
                <a:prstClr val="white"/>
              </a:solidFill>
              <a:latin typeface="Calibri" panose="020F0502020204030204"/>
            </a:endParaRPr>
          </a:p>
        </p:txBody>
      </p:sp>
      <p:sp>
        <p:nvSpPr>
          <p:cNvPr id="157" name="椭圆 156"/>
          <p:cNvSpPr/>
          <p:nvPr/>
        </p:nvSpPr>
        <p:spPr>
          <a:xfrm>
            <a:off x="5960269" y="2680098"/>
            <a:ext cx="150019" cy="110728"/>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58" name="矩形 157"/>
          <p:cNvSpPr/>
          <p:nvPr/>
        </p:nvSpPr>
        <p:spPr>
          <a:xfrm>
            <a:off x="6099572" y="2634854"/>
            <a:ext cx="346570"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SDN</a:t>
            </a:r>
            <a:endParaRPr lang="zh-CN" altLang="en-US" sz="730" dirty="0">
              <a:solidFill>
                <a:prstClr val="white"/>
              </a:solidFill>
              <a:latin typeface="Calibri" panose="020F0502020204030204"/>
            </a:endParaRPr>
          </a:p>
        </p:txBody>
      </p:sp>
      <p:sp>
        <p:nvSpPr>
          <p:cNvPr id="159" name="矩形 158"/>
          <p:cNvSpPr/>
          <p:nvPr/>
        </p:nvSpPr>
        <p:spPr>
          <a:xfrm>
            <a:off x="3844529" y="2434829"/>
            <a:ext cx="425116"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SOMA</a:t>
            </a:r>
            <a:endParaRPr lang="zh-CN" altLang="en-US" sz="730" dirty="0">
              <a:solidFill>
                <a:prstClr val="white"/>
              </a:solidFill>
              <a:latin typeface="Calibri" panose="020F0502020204030204"/>
            </a:endParaRPr>
          </a:p>
        </p:txBody>
      </p:sp>
      <p:sp>
        <p:nvSpPr>
          <p:cNvPr id="160" name="矩形 159"/>
          <p:cNvSpPr/>
          <p:nvPr/>
        </p:nvSpPr>
        <p:spPr>
          <a:xfrm>
            <a:off x="2877741" y="3600450"/>
            <a:ext cx="609600" cy="204800"/>
          </a:xfrm>
          <a:prstGeom prst="rect">
            <a:avLst/>
          </a:prstGeom>
        </p:spPr>
        <p:txBody>
          <a:bodyPr>
            <a:spAutoFit/>
          </a:bodyPr>
          <a:lstStyle/>
          <a:p>
            <a:pPr defTabSz="556895">
              <a:defRPr/>
            </a:pPr>
            <a:r>
              <a:rPr lang="en-US" altLang="zh-CN" sz="730" dirty="0">
                <a:solidFill>
                  <a:prstClr val="white"/>
                </a:solidFill>
                <a:latin typeface="Calibri" panose="020F0502020204030204"/>
              </a:rPr>
              <a:t>MIMO</a:t>
            </a:r>
            <a:endParaRPr lang="zh-CN" altLang="en-US" sz="855" dirty="0">
              <a:solidFill>
                <a:prstClr val="white"/>
              </a:solidFill>
              <a:latin typeface="Calibri" panose="020F0502020204030204"/>
            </a:endParaRPr>
          </a:p>
        </p:txBody>
      </p:sp>
      <p:sp>
        <p:nvSpPr>
          <p:cNvPr id="161" name="矩形 160"/>
          <p:cNvSpPr/>
          <p:nvPr/>
        </p:nvSpPr>
        <p:spPr>
          <a:xfrm>
            <a:off x="3844529" y="3405188"/>
            <a:ext cx="608409" cy="204800"/>
          </a:xfrm>
          <a:prstGeom prst="rect">
            <a:avLst/>
          </a:prstGeom>
        </p:spPr>
        <p:txBody>
          <a:bodyPr>
            <a:spAutoFit/>
          </a:bodyPr>
          <a:lstStyle/>
          <a:p>
            <a:pPr defTabSz="556895">
              <a:defRPr/>
            </a:pPr>
            <a:r>
              <a:rPr lang="en-US" altLang="zh-CN" sz="730" dirty="0">
                <a:solidFill>
                  <a:prstClr val="white"/>
                </a:solidFill>
                <a:latin typeface="Calibri" panose="020F0502020204030204"/>
              </a:rPr>
              <a:t>CA</a:t>
            </a:r>
            <a:endParaRPr lang="zh-CN" altLang="en-US" sz="855" dirty="0">
              <a:solidFill>
                <a:prstClr val="white"/>
              </a:solidFill>
              <a:latin typeface="Calibri" panose="020F0502020204030204"/>
            </a:endParaRPr>
          </a:p>
        </p:txBody>
      </p:sp>
      <p:sp>
        <p:nvSpPr>
          <p:cNvPr id="162" name="矩形 161"/>
          <p:cNvSpPr/>
          <p:nvPr/>
        </p:nvSpPr>
        <p:spPr>
          <a:xfrm>
            <a:off x="4830367" y="3608785"/>
            <a:ext cx="591740" cy="204800"/>
          </a:xfrm>
          <a:prstGeom prst="rect">
            <a:avLst/>
          </a:prstGeom>
        </p:spPr>
        <p:txBody>
          <a:bodyPr>
            <a:spAutoFit/>
          </a:bodyPr>
          <a:lstStyle/>
          <a:p>
            <a:pPr defTabSz="556895">
              <a:defRPr/>
            </a:pPr>
            <a:r>
              <a:rPr lang="en-US" altLang="zh-CN" sz="730" dirty="0">
                <a:solidFill>
                  <a:prstClr val="white"/>
                </a:solidFill>
                <a:latin typeface="Calibri" panose="020F0502020204030204"/>
              </a:rPr>
              <a:t>EPC</a:t>
            </a:r>
            <a:endParaRPr lang="zh-CN" altLang="en-US" sz="855" dirty="0">
              <a:solidFill>
                <a:prstClr val="white"/>
              </a:solidFill>
              <a:latin typeface="Calibri" panose="020F0502020204030204"/>
            </a:endParaRPr>
          </a:p>
        </p:txBody>
      </p:sp>
      <p:sp>
        <p:nvSpPr>
          <p:cNvPr id="163" name="矩形 162"/>
          <p:cNvSpPr/>
          <p:nvPr/>
        </p:nvSpPr>
        <p:spPr>
          <a:xfrm>
            <a:off x="2597944" y="4323160"/>
            <a:ext cx="608410" cy="204800"/>
          </a:xfrm>
          <a:prstGeom prst="rect">
            <a:avLst/>
          </a:prstGeom>
        </p:spPr>
        <p:txBody>
          <a:bodyPr>
            <a:spAutoFit/>
          </a:bodyPr>
          <a:lstStyle/>
          <a:p>
            <a:pPr defTabSz="556895">
              <a:defRPr/>
            </a:pPr>
            <a:r>
              <a:rPr lang="zh-CN" altLang="en-US" sz="730" dirty="0">
                <a:solidFill>
                  <a:prstClr val="white"/>
                </a:solidFill>
                <a:latin typeface="Calibri" panose="020F0502020204030204"/>
              </a:rPr>
              <a:t>干扰消除</a:t>
            </a:r>
            <a:endParaRPr lang="zh-CN" altLang="en-US" sz="730" dirty="0">
              <a:solidFill>
                <a:prstClr val="white"/>
              </a:solidFill>
              <a:latin typeface="Calibri" panose="020F0502020204030204"/>
            </a:endParaRPr>
          </a:p>
        </p:txBody>
      </p:sp>
      <p:sp>
        <p:nvSpPr>
          <p:cNvPr id="164" name="矩形 163"/>
          <p:cNvSpPr/>
          <p:nvPr/>
        </p:nvSpPr>
        <p:spPr>
          <a:xfrm>
            <a:off x="4082654" y="4333875"/>
            <a:ext cx="608409" cy="204800"/>
          </a:xfrm>
          <a:prstGeom prst="rect">
            <a:avLst/>
          </a:prstGeom>
        </p:spPr>
        <p:txBody>
          <a:bodyPr>
            <a:spAutoFit/>
          </a:bodyPr>
          <a:lstStyle/>
          <a:p>
            <a:pPr defTabSz="556895">
              <a:defRPr/>
            </a:pPr>
            <a:r>
              <a:rPr lang="en-US" altLang="zh-CN" sz="730" dirty="0">
                <a:solidFill>
                  <a:prstClr val="white"/>
                </a:solidFill>
                <a:latin typeface="Calibri" panose="020F0502020204030204"/>
              </a:rPr>
              <a:t>CS/PS</a:t>
            </a:r>
            <a:endParaRPr lang="zh-CN" altLang="en-US" sz="730" dirty="0">
              <a:solidFill>
                <a:prstClr val="white"/>
              </a:solidFill>
              <a:latin typeface="Calibri" panose="020F0502020204030204"/>
            </a:endParaRPr>
          </a:p>
        </p:txBody>
      </p:sp>
      <p:sp>
        <p:nvSpPr>
          <p:cNvPr id="165" name="椭圆 164"/>
          <p:cNvSpPr/>
          <p:nvPr/>
        </p:nvSpPr>
        <p:spPr>
          <a:xfrm>
            <a:off x="3321844" y="2357437"/>
            <a:ext cx="151210" cy="110729"/>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66" name="矩形 165"/>
          <p:cNvSpPr/>
          <p:nvPr/>
        </p:nvSpPr>
        <p:spPr>
          <a:xfrm>
            <a:off x="3334941" y="2438400"/>
            <a:ext cx="546945"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256 QAM</a:t>
            </a:r>
            <a:endParaRPr lang="zh-CN" altLang="en-US" sz="730" dirty="0">
              <a:solidFill>
                <a:prstClr val="white"/>
              </a:solidFill>
              <a:latin typeface="Calibri" panose="020F0502020204030204"/>
            </a:endParaRPr>
          </a:p>
        </p:txBody>
      </p:sp>
      <p:sp>
        <p:nvSpPr>
          <p:cNvPr id="167" name="矩形 166"/>
          <p:cNvSpPr/>
          <p:nvPr/>
        </p:nvSpPr>
        <p:spPr>
          <a:xfrm>
            <a:off x="4775597" y="2712244"/>
            <a:ext cx="348172"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D2D</a:t>
            </a:r>
            <a:endParaRPr lang="zh-CN" altLang="en-US" sz="730" dirty="0">
              <a:solidFill>
                <a:prstClr val="white"/>
              </a:solidFill>
              <a:latin typeface="Calibri" panose="020F0502020204030204"/>
            </a:endParaRPr>
          </a:p>
        </p:txBody>
      </p:sp>
      <p:sp>
        <p:nvSpPr>
          <p:cNvPr id="168" name="椭圆 167"/>
          <p:cNvSpPr/>
          <p:nvPr/>
        </p:nvSpPr>
        <p:spPr>
          <a:xfrm>
            <a:off x="4073129" y="2801541"/>
            <a:ext cx="151209" cy="110728"/>
          </a:xfrm>
          <a:prstGeom prst="ellipse">
            <a:avLst/>
          </a:prstGeom>
          <a:solidFill>
            <a:sysClr val="window" lastClr="FFFFFF">
              <a:lumMod val="85000"/>
            </a:sysClr>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169" name="矩形 168"/>
          <p:cNvSpPr/>
          <p:nvPr/>
        </p:nvSpPr>
        <p:spPr>
          <a:xfrm>
            <a:off x="4089797" y="2880122"/>
            <a:ext cx="325730" cy="204800"/>
          </a:xfrm>
          <a:prstGeom prst="rect">
            <a:avLst/>
          </a:prstGeom>
        </p:spPr>
        <p:txBody>
          <a:bodyPr wrap="none">
            <a:spAutoFit/>
          </a:bodyPr>
          <a:lstStyle/>
          <a:p>
            <a:pPr defTabSz="556895">
              <a:defRPr/>
            </a:pPr>
            <a:r>
              <a:rPr lang="en-US" altLang="zh-CN" sz="730" dirty="0">
                <a:solidFill>
                  <a:prstClr val="white"/>
                </a:solidFill>
                <a:latin typeface="Calibri" panose="020F0502020204030204"/>
              </a:rPr>
              <a:t>V2x</a:t>
            </a:r>
            <a:endParaRPr lang="zh-CN" altLang="en-US" sz="730" dirty="0">
              <a:solidFill>
                <a:prstClr val="white"/>
              </a:solidFill>
              <a:latin typeface="Calibri" panose="020F0502020204030204"/>
            </a:endParaRPr>
          </a:p>
        </p:txBody>
      </p:sp>
      <p:sp>
        <p:nvSpPr>
          <p:cNvPr id="170" name="椭圆 169"/>
          <p:cNvSpPr/>
          <p:nvPr/>
        </p:nvSpPr>
        <p:spPr>
          <a:xfrm>
            <a:off x="4900613" y="2649141"/>
            <a:ext cx="150019" cy="110728"/>
          </a:xfrm>
          <a:prstGeom prst="ellipse">
            <a:avLst/>
          </a:prstGeom>
          <a:solidFill>
            <a:srgbClr val="C00000"/>
          </a:solidFill>
          <a:ln w="12700" cap="flat" cmpd="sng" algn="ctr">
            <a:noFill/>
            <a:prstDash val="solid"/>
            <a:miter lim="800000"/>
          </a:ln>
          <a:effectLst/>
        </p:spPr>
        <p:txBody>
          <a:bodyPr lIns="55721" tIns="27861" rIns="55721" bIns="27861" anchor="ctr"/>
          <a:lstStyle/>
          <a:p>
            <a:pPr algn="ctr" defTabSz="556895">
              <a:defRPr/>
            </a:pPr>
            <a:endParaRPr lang="zh-CN" altLang="en-US" sz="1350" kern="0">
              <a:solidFill>
                <a:prstClr val="white"/>
              </a:solidFill>
              <a:latin typeface="Calibri" panose="020F0502020204030204"/>
            </a:endParaRPr>
          </a:p>
        </p:txBody>
      </p:sp>
      <p:sp>
        <p:nvSpPr>
          <p:cNvPr id="20553" name="矩形 170"/>
          <p:cNvSpPr>
            <a:spLocks noChangeArrowheads="1"/>
          </p:cNvSpPr>
          <p:nvPr/>
        </p:nvSpPr>
        <p:spPr bwMode="auto">
          <a:xfrm>
            <a:off x="5897166" y="3193257"/>
            <a:ext cx="22562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Calibri" panose="020F0502020204030204" pitchFamily="34" charset="0"/>
                <a:cs typeface="Arial" panose="020B0604020202020204" pitchFamily="34" charset="0"/>
              </a:rPr>
              <a:t>公司</a:t>
            </a:r>
            <a:r>
              <a:rPr lang="en-US" altLang="zh-CN" sz="1200">
                <a:solidFill>
                  <a:srgbClr val="000000"/>
                </a:solidFill>
                <a:latin typeface="Calibri" panose="020F0502020204030204" pitchFamily="34" charset="0"/>
                <a:cs typeface="Arial" panose="020B0604020202020204" pitchFamily="34" charset="0"/>
              </a:rPr>
              <a:t>B</a:t>
            </a:r>
            <a:r>
              <a:rPr lang="zh-CN" altLang="en-US" sz="1200">
                <a:solidFill>
                  <a:srgbClr val="000000"/>
                </a:solidFill>
                <a:latin typeface="Calibri" panose="020F0502020204030204" pitchFamily="34" charset="0"/>
                <a:cs typeface="Arial" panose="020B0604020202020204" pitchFamily="34" charset="0"/>
              </a:rPr>
              <a:t>为进入海外市场，花费一亿美金收购 </a:t>
            </a:r>
            <a:r>
              <a:rPr lang="en-US" altLang="zh-CN" sz="1200">
                <a:solidFill>
                  <a:srgbClr val="000000"/>
                </a:solidFill>
                <a:latin typeface="Calibri" panose="020F0502020204030204" pitchFamily="34" charset="0"/>
                <a:cs typeface="Arial" panose="020B0604020202020204" pitchFamily="34" charset="0"/>
              </a:rPr>
              <a:t>UnWiredPlanet </a:t>
            </a:r>
            <a:r>
              <a:rPr lang="zh-CN" altLang="en-US" sz="1200">
                <a:solidFill>
                  <a:srgbClr val="000000"/>
                </a:solidFill>
                <a:latin typeface="Calibri" panose="020F0502020204030204" pitchFamily="34" charset="0"/>
                <a:cs typeface="Arial" panose="020B0604020202020204" pitchFamily="34" charset="0"/>
              </a:rPr>
              <a:t>的</a:t>
            </a:r>
            <a:r>
              <a:rPr lang="en-US" altLang="zh-CN" sz="1200">
                <a:solidFill>
                  <a:srgbClr val="000000"/>
                </a:solidFill>
                <a:latin typeface="Calibri" panose="020F0502020204030204" pitchFamily="34" charset="0"/>
                <a:cs typeface="Arial" panose="020B0604020202020204" pitchFamily="34" charset="0"/>
              </a:rPr>
              <a:t>21</a:t>
            </a:r>
            <a:r>
              <a:rPr lang="zh-CN" altLang="en-US" sz="1200">
                <a:solidFill>
                  <a:srgbClr val="000000"/>
                </a:solidFill>
                <a:latin typeface="Calibri" panose="020F0502020204030204" pitchFamily="34" charset="0"/>
                <a:cs typeface="Arial" panose="020B0604020202020204" pitchFamily="34" charset="0"/>
              </a:rPr>
              <a:t>项</a:t>
            </a:r>
            <a:r>
              <a:rPr lang="en-US" altLang="zh-CN" sz="1200">
                <a:solidFill>
                  <a:srgbClr val="000000"/>
                </a:solidFill>
                <a:latin typeface="Calibri" panose="020F0502020204030204" pitchFamily="34" charset="0"/>
                <a:cs typeface="Arial" panose="020B0604020202020204" pitchFamily="34" charset="0"/>
              </a:rPr>
              <a:t>LTE</a:t>
            </a:r>
            <a:r>
              <a:rPr lang="zh-CN" altLang="en-US" sz="1200">
                <a:solidFill>
                  <a:srgbClr val="000000"/>
                </a:solidFill>
                <a:latin typeface="Calibri" panose="020F0502020204030204" pitchFamily="34" charset="0"/>
                <a:cs typeface="Arial" panose="020B0604020202020204" pitchFamily="34" charset="0"/>
              </a:rPr>
              <a:t>专利。</a:t>
            </a:r>
            <a:endParaRPr lang="zh-CN" altLang="en-US" sz="1200">
              <a:solidFill>
                <a:srgbClr val="000000"/>
              </a:solidFill>
              <a:latin typeface="Calibri" panose="020F0502020204030204" pitchFamily="34" charset="0"/>
            </a:endParaRPr>
          </a:p>
        </p:txBody>
      </p:sp>
      <p:sp>
        <p:nvSpPr>
          <p:cNvPr id="20554" name="矩形 171"/>
          <p:cNvSpPr>
            <a:spLocks noChangeArrowheads="1"/>
          </p:cNvSpPr>
          <p:nvPr/>
        </p:nvSpPr>
        <p:spPr bwMode="auto">
          <a:xfrm>
            <a:off x="6610351" y="2595563"/>
            <a:ext cx="1688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Calibri" panose="020F0502020204030204" pitchFamily="34" charset="0"/>
                <a:cs typeface="Arial" panose="020B0604020202020204" pitchFamily="34" charset="0"/>
              </a:rPr>
              <a:t>专利门槛不断提高。</a:t>
            </a:r>
            <a:endParaRPr lang="zh-CN" altLang="en-US" sz="1200">
              <a:solidFill>
                <a:srgbClr val="000000"/>
              </a:solidFill>
              <a:latin typeface="Calibri" panose="020F0502020204030204" pitchFamily="34" charset="0"/>
            </a:endParaRPr>
          </a:p>
        </p:txBody>
      </p:sp>
      <p:cxnSp>
        <p:nvCxnSpPr>
          <p:cNvPr id="20555" name="直接连接符 172"/>
          <p:cNvCxnSpPr>
            <a:cxnSpLocks noChangeShapeType="1"/>
          </p:cNvCxnSpPr>
          <p:nvPr/>
        </p:nvCxnSpPr>
        <p:spPr bwMode="auto">
          <a:xfrm flipV="1">
            <a:off x="6359128" y="1695451"/>
            <a:ext cx="70247" cy="573881"/>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cxnSp>
        <p:nvCxnSpPr>
          <p:cNvPr id="20556" name="直接连接符 173"/>
          <p:cNvCxnSpPr>
            <a:cxnSpLocks noChangeShapeType="1"/>
          </p:cNvCxnSpPr>
          <p:nvPr/>
        </p:nvCxnSpPr>
        <p:spPr bwMode="auto">
          <a:xfrm flipV="1">
            <a:off x="6482954" y="1999060"/>
            <a:ext cx="656034" cy="334565"/>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graphicFrame>
        <p:nvGraphicFramePr>
          <p:cNvPr id="20557" name="图表 174"/>
          <p:cNvGraphicFramePr/>
          <p:nvPr/>
        </p:nvGraphicFramePr>
        <p:xfrm>
          <a:off x="2842023" y="875110"/>
          <a:ext cx="2320528" cy="1706165"/>
        </p:xfrm>
        <a:graphic>
          <a:graphicData uri="http://schemas.openxmlformats.org/presentationml/2006/ole">
            <mc:AlternateContent xmlns:mc="http://schemas.openxmlformats.org/markup-compatibility/2006">
              <mc:Choice xmlns:v="urn:schemas-microsoft-com:vml" Requires="v">
                <p:oleObj spid="_x0000_s1061" name="图表" r:id="rId5" imgW="3096895" imgH="2279650" progId="Excel.Chart.8">
                  <p:embed/>
                </p:oleObj>
              </mc:Choice>
              <mc:Fallback>
                <p:oleObj name="图表" r:id="rId5" imgW="3096895" imgH="2279650" progId="Excel.Chart.8">
                  <p:embed/>
                  <p:pic>
                    <p:nvPicPr>
                      <p:cNvPr id="0" name="图片 106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023" y="875110"/>
                        <a:ext cx="2320528" cy="17061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558" name="直接连接符 175"/>
          <p:cNvCxnSpPr>
            <a:cxnSpLocks noChangeShapeType="1"/>
          </p:cNvCxnSpPr>
          <p:nvPr/>
        </p:nvCxnSpPr>
        <p:spPr bwMode="auto">
          <a:xfrm flipV="1">
            <a:off x="4916091" y="1621632"/>
            <a:ext cx="66675" cy="1003697"/>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cxnSp>
        <p:nvCxnSpPr>
          <p:cNvPr id="20559" name="直接连接符 176"/>
          <p:cNvCxnSpPr>
            <a:cxnSpLocks noChangeShapeType="1"/>
          </p:cNvCxnSpPr>
          <p:nvPr/>
        </p:nvCxnSpPr>
        <p:spPr bwMode="auto">
          <a:xfrm flipV="1">
            <a:off x="5031581" y="1951435"/>
            <a:ext cx="733425" cy="725090"/>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cxnSp>
        <p:nvCxnSpPr>
          <p:cNvPr id="20560" name="直接连接符 177"/>
          <p:cNvCxnSpPr>
            <a:cxnSpLocks noChangeShapeType="1"/>
          </p:cNvCxnSpPr>
          <p:nvPr/>
        </p:nvCxnSpPr>
        <p:spPr bwMode="auto">
          <a:xfrm flipH="1" flipV="1">
            <a:off x="3673079" y="1951435"/>
            <a:ext cx="952500" cy="942975"/>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cxnSp>
        <p:nvCxnSpPr>
          <p:cNvPr id="20561" name="直接连接符 178"/>
          <p:cNvCxnSpPr>
            <a:cxnSpLocks noChangeShapeType="1"/>
          </p:cNvCxnSpPr>
          <p:nvPr/>
        </p:nvCxnSpPr>
        <p:spPr bwMode="auto">
          <a:xfrm flipH="1" flipV="1">
            <a:off x="4419600" y="1503760"/>
            <a:ext cx="330994" cy="1294209"/>
          </a:xfrm>
          <a:prstGeom prst="line">
            <a:avLst/>
          </a:prstGeom>
          <a:noFill/>
          <a:ln w="6350" algn="ctr">
            <a:solidFill>
              <a:srgbClr val="000000"/>
            </a:solidFill>
            <a:prstDash val="dash"/>
            <a:miter lim="800000"/>
          </a:ln>
          <a:extLst>
            <a:ext uri="{909E8E84-426E-40DD-AFC4-6F175D3DCCD1}">
              <a14:hiddenFill xmlns:a14="http://schemas.microsoft.com/office/drawing/2010/main">
                <a:noFill/>
              </a14:hiddenFill>
            </a:ext>
          </a:extLst>
        </p:spPr>
      </p:cxnSp>
      <p:sp>
        <p:nvSpPr>
          <p:cNvPr id="20562" name="矩形 179"/>
          <p:cNvSpPr>
            <a:spLocks noChangeArrowheads="1"/>
          </p:cNvSpPr>
          <p:nvPr/>
        </p:nvSpPr>
        <p:spPr bwMode="auto">
          <a:xfrm>
            <a:off x="4938713" y="4005263"/>
            <a:ext cx="2621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42950">
              <a:defRPr>
                <a:solidFill>
                  <a:schemeClr val="tx1"/>
                </a:solidFill>
                <a:latin typeface="Arial" panose="020B0604020202020204" pitchFamily="34" charset="0"/>
                <a:ea typeface="宋体" panose="02010600030101010101" pitchFamily="2" charset="-122"/>
              </a:defRPr>
            </a:lvl1pPr>
            <a:lvl2pPr defTabSz="742950">
              <a:defRPr>
                <a:solidFill>
                  <a:schemeClr val="tx1"/>
                </a:solidFill>
                <a:latin typeface="Arial" panose="020B0604020202020204" pitchFamily="34" charset="0"/>
                <a:ea typeface="宋体" panose="02010600030101010101" pitchFamily="2" charset="-122"/>
              </a:defRPr>
            </a:lvl2pPr>
            <a:lvl3pPr defTabSz="742950">
              <a:defRPr>
                <a:solidFill>
                  <a:schemeClr val="tx1"/>
                </a:solidFill>
                <a:latin typeface="Arial" panose="020B0604020202020204" pitchFamily="34" charset="0"/>
                <a:ea typeface="宋体" panose="02010600030101010101" pitchFamily="2" charset="-122"/>
              </a:defRPr>
            </a:lvl3pPr>
            <a:lvl4pPr defTabSz="742950">
              <a:defRPr>
                <a:solidFill>
                  <a:schemeClr val="tx1"/>
                </a:solidFill>
                <a:latin typeface="Arial" panose="020B0604020202020204" pitchFamily="34" charset="0"/>
                <a:ea typeface="宋体" panose="02010600030101010101" pitchFamily="2" charset="-122"/>
              </a:defRPr>
            </a:lvl4pPr>
            <a:lvl5pPr defTabSz="742950">
              <a:defRPr>
                <a:solidFill>
                  <a:schemeClr val="tx1"/>
                </a:solidFill>
                <a:latin typeface="Arial" panose="020B0604020202020204" pitchFamily="34" charset="0"/>
                <a:ea typeface="宋体" panose="02010600030101010101" pitchFamily="2" charset="-122"/>
              </a:defRPr>
            </a:lvl5pPr>
            <a:lvl6pPr marL="24161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733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305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87775" indent="41275" defTabSz="7429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rgbClr val="000000"/>
                </a:solidFill>
                <a:latin typeface="Calibri" panose="020F0502020204030204" pitchFamily="34" charset="0"/>
                <a:cs typeface="Arial" panose="020B0604020202020204" pitchFamily="34" charset="0"/>
              </a:rPr>
              <a:t>公司</a:t>
            </a:r>
            <a:r>
              <a:rPr lang="en-US" altLang="zh-CN" sz="1200">
                <a:solidFill>
                  <a:srgbClr val="000000"/>
                </a:solidFill>
                <a:latin typeface="Calibri" panose="020F0502020204030204" pitchFamily="34" charset="0"/>
                <a:cs typeface="Arial" panose="020B0604020202020204" pitchFamily="34" charset="0"/>
              </a:rPr>
              <a:t>A</a:t>
            </a:r>
            <a:r>
              <a:rPr lang="zh-CN" altLang="en-US" sz="1200">
                <a:solidFill>
                  <a:srgbClr val="000000"/>
                </a:solidFill>
                <a:latin typeface="Calibri" panose="020F0502020204030204" pitchFamily="34" charset="0"/>
                <a:cs typeface="Arial" panose="020B0604020202020204" pitchFamily="34" charset="0"/>
              </a:rPr>
              <a:t>利用在</a:t>
            </a:r>
            <a:r>
              <a:rPr lang="en-US" altLang="zh-CN" sz="1200">
                <a:solidFill>
                  <a:srgbClr val="000000"/>
                </a:solidFill>
                <a:latin typeface="Calibri" panose="020F0502020204030204" pitchFamily="34" charset="0"/>
                <a:cs typeface="Arial" panose="020B0604020202020204" pitchFamily="34" charset="0"/>
              </a:rPr>
              <a:t>CDMA</a:t>
            </a:r>
            <a:r>
              <a:rPr lang="zh-CN" altLang="en-US" sz="1200">
                <a:solidFill>
                  <a:srgbClr val="000000"/>
                </a:solidFill>
                <a:latin typeface="Calibri" panose="020F0502020204030204" pitchFamily="34" charset="0"/>
                <a:cs typeface="Arial" panose="020B0604020202020204" pitchFamily="34" charset="0"/>
              </a:rPr>
              <a:t>技术的垄断，收取每一部手机售价的</a:t>
            </a:r>
            <a:r>
              <a:rPr lang="en-US" altLang="zh-CN" sz="1200">
                <a:solidFill>
                  <a:srgbClr val="000000"/>
                </a:solidFill>
                <a:latin typeface="Calibri" panose="020F0502020204030204" pitchFamily="34" charset="0"/>
                <a:cs typeface="Arial" panose="020B0604020202020204" pitchFamily="34" charset="0"/>
              </a:rPr>
              <a:t>5%</a:t>
            </a:r>
            <a:r>
              <a:rPr lang="zh-CN" altLang="en-US" sz="1200">
                <a:solidFill>
                  <a:srgbClr val="000000"/>
                </a:solidFill>
                <a:latin typeface="Calibri" panose="020F0502020204030204" pitchFamily="34" charset="0"/>
                <a:cs typeface="Arial" panose="020B0604020202020204" pitchFamily="34" charset="0"/>
              </a:rPr>
              <a:t>作为许可费。</a:t>
            </a:r>
            <a:endParaRPr lang="zh-CN" altLang="en-US" sz="1200">
              <a:solidFill>
                <a:srgbClr val="000000"/>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竞争对手分析</a:t>
            </a:r>
            <a:endParaRPr lang="en-GB" sz="1800" dirty="0">
              <a:solidFill>
                <a:prstClr val="black"/>
              </a:solidFill>
              <a:latin typeface="Calibri Light" panose="020F0302020204030204"/>
            </a:endParaRPr>
          </a:p>
        </p:txBody>
      </p:sp>
      <p:sp>
        <p:nvSpPr>
          <p:cNvPr id="8" name="Rectangle 10"/>
          <p:cNvSpPr/>
          <p:nvPr/>
        </p:nvSpPr>
        <p:spPr>
          <a:xfrm>
            <a:off x="1076156" y="842437"/>
            <a:ext cx="6267450" cy="414056"/>
          </a:xfrm>
          <a:prstGeom prst="rect">
            <a:avLst/>
          </a:prstGeom>
          <a:noFill/>
        </p:spPr>
        <p:txBody>
          <a:bodyPr tIns="34290" anchor="t" anchorCtr="0">
            <a:noAutofit/>
          </a:bodyPr>
          <a:lstStyle/>
          <a:p>
            <a:pPr defTabSz="685800" latinLnBrk="1">
              <a:spcAft>
                <a:spcPts val="1800"/>
              </a:spcAft>
            </a:pPr>
            <a:r>
              <a:rPr lang="zh-CN" altLang="en-US" sz="1200" dirty="0">
                <a:solidFill>
                  <a:srgbClr val="26265F"/>
                </a:solidFill>
                <a:latin typeface="宋体" panose="02010600030101010101" pitchFamily="2" charset="-122"/>
              </a:rPr>
              <a:t>问题：为了对抗竞争对手，使用什么分析工具来指导搭建自身的专利组合？</a:t>
            </a:r>
            <a:endParaRPr lang="ko-KR" altLang="en-US" sz="1200" dirty="0">
              <a:solidFill>
                <a:srgbClr val="26265F"/>
              </a:solidFill>
              <a:latin typeface="宋体" panose="02010600030101010101" pitchFamily="2" charset="-122"/>
            </a:endParaRPr>
          </a:p>
        </p:txBody>
      </p:sp>
      <p:grpSp>
        <p:nvGrpSpPr>
          <p:cNvPr id="14" name="Group 2"/>
          <p:cNvGrpSpPr/>
          <p:nvPr/>
        </p:nvGrpSpPr>
        <p:grpSpPr>
          <a:xfrm>
            <a:off x="1923865" y="1467642"/>
            <a:ext cx="4929048" cy="2761942"/>
            <a:chOff x="2253755" y="2468361"/>
            <a:chExt cx="7156945" cy="3982798"/>
          </a:xfrm>
        </p:grpSpPr>
        <p:sp>
          <p:nvSpPr>
            <p:cNvPr id="15" name="正方形/長方形 15"/>
            <p:cNvSpPr/>
            <p:nvPr/>
          </p:nvSpPr>
          <p:spPr>
            <a:xfrm>
              <a:off x="4225043" y="2468361"/>
              <a:ext cx="5173735" cy="322720"/>
            </a:xfrm>
            <a:prstGeom prst="rect">
              <a:avLst/>
            </a:prstGeom>
            <a:solidFill>
              <a:srgbClr val="56A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zh-CN" altLang="en-US" sz="1500" dirty="0">
                  <a:solidFill>
                    <a:srgbClr val="FFFFFF"/>
                  </a:solidFill>
                  <a:latin typeface="Calibri Light" panose="020F0302020204030204"/>
                </a:rPr>
                <a:t>外部环境</a:t>
              </a:r>
              <a:endParaRPr lang="ja-JP" altLang="en-US" sz="1500" dirty="0">
                <a:solidFill>
                  <a:srgbClr val="FFFFFF"/>
                </a:solidFill>
                <a:latin typeface="Calibri Light" panose="020F0302020204030204"/>
              </a:endParaRPr>
            </a:p>
          </p:txBody>
        </p:sp>
        <p:sp>
          <p:nvSpPr>
            <p:cNvPr id="16" name="正方形/長方形 16"/>
            <p:cNvSpPr/>
            <p:nvPr/>
          </p:nvSpPr>
          <p:spPr>
            <a:xfrm rot="16200000">
              <a:off x="839089" y="4740691"/>
              <a:ext cx="3123492" cy="294160"/>
            </a:xfrm>
            <a:prstGeom prst="rect">
              <a:avLst/>
            </a:prstGeom>
            <a:solidFill>
              <a:srgbClr val="56A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zh-CN" altLang="en-US" sz="1500" dirty="0">
                  <a:solidFill>
                    <a:srgbClr val="FFFFFF"/>
                  </a:solidFill>
                  <a:latin typeface="Calibri Light" panose="020F0302020204030204"/>
                </a:rPr>
                <a:t>企业自身</a:t>
              </a:r>
              <a:endParaRPr lang="ja-JP" altLang="en-US" sz="1500" dirty="0">
                <a:solidFill>
                  <a:srgbClr val="FFFFFF"/>
                </a:solidFill>
                <a:latin typeface="Calibri Light" panose="020F0302020204030204"/>
              </a:endParaRPr>
            </a:p>
          </p:txBody>
        </p:sp>
        <p:sp>
          <p:nvSpPr>
            <p:cNvPr id="17" name="正方形/長方形 11"/>
            <p:cNvSpPr/>
            <p:nvPr/>
          </p:nvSpPr>
          <p:spPr>
            <a:xfrm>
              <a:off x="2611366" y="3326024"/>
              <a:ext cx="1520828"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a:p>
              <a:pPr algn="ctr" defTabSz="685800"/>
              <a:r>
                <a:rPr lang="zh-CN" altLang="en-US" sz="1500" b="1" u="sng" dirty="0">
                  <a:solidFill>
                    <a:prstClr val="black"/>
                  </a:solidFill>
                  <a:latin typeface="Calibri Light" panose="020F0302020204030204"/>
                </a:rPr>
                <a:t>优   势</a:t>
              </a:r>
              <a:endParaRPr lang="en-US" altLang="ja-JP" sz="1500" b="1" u="sng" dirty="0">
                <a:solidFill>
                  <a:prstClr val="black"/>
                </a:solidFill>
                <a:latin typeface="Calibri Light" panose="020F0302020204030204"/>
              </a:endParaRPr>
            </a:p>
          </p:txBody>
        </p:sp>
        <p:sp>
          <p:nvSpPr>
            <p:cNvPr id="18" name="正方形/長方形 11"/>
            <p:cNvSpPr/>
            <p:nvPr/>
          </p:nvSpPr>
          <p:spPr>
            <a:xfrm>
              <a:off x="4225044" y="3328466"/>
              <a:ext cx="2520280"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p:txBody>
        </p:sp>
        <p:sp>
          <p:nvSpPr>
            <p:cNvPr id="19" name="正方形/長方形 11"/>
            <p:cNvSpPr/>
            <p:nvPr/>
          </p:nvSpPr>
          <p:spPr>
            <a:xfrm>
              <a:off x="6862012" y="3326025"/>
              <a:ext cx="2548688"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p:txBody>
        </p:sp>
        <p:sp>
          <p:nvSpPr>
            <p:cNvPr id="20" name="正方形/長方形 11"/>
            <p:cNvSpPr/>
            <p:nvPr/>
          </p:nvSpPr>
          <p:spPr>
            <a:xfrm>
              <a:off x="4225044" y="4925586"/>
              <a:ext cx="2520280"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p:txBody>
        </p:sp>
        <p:sp>
          <p:nvSpPr>
            <p:cNvPr id="21" name="正方形/長方形 11"/>
            <p:cNvSpPr/>
            <p:nvPr/>
          </p:nvSpPr>
          <p:spPr>
            <a:xfrm>
              <a:off x="6882343" y="4923944"/>
              <a:ext cx="2516436"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p:txBody>
        </p:sp>
        <p:sp>
          <p:nvSpPr>
            <p:cNvPr id="22" name="正方形/長方形 11"/>
            <p:cNvSpPr/>
            <p:nvPr/>
          </p:nvSpPr>
          <p:spPr>
            <a:xfrm>
              <a:off x="2611366" y="4923944"/>
              <a:ext cx="1520828" cy="152557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latin typeface="Calibri Light" panose="020F0302020204030204"/>
              </a:endParaRPr>
            </a:p>
            <a:p>
              <a:pPr algn="ctr" defTabSz="685800"/>
              <a:r>
                <a:rPr lang="zh-CN" altLang="en-US" sz="1500" b="1" u="sng" dirty="0">
                  <a:solidFill>
                    <a:prstClr val="black"/>
                  </a:solidFill>
                  <a:latin typeface="Calibri Light" panose="020F0302020204030204"/>
                </a:rPr>
                <a:t>劣   势</a:t>
              </a:r>
              <a:endParaRPr lang="en-US" altLang="ja-JP" sz="1500" b="1" u="sng" dirty="0">
                <a:solidFill>
                  <a:prstClr val="black"/>
                </a:solidFill>
                <a:latin typeface="Calibri Light" panose="020F0302020204030204"/>
              </a:endParaRPr>
            </a:p>
          </p:txBody>
        </p:sp>
        <p:sp>
          <p:nvSpPr>
            <p:cNvPr id="23" name="正方形/長方形 11"/>
            <p:cNvSpPr/>
            <p:nvPr/>
          </p:nvSpPr>
          <p:spPr>
            <a:xfrm>
              <a:off x="4225044" y="2872644"/>
              <a:ext cx="2536767" cy="38763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r>
                <a:rPr lang="zh-CN" altLang="en-US" sz="1500" b="1" u="sng" dirty="0">
                  <a:solidFill>
                    <a:prstClr val="black"/>
                  </a:solidFill>
                  <a:latin typeface="Calibri Light" panose="020F0302020204030204"/>
                </a:rPr>
                <a:t>机</a:t>
              </a:r>
              <a:r>
                <a:rPr lang="en-US" altLang="zh-CN" sz="1500" b="1" u="sng" dirty="0">
                  <a:solidFill>
                    <a:prstClr val="black"/>
                  </a:solidFill>
                  <a:latin typeface="Calibri Light" panose="020F0302020204030204"/>
                </a:rPr>
                <a:t>   </a:t>
              </a:r>
              <a:r>
                <a:rPr lang="zh-CN" altLang="en-US" sz="1500" b="1" u="sng" dirty="0">
                  <a:solidFill>
                    <a:prstClr val="black"/>
                  </a:solidFill>
                  <a:latin typeface="Calibri Light" panose="020F0302020204030204"/>
                </a:rPr>
                <a:t>会</a:t>
              </a:r>
              <a:endParaRPr lang="en-US" altLang="ja-JP" sz="1500" b="1" u="sng" dirty="0">
                <a:solidFill>
                  <a:prstClr val="black"/>
                </a:solidFill>
                <a:latin typeface="Calibri Light" panose="020F0302020204030204"/>
              </a:endParaRPr>
            </a:p>
          </p:txBody>
        </p:sp>
        <p:sp>
          <p:nvSpPr>
            <p:cNvPr id="24" name="正方形/長方形 11"/>
            <p:cNvSpPr/>
            <p:nvPr/>
          </p:nvSpPr>
          <p:spPr>
            <a:xfrm>
              <a:off x="6862012" y="2858733"/>
              <a:ext cx="2536767" cy="387633"/>
            </a:xfrm>
            <a:prstGeom prst="rect">
              <a:avLst/>
            </a:prstGeom>
            <a:solidFill>
              <a:schemeClr val="bg1">
                <a:lumMod val="95000"/>
              </a:schemeClr>
            </a:solidFill>
            <a:ln w="12700">
              <a:solidFill>
                <a:srgbClr val="56AEE4"/>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r>
                <a:rPr lang="zh-CN" altLang="en-US" sz="1500" b="1" u="sng" dirty="0">
                  <a:solidFill>
                    <a:prstClr val="black"/>
                  </a:solidFill>
                  <a:latin typeface="Calibri Light" panose="020F0302020204030204"/>
                </a:rPr>
                <a:t>威   胁</a:t>
              </a:r>
              <a:endParaRPr lang="en-US" altLang="ja-JP" sz="1500" b="1" u="sng" dirty="0">
                <a:solidFill>
                  <a:prstClr val="black"/>
                </a:solidFill>
                <a:latin typeface="Calibri Light" panose="020F030202020403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14767"/>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竞争对手分析</a:t>
            </a:r>
            <a:endParaRPr lang="en-GB" sz="1800" dirty="0">
              <a:solidFill>
                <a:prstClr val="black"/>
              </a:solidFill>
            </a:endParaRPr>
          </a:p>
        </p:txBody>
      </p:sp>
      <p:sp>
        <p:nvSpPr>
          <p:cNvPr id="3" name="TextBox 2"/>
          <p:cNvSpPr txBox="1"/>
          <p:nvPr/>
        </p:nvSpPr>
        <p:spPr>
          <a:xfrm>
            <a:off x="1005485" y="742474"/>
            <a:ext cx="6259599" cy="323165"/>
          </a:xfrm>
          <a:prstGeom prst="rect">
            <a:avLst/>
          </a:prstGeom>
          <a:noFill/>
        </p:spPr>
        <p:txBody>
          <a:bodyPr wrap="square" rtlCol="0">
            <a:spAutoFit/>
          </a:bodyPr>
          <a:lstStyle/>
          <a:p>
            <a:pPr defTabSz="685800">
              <a:defRPr/>
            </a:pPr>
            <a:r>
              <a:rPr lang="zh-CN" altLang="en-US" sz="1500" kern="0" dirty="0">
                <a:solidFill>
                  <a:sysClr val="windowText" lastClr="000000"/>
                </a:solidFill>
                <a:latin typeface="宋体" panose="02010600030101010101" pitchFamily="2" charset="-122"/>
              </a:rPr>
              <a:t>案例：可穿戴式体征监控设备</a:t>
            </a:r>
            <a:endParaRPr lang="en-US" sz="1500" kern="0" dirty="0">
              <a:solidFill>
                <a:sysClr val="windowText" lastClr="000000"/>
              </a:solidFill>
              <a:latin typeface="宋体" panose="02010600030101010101" pitchFamily="2" charset="-122"/>
              <a:ea typeface="宋体" panose="02010600030101010101" pitchFamily="2" charset="-122"/>
            </a:endParaRPr>
          </a:p>
        </p:txBody>
      </p:sp>
      <p:sp>
        <p:nvSpPr>
          <p:cNvPr id="4" name="コンテンツ プレースホルダー 2"/>
          <p:cNvSpPr txBox="1"/>
          <p:nvPr/>
        </p:nvSpPr>
        <p:spPr>
          <a:xfrm>
            <a:off x="1005485" y="1156643"/>
            <a:ext cx="715227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666666"/>
                </a:solidFill>
                <a:latin typeface="Helvetica"/>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rgbClr val="666666"/>
                </a:solidFill>
                <a:latin typeface="Helvetica"/>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666666"/>
                </a:solidFill>
                <a:latin typeface="Helvetic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66666"/>
                </a:solidFill>
                <a:latin typeface="Helvetic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66666"/>
                </a:solidFill>
                <a:latin typeface="Helvetic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zh-CN" altLang="en-US" sz="1350" dirty="0">
                <a:latin typeface="Calibri" panose="020F0502020204030204" pitchFamily="34" charset="0"/>
                <a:cs typeface="Calibri" panose="020F0502020204030204" pitchFamily="34" charset="0"/>
              </a:rPr>
              <a:t>假设你的公司准备开发一种连接身体传感器的可穿戴健康监测设备。</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a:defRPr/>
            </a:pPr>
            <a:r>
              <a:rPr lang="zh-CN" altLang="en-US" sz="1350" dirty="0">
                <a:latin typeface="Calibri" panose="020F0502020204030204" pitchFamily="34" charset="0"/>
                <a:cs typeface="Calibri" panose="020F0502020204030204" pitchFamily="34" charset="0"/>
              </a:rPr>
              <a:t>技术指标是：</a:t>
            </a:r>
            <a:r>
              <a:rPr lang="en-US" altLang="ja-JP" sz="1350" dirty="0">
                <a:latin typeface="Calibri" panose="020F0502020204030204" pitchFamily="34" charset="0"/>
                <a:ea typeface="宋体" panose="02010600030101010101" pitchFamily="2" charset="-122"/>
                <a:cs typeface="Calibri" panose="020F0502020204030204" pitchFamily="34" charset="0"/>
              </a:rPr>
              <a:t> </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长时间开机</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小尺寸天线和收发器</a:t>
            </a:r>
            <a:r>
              <a:rPr lang="en-US" altLang="ja-JP" sz="1350" dirty="0">
                <a:latin typeface="Calibri" panose="020F0502020204030204" pitchFamily="34" charset="0"/>
                <a:ea typeface="宋体" panose="02010600030101010101" pitchFamily="2" charset="-122"/>
                <a:cs typeface="Calibri" panose="020F0502020204030204" pitchFamily="34" charset="0"/>
              </a:rPr>
              <a:t> (10mm – 100 mm) </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符合蓝牙低耗能</a:t>
            </a:r>
            <a:r>
              <a:rPr lang="en-US" altLang="ja-JP" sz="1350" dirty="0">
                <a:latin typeface="Calibri" panose="020F0502020204030204" pitchFamily="34" charset="0"/>
                <a:ea typeface="宋体" panose="02010600030101010101" pitchFamily="2" charset="-122"/>
                <a:cs typeface="Calibri" panose="020F0502020204030204" pitchFamily="34" charset="0"/>
              </a:rPr>
              <a:t>/ANT</a:t>
            </a:r>
            <a:r>
              <a:rPr lang="zh-CN" altLang="en-US" sz="1350" dirty="0">
                <a:latin typeface="Calibri" panose="020F0502020204030204" pitchFamily="34" charset="0"/>
                <a:cs typeface="Calibri" panose="020F0502020204030204" pitchFamily="34" charset="0"/>
              </a:rPr>
              <a:t>标准</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使用低耗能</a:t>
            </a:r>
            <a:r>
              <a:rPr lang="en-US" altLang="ja-JP" sz="1350" dirty="0">
                <a:latin typeface="Calibri" panose="020F0502020204030204" pitchFamily="34" charset="0"/>
                <a:ea typeface="宋体" panose="02010600030101010101" pitchFamily="2" charset="-122"/>
                <a:cs typeface="Calibri" panose="020F0502020204030204" pitchFamily="34" charset="0"/>
              </a:rPr>
              <a:t>NFC</a:t>
            </a:r>
            <a:r>
              <a:rPr lang="zh-CN" altLang="en-US" sz="1350" dirty="0">
                <a:latin typeface="Calibri" panose="020F0502020204030204" pitchFamily="34" charset="0"/>
                <a:cs typeface="Calibri" panose="020F0502020204030204" pitchFamily="34" charset="0"/>
              </a:rPr>
              <a:t>协议架构</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可穿戴</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lvl="1">
              <a:defRPr/>
            </a:pPr>
            <a:r>
              <a:rPr lang="zh-CN" altLang="en-US" sz="1350" dirty="0">
                <a:latin typeface="Calibri" panose="020F0502020204030204" pitchFamily="34" charset="0"/>
                <a:cs typeface="Calibri" panose="020F0502020204030204" pitchFamily="34" charset="0"/>
              </a:rPr>
              <a:t>监控人体生命体征</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a:defRPr/>
            </a:pPr>
            <a:r>
              <a:rPr lang="zh-CN" altLang="en-US" sz="1350" dirty="0">
                <a:latin typeface="Calibri" panose="020F0502020204030204" pitchFamily="34" charset="0"/>
                <a:cs typeface="Calibri" panose="020F0502020204030204" pitchFamily="34" charset="0"/>
              </a:rPr>
              <a:t>红海市场，高度竞争</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a:defRPr/>
            </a:pPr>
            <a:r>
              <a:rPr lang="zh-CN" altLang="en-US" sz="1350" dirty="0">
                <a:latin typeface="Calibri" panose="020F0502020204030204" pitchFamily="34" charset="0"/>
                <a:cs typeface="Calibri" panose="020F0502020204030204" pitchFamily="34" charset="0"/>
              </a:rPr>
              <a:t>许多新入场公司</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a:defRPr/>
            </a:pPr>
            <a:r>
              <a:rPr lang="zh-CN" altLang="en-US" sz="1350" dirty="0">
                <a:latin typeface="Calibri" panose="020F0502020204030204" pitchFamily="34" charset="0"/>
                <a:cs typeface="Calibri" panose="020F0502020204030204" pitchFamily="34" charset="0"/>
              </a:rPr>
              <a:t>哪些公司是我们获得许可的障碍？</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a:p>
            <a:pPr>
              <a:defRPr/>
            </a:pPr>
            <a:r>
              <a:rPr lang="zh-CN" altLang="en-US" sz="1350" dirty="0">
                <a:latin typeface="Calibri" panose="020F0502020204030204" pitchFamily="34" charset="0"/>
                <a:cs typeface="Calibri" panose="020F0502020204030204" pitchFamily="34" charset="0"/>
              </a:rPr>
              <a:t>我们的卖点在哪里？</a:t>
            </a:r>
            <a:endParaRPr lang="en-US" altLang="ja-JP" sz="135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全领域申请和授权趋势</a:t>
            </a:r>
            <a:endParaRPr lang="en-GB" sz="1800" dirty="0">
              <a:solidFill>
                <a:prstClr val="black"/>
              </a:solidFill>
              <a:latin typeface="Calibri Light" panose="020F0302020204030204"/>
            </a:endParaRPr>
          </a:p>
        </p:txBody>
      </p:sp>
      <p:graphicFrame>
        <p:nvGraphicFramePr>
          <p:cNvPr id="6" name="Chart 5"/>
          <p:cNvGraphicFramePr>
            <a:graphicFrameLocks noChangeAspect="1"/>
          </p:cNvGraphicFramePr>
          <p:nvPr/>
        </p:nvGraphicFramePr>
        <p:xfrm>
          <a:off x="1209221" y="944162"/>
          <a:ext cx="6103620" cy="365739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小天线分领域</a:t>
            </a:r>
            <a:r>
              <a:rPr lang="zh-CN" altLang="en-US" sz="1800" dirty="0">
                <a:solidFill>
                  <a:prstClr val="black"/>
                </a:solidFill>
              </a:rPr>
              <a:t>申请和授权趋势</a:t>
            </a:r>
            <a:endParaRPr lang="en-GB" sz="1800" dirty="0">
              <a:solidFill>
                <a:prstClr val="black"/>
              </a:solidFill>
            </a:endParaRPr>
          </a:p>
        </p:txBody>
      </p:sp>
      <p:graphicFrame>
        <p:nvGraphicFramePr>
          <p:cNvPr id="6" name="Chart 2"/>
          <p:cNvGraphicFramePr/>
          <p:nvPr/>
        </p:nvGraphicFramePr>
        <p:xfrm>
          <a:off x="1253888" y="701051"/>
          <a:ext cx="6103620" cy="3671328"/>
        </p:xfrm>
        <a:graphic>
          <a:graphicData uri="http://schemas.openxmlformats.org/drawingml/2006/chart">
            <c:chart xmlns:c="http://schemas.openxmlformats.org/drawingml/2006/chart" xmlns:r="http://schemas.openxmlformats.org/officeDocument/2006/relationships" r:id="rId1"/>
          </a:graphicData>
        </a:graphic>
      </p:graphicFrame>
      <p:sp>
        <p:nvSpPr>
          <p:cNvPr id="2" name="TextBox 1"/>
          <p:cNvSpPr txBox="1"/>
          <p:nvPr/>
        </p:nvSpPr>
        <p:spPr>
          <a:xfrm>
            <a:off x="1753798" y="4435397"/>
            <a:ext cx="5462456" cy="507831"/>
          </a:xfrm>
          <a:prstGeom prst="rect">
            <a:avLst/>
          </a:prstGeom>
          <a:noFill/>
        </p:spPr>
        <p:txBody>
          <a:bodyPr wrap="square" rtlCol="0">
            <a:spAutoFit/>
          </a:bodyPr>
          <a:lstStyle/>
          <a:p>
            <a:pPr defTabSz="685800"/>
            <a:r>
              <a:rPr lang="en-US" altLang="zh-CN" sz="1350" dirty="0">
                <a:solidFill>
                  <a:prstClr val="black"/>
                </a:solidFill>
                <a:cs typeface="Calibri" panose="020F0502020204030204" pitchFamily="34" charset="0"/>
              </a:rPr>
              <a:t>30%</a:t>
            </a:r>
            <a:r>
              <a:rPr lang="zh-CN" altLang="en-US" sz="1350" dirty="0">
                <a:solidFill>
                  <a:prstClr val="black"/>
                </a:solidFill>
                <a:cs typeface="Calibri" panose="020F0502020204030204" pitchFamily="34" charset="0"/>
              </a:rPr>
              <a:t>的专利族涉及“小天线”。</a:t>
            </a:r>
            <a:endParaRPr lang="en-US" altLang="zh-CN" sz="1350" dirty="0">
              <a:solidFill>
                <a:prstClr val="black"/>
              </a:solidFill>
              <a:cs typeface="Calibri" panose="020F0502020204030204" pitchFamily="34" charset="0"/>
            </a:endParaRPr>
          </a:p>
          <a:p>
            <a:pPr defTabSz="685800"/>
            <a:endParaRPr lang="zh-CN" altLang="en-US" sz="1350" dirty="0">
              <a:solidFill>
                <a:prstClr val="black"/>
              </a:solidFill>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文本框 3"/>
          <p:cNvSpPr txBox="1"/>
          <p:nvPr/>
        </p:nvSpPr>
        <p:spPr>
          <a:xfrm>
            <a:off x="1759143" y="4449151"/>
            <a:ext cx="4806534" cy="300082"/>
          </a:xfrm>
          <a:prstGeom prst="rect">
            <a:avLst/>
          </a:prstGeom>
          <a:noFill/>
        </p:spPr>
        <p:txBody>
          <a:bodyPr wrap="square" rtlCol="0">
            <a:spAutoFit/>
          </a:bodyPr>
          <a:lstStyle/>
          <a:p>
            <a:pPr defTabSz="685800"/>
            <a:r>
              <a:rPr lang="en-US" sz="1350" dirty="0">
                <a:solidFill>
                  <a:prstClr val="black"/>
                </a:solidFill>
                <a:ea typeface="宋体" panose="02010600030101010101" pitchFamily="2" charset="-122"/>
                <a:cs typeface="Calibri" panose="020F0502020204030204" pitchFamily="34" charset="0"/>
              </a:rPr>
              <a:t>30</a:t>
            </a:r>
            <a:r>
              <a:rPr lang="en-US" altLang="zh-CN" sz="1350" dirty="0">
                <a:solidFill>
                  <a:prstClr val="black"/>
                </a:solidFill>
                <a:cs typeface="Calibri" panose="020F0502020204030204" pitchFamily="34" charset="0"/>
              </a:rPr>
              <a:t>%</a:t>
            </a:r>
            <a:r>
              <a:rPr lang="zh-CN" altLang="en-US" sz="1350" dirty="0">
                <a:solidFill>
                  <a:prstClr val="black"/>
                </a:solidFill>
                <a:cs typeface="Calibri" panose="020F0502020204030204" pitchFamily="34" charset="0"/>
              </a:rPr>
              <a:t>的专利族涉及“小收发器”。</a:t>
            </a:r>
            <a:endParaRPr lang="en-US" sz="1350" dirty="0">
              <a:solidFill>
                <a:prstClr val="black"/>
              </a:solidFill>
              <a:ea typeface="宋体" panose="02010600030101010101" pitchFamily="2" charset="-122"/>
              <a:cs typeface="Calibri" panose="020F0502020204030204" pitchFamily="34" charset="0"/>
            </a:endParaRPr>
          </a:p>
        </p:txBody>
      </p: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小收发器</a:t>
            </a:r>
            <a:r>
              <a:rPr lang="zh-CN" altLang="en-US" sz="1800" dirty="0">
                <a:solidFill>
                  <a:prstClr val="black"/>
                </a:solidFill>
              </a:rPr>
              <a:t>分领域申请和授权趋势</a:t>
            </a:r>
            <a:endParaRPr lang="en-GB" sz="1800" dirty="0">
              <a:solidFill>
                <a:prstClr val="black"/>
              </a:solidFill>
            </a:endParaRPr>
          </a:p>
        </p:txBody>
      </p:sp>
      <p:graphicFrame>
        <p:nvGraphicFramePr>
          <p:cNvPr id="7" name="Chart 2"/>
          <p:cNvGraphicFramePr/>
          <p:nvPr/>
        </p:nvGraphicFramePr>
        <p:xfrm>
          <a:off x="1366482" y="821332"/>
          <a:ext cx="6103620" cy="367132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小收发器</a:t>
            </a:r>
            <a:r>
              <a:rPr lang="zh-CN" altLang="en-US" sz="1800" dirty="0">
                <a:solidFill>
                  <a:prstClr val="black"/>
                </a:solidFill>
              </a:rPr>
              <a:t>分领域申请和授权趋势</a:t>
            </a:r>
            <a:endParaRPr lang="en-GB" sz="1800" dirty="0">
              <a:solidFill>
                <a:prstClr val="black"/>
              </a:solidFill>
            </a:endParaRPr>
          </a:p>
        </p:txBody>
      </p:sp>
      <p:sp>
        <p:nvSpPr>
          <p:cNvPr id="8" name="文本框 3"/>
          <p:cNvSpPr txBox="1"/>
          <p:nvPr/>
        </p:nvSpPr>
        <p:spPr>
          <a:xfrm>
            <a:off x="1773834" y="4419805"/>
            <a:ext cx="4806534" cy="300082"/>
          </a:xfrm>
          <a:prstGeom prst="rect">
            <a:avLst/>
          </a:prstGeom>
          <a:noFill/>
        </p:spPr>
        <p:txBody>
          <a:bodyPr wrap="square" rtlCol="0">
            <a:spAutoFit/>
          </a:bodyPr>
          <a:lstStyle/>
          <a:p>
            <a:pPr defTabSz="685800"/>
            <a:r>
              <a:rPr lang="zh-CN" altLang="en-US" sz="1350" dirty="0">
                <a:solidFill>
                  <a:prstClr val="black"/>
                </a:solidFill>
                <a:cs typeface="Calibri" panose="020F0502020204030204" pitchFamily="34" charset="0"/>
              </a:rPr>
              <a:t>仅有</a:t>
            </a:r>
            <a:r>
              <a:rPr lang="en-US" altLang="zh-CN" sz="1350" dirty="0">
                <a:solidFill>
                  <a:prstClr val="black"/>
                </a:solidFill>
                <a:cs typeface="Calibri" panose="020F0502020204030204" pitchFamily="34" charset="0"/>
              </a:rPr>
              <a:t>25%</a:t>
            </a:r>
            <a:r>
              <a:rPr lang="zh-CN" altLang="en-US" sz="1350" dirty="0">
                <a:solidFill>
                  <a:prstClr val="black"/>
                </a:solidFill>
                <a:cs typeface="Calibri" panose="020F0502020204030204" pitchFamily="34" charset="0"/>
              </a:rPr>
              <a:t>的专利族涉及“模拟前段”。</a:t>
            </a:r>
            <a:endParaRPr lang="en-US" sz="1350" dirty="0">
              <a:solidFill>
                <a:prstClr val="black"/>
              </a:solidFill>
              <a:ea typeface="宋体" panose="02010600030101010101" pitchFamily="2" charset="-122"/>
              <a:cs typeface="Calibri" panose="020F0502020204030204" pitchFamily="34" charset="0"/>
            </a:endParaRPr>
          </a:p>
        </p:txBody>
      </p:sp>
      <p:graphicFrame>
        <p:nvGraphicFramePr>
          <p:cNvPr id="11" name="Chart 2"/>
          <p:cNvGraphicFramePr/>
          <p:nvPr/>
        </p:nvGraphicFramePr>
        <p:xfrm>
          <a:off x="1076156" y="759917"/>
          <a:ext cx="6103620" cy="367132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3723254" y="834118"/>
            <a:ext cx="5079206" cy="3386138"/>
          </a:xfrm>
          <a:prstGeom prst="rect">
            <a:avLst/>
          </a:prstGeom>
        </p:spPr>
      </p:pic>
      <p:graphicFrame>
        <p:nvGraphicFramePr>
          <p:cNvPr id="24" name="表格 23"/>
          <p:cNvGraphicFramePr>
            <a:graphicFrameLocks noGrp="1"/>
          </p:cNvGraphicFramePr>
          <p:nvPr/>
        </p:nvGraphicFramePr>
        <p:xfrm>
          <a:off x="3723254" y="834118"/>
          <a:ext cx="5079205" cy="3386140"/>
        </p:xfrm>
        <a:graphic>
          <a:graphicData uri="http://schemas.openxmlformats.org/drawingml/2006/table">
            <a:tbl>
              <a:tblPr firstRow="1" bandRow="1">
                <a:tableStyleId>{5C22544A-7EE6-4342-B048-85BDC9FD1C3A}</a:tableStyleId>
              </a:tblPr>
              <a:tblGrid>
                <a:gridCol w="1015841"/>
                <a:gridCol w="1015841"/>
                <a:gridCol w="1015841"/>
                <a:gridCol w="1015841"/>
                <a:gridCol w="1015841"/>
              </a:tblGrid>
              <a:tr h="846535">
                <a:tc>
                  <a:txBody>
                    <a:bodyPr/>
                    <a:lstStyle/>
                    <a:p>
                      <a:endParaRPr lang="zh-CN" altLang="en-US" sz="1000" dirty="0"/>
                    </a:p>
                  </a:txBody>
                  <a:tcPr marL="68580" marR="68580" marT="34290" marB="34290">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tr>
              <a:tr h="846535">
                <a:tc>
                  <a:txBody>
                    <a:bodyPr/>
                    <a:lstStyle/>
                    <a:p>
                      <a:endParaRPr lang="zh-CN" altLang="en-US" sz="1000" dirty="0"/>
                    </a:p>
                  </a:txBody>
                  <a:tcPr marL="68580" marR="68580" marT="34290" marB="34290">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r>
              <a:tr h="846535">
                <a:tc>
                  <a:txBody>
                    <a:bodyPr/>
                    <a:lstStyle/>
                    <a:p>
                      <a:endParaRPr lang="zh-CN" altLang="en-US" sz="1000" dirty="0"/>
                    </a:p>
                  </a:txBody>
                  <a:tcPr marL="68580" marR="68580" marT="34290" marB="34290">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r>
              <a:tr h="846535">
                <a:tc>
                  <a:txBody>
                    <a:bodyPr/>
                    <a:lstStyle/>
                    <a:p>
                      <a:endParaRPr lang="zh-CN" altLang="en-US" sz="1000" dirty="0"/>
                    </a:p>
                  </a:txBody>
                  <a:tcPr marL="68580" marR="68580" marT="34290" marB="34290">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000"/>
                    </a:p>
                  </a:txBody>
                  <a:tcPr marL="68580" marR="68580" marT="34290" marB="34290">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000" dirty="0"/>
                    </a:p>
                  </a:txBody>
                  <a:tcPr marL="68580" marR="68580" marT="34290" marB="34290">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000" dirty="0"/>
                    </a:p>
                  </a:txBody>
                  <a:tcPr marL="68580" marR="68580" marT="34290" marB="34290">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r>
            </a:tbl>
          </a:graphicData>
        </a:graphic>
      </p:graphicFrame>
      <p:cxnSp>
        <p:nvCxnSpPr>
          <p:cNvPr id="27" name="直接连接符 26"/>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373610" y="1227688"/>
            <a:ext cx="2906144" cy="502160"/>
            <a:chOff x="0" y="1402073"/>
            <a:chExt cx="9144000" cy="430888"/>
          </a:xfrm>
        </p:grpSpPr>
        <p:sp>
          <p:nvSpPr>
            <p:cNvPr id="9" name="Rectangle 26"/>
            <p:cNvSpPr/>
            <p:nvPr/>
          </p:nvSpPr>
          <p:spPr>
            <a:xfrm>
              <a:off x="997856" y="1402074"/>
              <a:ext cx="8146144" cy="430887"/>
            </a:xfrm>
            <a:prstGeom prst="rect">
              <a:avLst/>
            </a:prstGeom>
            <a:solidFill>
              <a:srgbClr val="6ECFFF"/>
            </a:solidFill>
            <a:ln w="19050">
              <a:noFill/>
            </a:ln>
          </p:spPr>
          <p:txBody>
            <a:bodyPr wrap="square" lIns="137160" tIns="34290" anchor="ctr" anchorCtr="0">
              <a:noAutofit/>
            </a:bodyPr>
            <a:lstStyle/>
            <a:p>
              <a:pPr marL="130810" defTabSz="685800">
                <a:spcAft>
                  <a:spcPts val="450"/>
                </a:spcAft>
              </a:pPr>
              <a:r>
                <a:rPr lang="en-US" altLang="zh-CN" sz="1275" dirty="0">
                  <a:solidFill>
                    <a:prstClr val="white"/>
                  </a:solidFill>
                  <a:latin typeface="宋体" panose="02010600030101010101" pitchFamily="2" charset="-122"/>
                  <a:cs typeface="Verdana" panose="020B0604030504040204" pitchFamily="34" charset="0"/>
                </a:rPr>
                <a:t>IP</a:t>
              </a:r>
              <a:r>
                <a:rPr lang="zh-CN" altLang="en-US" sz="1275" dirty="0" smtClean="0">
                  <a:solidFill>
                    <a:prstClr val="white"/>
                  </a:solidFill>
                  <a:latin typeface="宋体" panose="02010600030101010101" pitchFamily="2" charset="-122"/>
                  <a:cs typeface="Verdana" panose="020B0604030504040204" pitchFamily="34" charset="0"/>
                </a:rPr>
                <a:t>和创新创业的</a:t>
              </a:r>
              <a:r>
                <a:rPr lang="zh-CN" altLang="en-US" sz="1275" dirty="0">
                  <a:solidFill>
                    <a:prstClr val="white"/>
                  </a:solidFill>
                  <a:latin typeface="宋体" panose="02010600030101010101" pitchFamily="2" charset="-122"/>
                  <a:cs typeface="Verdana" panose="020B0604030504040204" pitchFamily="34" charset="0"/>
                </a:rPr>
                <a:t>关系</a:t>
              </a: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nvGrpSpPr>
            <p:cNvPr id="11" name="Group 27"/>
            <p:cNvGrpSpPr/>
            <p:nvPr/>
          </p:nvGrpSpPr>
          <p:grpSpPr>
            <a:xfrm>
              <a:off x="0" y="1402073"/>
              <a:ext cx="1152526" cy="430888"/>
              <a:chOff x="0" y="1402073"/>
              <a:chExt cx="1152526" cy="430888"/>
            </a:xfrm>
          </p:grpSpPr>
          <p:sp>
            <p:nvSpPr>
              <p:cNvPr id="12" name="Rectangle 4"/>
              <p:cNvSpPr/>
              <p:nvPr/>
            </p:nvSpPr>
            <p:spPr>
              <a:xfrm>
                <a:off x="0" y="1402074"/>
                <a:ext cx="1121570" cy="430887"/>
              </a:xfrm>
              <a:custGeom>
                <a:avLst/>
                <a:gdLst>
                  <a:gd name="connsiteX0" fmla="*/ 0 w 997856"/>
                  <a:gd name="connsiteY0" fmla="*/ 0 h 430887"/>
                  <a:gd name="connsiteX1" fmla="*/ 997856 w 997856"/>
                  <a:gd name="connsiteY1" fmla="*/ 0 h 430887"/>
                  <a:gd name="connsiteX2" fmla="*/ 997856 w 997856"/>
                  <a:gd name="connsiteY2" fmla="*/ 430887 h 430887"/>
                  <a:gd name="connsiteX3" fmla="*/ 0 w 997856"/>
                  <a:gd name="connsiteY3" fmla="*/ 430887 h 430887"/>
                  <a:gd name="connsiteX4" fmla="*/ 0 w 997856"/>
                  <a:gd name="connsiteY4" fmla="*/ 0 h 430887"/>
                  <a:gd name="connsiteX0-1" fmla="*/ 0 w 997856"/>
                  <a:gd name="connsiteY0-2" fmla="*/ 0 h 430887"/>
                  <a:gd name="connsiteX1-3" fmla="*/ 997856 w 997856"/>
                  <a:gd name="connsiteY1-4" fmla="*/ 0 h 430887"/>
                  <a:gd name="connsiteX2-5" fmla="*/ 995363 w 997856"/>
                  <a:gd name="connsiteY2-6" fmla="*/ 224320 h 430887"/>
                  <a:gd name="connsiteX3-7" fmla="*/ 997856 w 997856"/>
                  <a:gd name="connsiteY3-8" fmla="*/ 430887 h 430887"/>
                  <a:gd name="connsiteX4-9" fmla="*/ 0 w 997856"/>
                  <a:gd name="connsiteY4-10" fmla="*/ 430887 h 430887"/>
                  <a:gd name="connsiteX5" fmla="*/ 0 w 997856"/>
                  <a:gd name="connsiteY5" fmla="*/ 0 h 430887"/>
                  <a:gd name="connsiteX0-11" fmla="*/ 0 w 1121570"/>
                  <a:gd name="connsiteY0-12" fmla="*/ 0 h 430887"/>
                  <a:gd name="connsiteX1-13" fmla="*/ 997856 w 1121570"/>
                  <a:gd name="connsiteY1-14" fmla="*/ 0 h 430887"/>
                  <a:gd name="connsiteX2-15" fmla="*/ 1121570 w 1121570"/>
                  <a:gd name="connsiteY2-16" fmla="*/ 226701 h 430887"/>
                  <a:gd name="connsiteX3-17" fmla="*/ 997856 w 1121570"/>
                  <a:gd name="connsiteY3-18" fmla="*/ 430887 h 430887"/>
                  <a:gd name="connsiteX4-19" fmla="*/ 0 w 1121570"/>
                  <a:gd name="connsiteY4-20" fmla="*/ 430887 h 430887"/>
                  <a:gd name="connsiteX5-21" fmla="*/ 0 w 1121570"/>
                  <a:gd name="connsiteY5-22" fmla="*/ 0 h 430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1570" h="430887">
                    <a:moveTo>
                      <a:pt x="0" y="0"/>
                    </a:moveTo>
                    <a:lnTo>
                      <a:pt x="997856" y="0"/>
                    </a:lnTo>
                    <a:lnTo>
                      <a:pt x="1121570" y="226701"/>
                    </a:lnTo>
                    <a:lnTo>
                      <a:pt x="997856" y="430887"/>
                    </a:lnTo>
                    <a:lnTo>
                      <a:pt x="0" y="430887"/>
                    </a:lnTo>
                    <a:lnTo>
                      <a:pt x="0" y="0"/>
                    </a:lnTo>
                    <a:close/>
                  </a:path>
                </a:pathLst>
              </a:custGeom>
              <a:solidFill>
                <a:srgbClr val="314865"/>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13" name="Chevron 29"/>
              <p:cNvSpPr/>
              <p:nvPr/>
            </p:nvSpPr>
            <p:spPr>
              <a:xfrm>
                <a:off x="927892" y="1402073"/>
                <a:ext cx="224634" cy="430887"/>
              </a:xfrm>
              <a:prstGeom prst="chevron">
                <a:avLst>
                  <a:gd name="adj" fmla="val 60843"/>
                </a:avLst>
              </a:prstGeom>
              <a:solidFill>
                <a:schemeClr val="bg1"/>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grpSp>
      <p:grpSp>
        <p:nvGrpSpPr>
          <p:cNvPr id="19" name="Group 25"/>
          <p:cNvGrpSpPr/>
          <p:nvPr/>
        </p:nvGrpSpPr>
        <p:grpSpPr>
          <a:xfrm>
            <a:off x="373610" y="1938319"/>
            <a:ext cx="2906144" cy="502160"/>
            <a:chOff x="0" y="1402073"/>
            <a:chExt cx="9144000" cy="430888"/>
          </a:xfrm>
        </p:grpSpPr>
        <p:sp>
          <p:nvSpPr>
            <p:cNvPr id="20" name="Rectangle 26"/>
            <p:cNvSpPr/>
            <p:nvPr/>
          </p:nvSpPr>
          <p:spPr>
            <a:xfrm>
              <a:off x="997856" y="1402074"/>
              <a:ext cx="8146144" cy="430887"/>
            </a:xfrm>
            <a:prstGeom prst="rect">
              <a:avLst/>
            </a:prstGeom>
            <a:solidFill>
              <a:srgbClr val="6ECFFF"/>
            </a:solidFill>
            <a:ln w="19050">
              <a:noFill/>
            </a:ln>
          </p:spPr>
          <p:txBody>
            <a:bodyPr wrap="square" lIns="137160" tIns="34290" anchor="ctr" anchorCtr="0">
              <a:noAutofit/>
            </a:bodyPr>
            <a:lstStyle/>
            <a:p>
              <a:pPr marL="130810" defTabSz="685800">
                <a:spcAft>
                  <a:spcPts val="450"/>
                </a:spcAft>
              </a:pPr>
              <a:r>
                <a:rPr lang="zh-CN" altLang="en-US" sz="1275" dirty="0">
                  <a:solidFill>
                    <a:prstClr val="white"/>
                  </a:solidFill>
                  <a:latin typeface="宋体" panose="02010600030101010101" pitchFamily="2" charset="-122"/>
                  <a:cs typeface="Verdana" panose="020B0604030504040204" pitchFamily="34" charset="0"/>
                </a:rPr>
                <a:t>解决方案一：竞争对手分析</a:t>
              </a:r>
              <a:endParaRPr lang="en-US" altLang="zh-CN" sz="1275" dirty="0">
                <a:solidFill>
                  <a:prstClr val="white"/>
                </a:solidFill>
                <a:latin typeface="宋体" panose="02010600030101010101" pitchFamily="2" charset="-122"/>
                <a:cs typeface="Verdana" panose="020B0604030504040204" pitchFamily="34" charset="0"/>
              </a:endParaRPr>
            </a:p>
          </p:txBody>
        </p:sp>
        <p:grpSp>
          <p:nvGrpSpPr>
            <p:cNvPr id="21" name="Group 27"/>
            <p:cNvGrpSpPr/>
            <p:nvPr/>
          </p:nvGrpSpPr>
          <p:grpSpPr>
            <a:xfrm>
              <a:off x="0" y="1402073"/>
              <a:ext cx="1152526" cy="430888"/>
              <a:chOff x="0" y="1402073"/>
              <a:chExt cx="1152526" cy="430888"/>
            </a:xfrm>
          </p:grpSpPr>
          <p:sp>
            <p:nvSpPr>
              <p:cNvPr id="22" name="Rectangle 4"/>
              <p:cNvSpPr/>
              <p:nvPr/>
            </p:nvSpPr>
            <p:spPr>
              <a:xfrm>
                <a:off x="0" y="1402074"/>
                <a:ext cx="1121570" cy="430887"/>
              </a:xfrm>
              <a:custGeom>
                <a:avLst/>
                <a:gdLst>
                  <a:gd name="connsiteX0" fmla="*/ 0 w 997856"/>
                  <a:gd name="connsiteY0" fmla="*/ 0 h 430887"/>
                  <a:gd name="connsiteX1" fmla="*/ 997856 w 997856"/>
                  <a:gd name="connsiteY1" fmla="*/ 0 h 430887"/>
                  <a:gd name="connsiteX2" fmla="*/ 997856 w 997856"/>
                  <a:gd name="connsiteY2" fmla="*/ 430887 h 430887"/>
                  <a:gd name="connsiteX3" fmla="*/ 0 w 997856"/>
                  <a:gd name="connsiteY3" fmla="*/ 430887 h 430887"/>
                  <a:gd name="connsiteX4" fmla="*/ 0 w 997856"/>
                  <a:gd name="connsiteY4" fmla="*/ 0 h 430887"/>
                  <a:gd name="connsiteX0-1" fmla="*/ 0 w 997856"/>
                  <a:gd name="connsiteY0-2" fmla="*/ 0 h 430887"/>
                  <a:gd name="connsiteX1-3" fmla="*/ 997856 w 997856"/>
                  <a:gd name="connsiteY1-4" fmla="*/ 0 h 430887"/>
                  <a:gd name="connsiteX2-5" fmla="*/ 995363 w 997856"/>
                  <a:gd name="connsiteY2-6" fmla="*/ 224320 h 430887"/>
                  <a:gd name="connsiteX3-7" fmla="*/ 997856 w 997856"/>
                  <a:gd name="connsiteY3-8" fmla="*/ 430887 h 430887"/>
                  <a:gd name="connsiteX4-9" fmla="*/ 0 w 997856"/>
                  <a:gd name="connsiteY4-10" fmla="*/ 430887 h 430887"/>
                  <a:gd name="connsiteX5" fmla="*/ 0 w 997856"/>
                  <a:gd name="connsiteY5" fmla="*/ 0 h 430887"/>
                  <a:gd name="connsiteX0-11" fmla="*/ 0 w 1121570"/>
                  <a:gd name="connsiteY0-12" fmla="*/ 0 h 430887"/>
                  <a:gd name="connsiteX1-13" fmla="*/ 997856 w 1121570"/>
                  <a:gd name="connsiteY1-14" fmla="*/ 0 h 430887"/>
                  <a:gd name="connsiteX2-15" fmla="*/ 1121570 w 1121570"/>
                  <a:gd name="connsiteY2-16" fmla="*/ 226701 h 430887"/>
                  <a:gd name="connsiteX3-17" fmla="*/ 997856 w 1121570"/>
                  <a:gd name="connsiteY3-18" fmla="*/ 430887 h 430887"/>
                  <a:gd name="connsiteX4-19" fmla="*/ 0 w 1121570"/>
                  <a:gd name="connsiteY4-20" fmla="*/ 430887 h 430887"/>
                  <a:gd name="connsiteX5-21" fmla="*/ 0 w 1121570"/>
                  <a:gd name="connsiteY5-22" fmla="*/ 0 h 430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1570" h="430887">
                    <a:moveTo>
                      <a:pt x="0" y="0"/>
                    </a:moveTo>
                    <a:lnTo>
                      <a:pt x="997856" y="0"/>
                    </a:lnTo>
                    <a:lnTo>
                      <a:pt x="1121570" y="226701"/>
                    </a:lnTo>
                    <a:lnTo>
                      <a:pt x="997856" y="430887"/>
                    </a:lnTo>
                    <a:lnTo>
                      <a:pt x="0" y="430887"/>
                    </a:lnTo>
                    <a:lnTo>
                      <a:pt x="0" y="0"/>
                    </a:lnTo>
                    <a:close/>
                  </a:path>
                </a:pathLst>
              </a:custGeom>
              <a:solidFill>
                <a:srgbClr val="314865"/>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23" name="Chevron 29"/>
              <p:cNvSpPr/>
              <p:nvPr/>
            </p:nvSpPr>
            <p:spPr>
              <a:xfrm>
                <a:off x="927892" y="1402073"/>
                <a:ext cx="224634" cy="430887"/>
              </a:xfrm>
              <a:prstGeom prst="chevron">
                <a:avLst>
                  <a:gd name="adj" fmla="val 60843"/>
                </a:avLst>
              </a:prstGeom>
              <a:solidFill>
                <a:schemeClr val="bg1"/>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grpSp>
      <p:grpSp>
        <p:nvGrpSpPr>
          <p:cNvPr id="28" name="Group 25"/>
          <p:cNvGrpSpPr/>
          <p:nvPr/>
        </p:nvGrpSpPr>
        <p:grpSpPr>
          <a:xfrm>
            <a:off x="373610" y="2646307"/>
            <a:ext cx="2906144" cy="502160"/>
            <a:chOff x="0" y="1402073"/>
            <a:chExt cx="9144000" cy="430888"/>
          </a:xfrm>
        </p:grpSpPr>
        <p:sp>
          <p:nvSpPr>
            <p:cNvPr id="29" name="Rectangle 26"/>
            <p:cNvSpPr/>
            <p:nvPr/>
          </p:nvSpPr>
          <p:spPr>
            <a:xfrm>
              <a:off x="997856" y="1402074"/>
              <a:ext cx="8146144" cy="430887"/>
            </a:xfrm>
            <a:prstGeom prst="rect">
              <a:avLst/>
            </a:prstGeom>
            <a:solidFill>
              <a:srgbClr val="6ECFFF"/>
            </a:solidFill>
            <a:ln w="19050">
              <a:noFill/>
            </a:ln>
          </p:spPr>
          <p:txBody>
            <a:bodyPr wrap="square" lIns="137160" tIns="34290" anchor="ctr" anchorCtr="0">
              <a:noAutofit/>
            </a:bodyPr>
            <a:lstStyle/>
            <a:p>
              <a:pPr marL="130810" defTabSz="685800">
                <a:spcAft>
                  <a:spcPts val="450"/>
                </a:spcAft>
              </a:pPr>
              <a:r>
                <a:rPr lang="zh-CN" altLang="en-US" sz="1275" dirty="0">
                  <a:solidFill>
                    <a:prstClr val="white"/>
                  </a:solidFill>
                  <a:latin typeface="宋体" panose="02010600030101010101" pitchFamily="2" charset="-122"/>
                  <a:cs typeface="Verdana" panose="020B0604030504040204" pitchFamily="34" charset="0"/>
                </a:rPr>
                <a:t>解决方案二：技术领域地图</a:t>
              </a:r>
              <a:endParaRPr lang="en-US" altLang="zh-CN" sz="1275" dirty="0">
                <a:solidFill>
                  <a:prstClr val="white"/>
                </a:solidFill>
                <a:latin typeface="宋体" panose="02010600030101010101" pitchFamily="2" charset="-122"/>
                <a:cs typeface="Verdana" panose="020B0604030504040204" pitchFamily="34" charset="0"/>
              </a:endParaRPr>
            </a:p>
          </p:txBody>
        </p:sp>
        <p:grpSp>
          <p:nvGrpSpPr>
            <p:cNvPr id="30" name="Group 27"/>
            <p:cNvGrpSpPr/>
            <p:nvPr/>
          </p:nvGrpSpPr>
          <p:grpSpPr>
            <a:xfrm>
              <a:off x="0" y="1402073"/>
              <a:ext cx="1152526" cy="430888"/>
              <a:chOff x="0" y="1402073"/>
              <a:chExt cx="1152526" cy="430888"/>
            </a:xfrm>
          </p:grpSpPr>
          <p:sp>
            <p:nvSpPr>
              <p:cNvPr id="31" name="Rectangle 4"/>
              <p:cNvSpPr/>
              <p:nvPr/>
            </p:nvSpPr>
            <p:spPr>
              <a:xfrm>
                <a:off x="0" y="1402074"/>
                <a:ext cx="1121570" cy="430887"/>
              </a:xfrm>
              <a:custGeom>
                <a:avLst/>
                <a:gdLst>
                  <a:gd name="connsiteX0" fmla="*/ 0 w 997856"/>
                  <a:gd name="connsiteY0" fmla="*/ 0 h 430887"/>
                  <a:gd name="connsiteX1" fmla="*/ 997856 w 997856"/>
                  <a:gd name="connsiteY1" fmla="*/ 0 h 430887"/>
                  <a:gd name="connsiteX2" fmla="*/ 997856 w 997856"/>
                  <a:gd name="connsiteY2" fmla="*/ 430887 h 430887"/>
                  <a:gd name="connsiteX3" fmla="*/ 0 w 997856"/>
                  <a:gd name="connsiteY3" fmla="*/ 430887 h 430887"/>
                  <a:gd name="connsiteX4" fmla="*/ 0 w 997856"/>
                  <a:gd name="connsiteY4" fmla="*/ 0 h 430887"/>
                  <a:gd name="connsiteX0-1" fmla="*/ 0 w 997856"/>
                  <a:gd name="connsiteY0-2" fmla="*/ 0 h 430887"/>
                  <a:gd name="connsiteX1-3" fmla="*/ 997856 w 997856"/>
                  <a:gd name="connsiteY1-4" fmla="*/ 0 h 430887"/>
                  <a:gd name="connsiteX2-5" fmla="*/ 995363 w 997856"/>
                  <a:gd name="connsiteY2-6" fmla="*/ 224320 h 430887"/>
                  <a:gd name="connsiteX3-7" fmla="*/ 997856 w 997856"/>
                  <a:gd name="connsiteY3-8" fmla="*/ 430887 h 430887"/>
                  <a:gd name="connsiteX4-9" fmla="*/ 0 w 997856"/>
                  <a:gd name="connsiteY4-10" fmla="*/ 430887 h 430887"/>
                  <a:gd name="connsiteX5" fmla="*/ 0 w 997856"/>
                  <a:gd name="connsiteY5" fmla="*/ 0 h 430887"/>
                  <a:gd name="connsiteX0-11" fmla="*/ 0 w 1121570"/>
                  <a:gd name="connsiteY0-12" fmla="*/ 0 h 430887"/>
                  <a:gd name="connsiteX1-13" fmla="*/ 997856 w 1121570"/>
                  <a:gd name="connsiteY1-14" fmla="*/ 0 h 430887"/>
                  <a:gd name="connsiteX2-15" fmla="*/ 1121570 w 1121570"/>
                  <a:gd name="connsiteY2-16" fmla="*/ 226701 h 430887"/>
                  <a:gd name="connsiteX3-17" fmla="*/ 997856 w 1121570"/>
                  <a:gd name="connsiteY3-18" fmla="*/ 430887 h 430887"/>
                  <a:gd name="connsiteX4-19" fmla="*/ 0 w 1121570"/>
                  <a:gd name="connsiteY4-20" fmla="*/ 430887 h 430887"/>
                  <a:gd name="connsiteX5-21" fmla="*/ 0 w 1121570"/>
                  <a:gd name="connsiteY5-22" fmla="*/ 0 h 430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1570" h="430887">
                    <a:moveTo>
                      <a:pt x="0" y="0"/>
                    </a:moveTo>
                    <a:lnTo>
                      <a:pt x="997856" y="0"/>
                    </a:lnTo>
                    <a:lnTo>
                      <a:pt x="1121570" y="226701"/>
                    </a:lnTo>
                    <a:lnTo>
                      <a:pt x="997856" y="430887"/>
                    </a:lnTo>
                    <a:lnTo>
                      <a:pt x="0" y="430887"/>
                    </a:lnTo>
                    <a:lnTo>
                      <a:pt x="0" y="0"/>
                    </a:lnTo>
                    <a:close/>
                  </a:path>
                </a:pathLst>
              </a:custGeom>
              <a:solidFill>
                <a:srgbClr val="314865"/>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32" name="Chevron 29"/>
              <p:cNvSpPr/>
              <p:nvPr/>
            </p:nvSpPr>
            <p:spPr>
              <a:xfrm>
                <a:off x="927892" y="1402073"/>
                <a:ext cx="224634" cy="430887"/>
              </a:xfrm>
              <a:prstGeom prst="chevron">
                <a:avLst>
                  <a:gd name="adj" fmla="val 60843"/>
                </a:avLst>
              </a:prstGeom>
              <a:solidFill>
                <a:schemeClr val="bg1"/>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grpSp>
      <p:grpSp>
        <p:nvGrpSpPr>
          <p:cNvPr id="33" name="Group 25"/>
          <p:cNvGrpSpPr/>
          <p:nvPr/>
        </p:nvGrpSpPr>
        <p:grpSpPr>
          <a:xfrm>
            <a:off x="373611" y="3380308"/>
            <a:ext cx="2906144" cy="502160"/>
            <a:chOff x="0" y="1402073"/>
            <a:chExt cx="9144000" cy="430888"/>
          </a:xfrm>
        </p:grpSpPr>
        <p:sp>
          <p:nvSpPr>
            <p:cNvPr id="34" name="Rectangle 26"/>
            <p:cNvSpPr/>
            <p:nvPr/>
          </p:nvSpPr>
          <p:spPr>
            <a:xfrm>
              <a:off x="997856" y="1402074"/>
              <a:ext cx="8146144" cy="430887"/>
            </a:xfrm>
            <a:prstGeom prst="rect">
              <a:avLst/>
            </a:prstGeom>
            <a:solidFill>
              <a:srgbClr val="6ECFFF"/>
            </a:solidFill>
            <a:ln w="19050">
              <a:noFill/>
            </a:ln>
          </p:spPr>
          <p:txBody>
            <a:bodyPr wrap="square" lIns="137160" tIns="34290" anchor="ctr" anchorCtr="0">
              <a:noAutofit/>
            </a:bodyPr>
            <a:lstStyle/>
            <a:p>
              <a:pPr marL="130810" defTabSz="685800">
                <a:spcAft>
                  <a:spcPts val="450"/>
                </a:spcAft>
              </a:pPr>
              <a:r>
                <a:rPr lang="zh-CN" altLang="en-US" sz="1275" dirty="0">
                  <a:solidFill>
                    <a:prstClr val="white"/>
                  </a:solidFill>
                  <a:latin typeface="宋体" panose="02010600030101010101" pitchFamily="2" charset="-122"/>
                  <a:cs typeface="Verdana" panose="020B0604030504040204" pitchFamily="34" charset="0"/>
                </a:rPr>
                <a:t>解决方案三：专利库分析</a:t>
              </a:r>
              <a:endParaRPr lang="en-US" altLang="zh-CN" sz="1275" dirty="0">
                <a:solidFill>
                  <a:prstClr val="white"/>
                </a:solidFill>
                <a:latin typeface="宋体" panose="02010600030101010101" pitchFamily="2" charset="-122"/>
                <a:cs typeface="Verdana" panose="020B0604030504040204" pitchFamily="34" charset="0"/>
              </a:endParaRPr>
            </a:p>
          </p:txBody>
        </p:sp>
        <p:grpSp>
          <p:nvGrpSpPr>
            <p:cNvPr id="35" name="Group 27"/>
            <p:cNvGrpSpPr/>
            <p:nvPr/>
          </p:nvGrpSpPr>
          <p:grpSpPr>
            <a:xfrm>
              <a:off x="0" y="1402073"/>
              <a:ext cx="1152526" cy="430888"/>
              <a:chOff x="0" y="1402073"/>
              <a:chExt cx="1152526" cy="430888"/>
            </a:xfrm>
          </p:grpSpPr>
          <p:sp>
            <p:nvSpPr>
              <p:cNvPr id="36" name="Rectangle 4"/>
              <p:cNvSpPr/>
              <p:nvPr/>
            </p:nvSpPr>
            <p:spPr>
              <a:xfrm>
                <a:off x="0" y="1402074"/>
                <a:ext cx="1121570" cy="430887"/>
              </a:xfrm>
              <a:custGeom>
                <a:avLst/>
                <a:gdLst>
                  <a:gd name="connsiteX0" fmla="*/ 0 w 997856"/>
                  <a:gd name="connsiteY0" fmla="*/ 0 h 430887"/>
                  <a:gd name="connsiteX1" fmla="*/ 997856 w 997856"/>
                  <a:gd name="connsiteY1" fmla="*/ 0 h 430887"/>
                  <a:gd name="connsiteX2" fmla="*/ 997856 w 997856"/>
                  <a:gd name="connsiteY2" fmla="*/ 430887 h 430887"/>
                  <a:gd name="connsiteX3" fmla="*/ 0 w 997856"/>
                  <a:gd name="connsiteY3" fmla="*/ 430887 h 430887"/>
                  <a:gd name="connsiteX4" fmla="*/ 0 w 997856"/>
                  <a:gd name="connsiteY4" fmla="*/ 0 h 430887"/>
                  <a:gd name="connsiteX0-1" fmla="*/ 0 w 997856"/>
                  <a:gd name="connsiteY0-2" fmla="*/ 0 h 430887"/>
                  <a:gd name="connsiteX1-3" fmla="*/ 997856 w 997856"/>
                  <a:gd name="connsiteY1-4" fmla="*/ 0 h 430887"/>
                  <a:gd name="connsiteX2-5" fmla="*/ 995363 w 997856"/>
                  <a:gd name="connsiteY2-6" fmla="*/ 224320 h 430887"/>
                  <a:gd name="connsiteX3-7" fmla="*/ 997856 w 997856"/>
                  <a:gd name="connsiteY3-8" fmla="*/ 430887 h 430887"/>
                  <a:gd name="connsiteX4-9" fmla="*/ 0 w 997856"/>
                  <a:gd name="connsiteY4-10" fmla="*/ 430887 h 430887"/>
                  <a:gd name="connsiteX5" fmla="*/ 0 w 997856"/>
                  <a:gd name="connsiteY5" fmla="*/ 0 h 430887"/>
                  <a:gd name="connsiteX0-11" fmla="*/ 0 w 1121570"/>
                  <a:gd name="connsiteY0-12" fmla="*/ 0 h 430887"/>
                  <a:gd name="connsiteX1-13" fmla="*/ 997856 w 1121570"/>
                  <a:gd name="connsiteY1-14" fmla="*/ 0 h 430887"/>
                  <a:gd name="connsiteX2-15" fmla="*/ 1121570 w 1121570"/>
                  <a:gd name="connsiteY2-16" fmla="*/ 226701 h 430887"/>
                  <a:gd name="connsiteX3-17" fmla="*/ 997856 w 1121570"/>
                  <a:gd name="connsiteY3-18" fmla="*/ 430887 h 430887"/>
                  <a:gd name="connsiteX4-19" fmla="*/ 0 w 1121570"/>
                  <a:gd name="connsiteY4-20" fmla="*/ 430887 h 430887"/>
                  <a:gd name="connsiteX5-21" fmla="*/ 0 w 1121570"/>
                  <a:gd name="connsiteY5-22" fmla="*/ 0 h 4308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121570" h="430887">
                    <a:moveTo>
                      <a:pt x="0" y="0"/>
                    </a:moveTo>
                    <a:lnTo>
                      <a:pt x="997856" y="0"/>
                    </a:lnTo>
                    <a:lnTo>
                      <a:pt x="1121570" y="226701"/>
                    </a:lnTo>
                    <a:lnTo>
                      <a:pt x="997856" y="430887"/>
                    </a:lnTo>
                    <a:lnTo>
                      <a:pt x="0" y="430887"/>
                    </a:lnTo>
                    <a:lnTo>
                      <a:pt x="0" y="0"/>
                    </a:lnTo>
                    <a:close/>
                  </a:path>
                </a:pathLst>
              </a:custGeom>
              <a:solidFill>
                <a:srgbClr val="314865"/>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37" name="Chevron 29"/>
              <p:cNvSpPr/>
              <p:nvPr/>
            </p:nvSpPr>
            <p:spPr>
              <a:xfrm>
                <a:off x="927892" y="1402073"/>
                <a:ext cx="224634" cy="430887"/>
              </a:xfrm>
              <a:prstGeom prst="chevron">
                <a:avLst>
                  <a:gd name="adj" fmla="val 60843"/>
                </a:avLst>
              </a:prstGeom>
              <a:solidFill>
                <a:schemeClr val="bg1"/>
              </a:solidFill>
            </p:spPr>
            <p:txBody>
              <a:bodyPr wrap="square" anchor="ctr" anchorCtr="0">
                <a:noAutofit/>
              </a:bodyPr>
              <a:lstStyle/>
              <a:p>
                <a:pPr defTabSz="685800">
                  <a:spcAft>
                    <a:spcPts val="1350"/>
                  </a:spcAft>
                  <a:buClr>
                    <a:srgbClr val="6ECFFF"/>
                  </a:buClr>
                </a:pPr>
                <a:endParaRPr lang="en-US" sz="1275"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zh-CN" altLang="en-US" sz="1800" dirty="0" smtClean="0">
                <a:solidFill>
                  <a:prstClr val="black"/>
                </a:solidFill>
                <a:latin typeface="Calibri Light" panose="020F0302020204030204"/>
              </a:rPr>
              <a:t>竞争对手分析</a:t>
            </a:r>
            <a:endParaRPr lang="en-GB" sz="1800" dirty="0">
              <a:solidFill>
                <a:prstClr val="black"/>
              </a:solidFill>
              <a:latin typeface="Calibri Light" panose="020F0302020204030204"/>
            </a:endParaRPr>
          </a:p>
        </p:txBody>
      </p:sp>
      <p:graphicFrame>
        <p:nvGraphicFramePr>
          <p:cNvPr id="7" name="Chart 2"/>
          <p:cNvGraphicFramePr/>
          <p:nvPr/>
        </p:nvGraphicFramePr>
        <p:xfrm>
          <a:off x="1076156" y="833024"/>
          <a:ext cx="6103620" cy="367132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25002"/>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低能耗分领域申请和授权趋势</a:t>
            </a:r>
            <a:endParaRPr lang="en-GB" sz="1800" dirty="0">
              <a:solidFill>
                <a:prstClr val="black"/>
              </a:solidFill>
            </a:endParaRPr>
          </a:p>
        </p:txBody>
      </p:sp>
      <p:sp>
        <p:nvSpPr>
          <p:cNvPr id="6" name="文本框 3"/>
          <p:cNvSpPr txBox="1"/>
          <p:nvPr/>
        </p:nvSpPr>
        <p:spPr>
          <a:xfrm>
            <a:off x="1738667" y="4402854"/>
            <a:ext cx="4806534" cy="507831"/>
          </a:xfrm>
          <a:prstGeom prst="rect">
            <a:avLst/>
          </a:prstGeom>
          <a:noFill/>
        </p:spPr>
        <p:txBody>
          <a:bodyPr wrap="square" rtlCol="0">
            <a:spAutoFit/>
          </a:bodyPr>
          <a:lstStyle/>
          <a:p>
            <a:pPr defTabSz="685800"/>
            <a:r>
              <a:rPr lang="zh-CN" altLang="en-US" sz="1350" dirty="0">
                <a:solidFill>
                  <a:prstClr val="black"/>
                </a:solidFill>
                <a:cs typeface="Calibri" panose="020F0502020204030204" pitchFamily="34" charset="0"/>
              </a:rPr>
              <a:t>该领域绝大多数的申请在</a:t>
            </a:r>
            <a:r>
              <a:rPr lang="en-US" altLang="zh-CN" sz="1350" dirty="0">
                <a:solidFill>
                  <a:prstClr val="black"/>
                </a:solidFill>
                <a:cs typeface="Calibri" panose="020F0502020204030204" pitchFamily="34" charset="0"/>
              </a:rPr>
              <a:t>2005</a:t>
            </a:r>
            <a:r>
              <a:rPr lang="zh-CN" altLang="en-US" sz="1350" dirty="0">
                <a:solidFill>
                  <a:prstClr val="black"/>
                </a:solidFill>
                <a:cs typeface="Calibri" panose="020F0502020204030204" pitchFamily="34" charset="0"/>
              </a:rPr>
              <a:t>年完成，该领域是随后研发整个系统的基础。</a:t>
            </a:r>
            <a:endParaRPr lang="en-US" sz="1350" dirty="0">
              <a:solidFill>
                <a:prstClr val="black"/>
              </a:solidFill>
              <a:ea typeface="宋体" panose="02010600030101010101" pitchFamily="2" charset="-122"/>
              <a:cs typeface="Calibri" panose="020F0502020204030204" pitchFamily="34" charset="0"/>
            </a:endParaRPr>
          </a:p>
        </p:txBody>
      </p:sp>
      <p:graphicFrame>
        <p:nvGraphicFramePr>
          <p:cNvPr id="7" name="Chart 2"/>
          <p:cNvGraphicFramePr/>
          <p:nvPr/>
        </p:nvGraphicFramePr>
        <p:xfrm>
          <a:off x="1082809" y="833886"/>
          <a:ext cx="6103620" cy="367132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zh-CN" altLang="en-US" sz="1800" dirty="0">
                <a:solidFill>
                  <a:prstClr val="black"/>
                </a:solidFill>
                <a:latin typeface="宋体" panose="02010600030101010101" pitchFamily="2" charset="-122"/>
              </a:rPr>
              <a:t>前十大竞争对手</a:t>
            </a:r>
            <a:endParaRPr lang="en-GB" sz="1800" dirty="0">
              <a:solidFill>
                <a:prstClr val="black"/>
              </a:solidFill>
              <a:latin typeface="宋体" panose="02010600030101010101" pitchFamily="2" charset="-122"/>
            </a:endParaRPr>
          </a:p>
        </p:txBody>
      </p:sp>
      <p:graphicFrame>
        <p:nvGraphicFramePr>
          <p:cNvPr id="7" name="Chart 17"/>
          <p:cNvGraphicFramePr/>
          <p:nvPr/>
        </p:nvGraphicFramePr>
        <p:xfrm>
          <a:off x="815852" y="1402067"/>
          <a:ext cx="3294366" cy="2681396"/>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Group 18"/>
          <p:cNvGrpSpPr/>
          <p:nvPr/>
        </p:nvGrpSpPr>
        <p:grpSpPr>
          <a:xfrm>
            <a:off x="5206178" y="1160768"/>
            <a:ext cx="162018" cy="2860037"/>
            <a:chOff x="4355976" y="2105345"/>
            <a:chExt cx="216024" cy="3813383"/>
          </a:xfrm>
        </p:grpSpPr>
        <p:sp>
          <p:nvSpPr>
            <p:cNvPr id="11" name="正方形/長方形 23"/>
            <p:cNvSpPr/>
            <p:nvPr/>
          </p:nvSpPr>
          <p:spPr>
            <a:xfrm>
              <a:off x="4355976" y="2105345"/>
              <a:ext cx="216024" cy="21602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2" name="正方形/長方形 27"/>
            <p:cNvSpPr/>
            <p:nvPr/>
          </p:nvSpPr>
          <p:spPr>
            <a:xfrm>
              <a:off x="4355976" y="2505052"/>
              <a:ext cx="216024" cy="2160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3" name="正方形/長方形 31"/>
            <p:cNvSpPr/>
            <p:nvPr/>
          </p:nvSpPr>
          <p:spPr>
            <a:xfrm>
              <a:off x="4355976" y="2904759"/>
              <a:ext cx="216024" cy="2160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4" name="正方形/長方形 35"/>
            <p:cNvSpPr/>
            <p:nvPr/>
          </p:nvSpPr>
          <p:spPr>
            <a:xfrm>
              <a:off x="4355976" y="3304466"/>
              <a:ext cx="216024" cy="2160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5" name="正方形/長方形 42"/>
            <p:cNvSpPr/>
            <p:nvPr/>
          </p:nvSpPr>
          <p:spPr>
            <a:xfrm>
              <a:off x="4355976" y="3704173"/>
              <a:ext cx="216024" cy="2160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6" name="正方形/長方形 47"/>
            <p:cNvSpPr/>
            <p:nvPr/>
          </p:nvSpPr>
          <p:spPr>
            <a:xfrm>
              <a:off x="4355976" y="4103880"/>
              <a:ext cx="216024" cy="2160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7" name="正方形/長方形 53"/>
            <p:cNvSpPr/>
            <p:nvPr/>
          </p:nvSpPr>
          <p:spPr>
            <a:xfrm>
              <a:off x="4355976" y="4503587"/>
              <a:ext cx="216024" cy="21602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8" name="正方形/長方形 57"/>
            <p:cNvSpPr/>
            <p:nvPr/>
          </p:nvSpPr>
          <p:spPr>
            <a:xfrm>
              <a:off x="4355976" y="5702704"/>
              <a:ext cx="216024" cy="216024"/>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19" name="正方形/長方形 57"/>
            <p:cNvSpPr/>
            <p:nvPr/>
          </p:nvSpPr>
          <p:spPr>
            <a:xfrm>
              <a:off x="4355976" y="5303001"/>
              <a:ext cx="216024" cy="216024"/>
            </a:xfrm>
            <a:prstGeom prst="rect">
              <a:avLst/>
            </a:prstGeom>
            <a:solidFill>
              <a:schemeClr val="accent3">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sp>
          <p:nvSpPr>
            <p:cNvPr id="20" name="正方形/長方形 53"/>
            <p:cNvSpPr/>
            <p:nvPr/>
          </p:nvSpPr>
          <p:spPr>
            <a:xfrm>
              <a:off x="4355976" y="4903294"/>
              <a:ext cx="216024" cy="21602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cs typeface="Calibri" panose="020F0502020204030204"/>
              </a:endParaRPr>
            </a:p>
          </p:txBody>
        </p:sp>
      </p:grpSp>
      <p:graphicFrame>
        <p:nvGraphicFramePr>
          <p:cNvPr id="21" name="Table 30"/>
          <p:cNvGraphicFramePr>
            <a:graphicFrameLocks noGrp="1"/>
          </p:cNvGraphicFramePr>
          <p:nvPr/>
        </p:nvGraphicFramePr>
        <p:xfrm>
          <a:off x="5517780" y="1060756"/>
          <a:ext cx="2305450" cy="3218688"/>
        </p:xfrm>
        <a:graphic>
          <a:graphicData uri="http://schemas.openxmlformats.org/drawingml/2006/table">
            <a:tbl>
              <a:tblPr firstRow="1" bandRow="1">
                <a:tableStyleId>{5940675A-B579-460E-94D1-54222C63F5DA}</a:tableStyleId>
              </a:tblPr>
              <a:tblGrid>
                <a:gridCol w="760143"/>
                <a:gridCol w="367691"/>
                <a:gridCol w="540060"/>
                <a:gridCol w="165497"/>
                <a:gridCol w="472059"/>
              </a:tblGrid>
              <a:tr h="301752">
                <a:tc>
                  <a:txBody>
                    <a:bodyPr/>
                    <a:lstStyle/>
                    <a:p>
                      <a:pPr algn="l" fontAlgn="b"/>
                      <a:r>
                        <a:rPr lang="en-US" sz="1100" b="0" i="0" u="none" strike="noStrike" dirty="0">
                          <a:solidFill>
                            <a:srgbClr val="000000"/>
                          </a:solidFill>
                          <a:effectLst/>
                          <a:latin typeface="Calibri" panose="020F0502020204030204" pitchFamily="34" charset="0"/>
                        </a:rPr>
                        <a:t>MEDTRONIC</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61</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35</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PHILIPS</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56</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18</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ETRI -KOREA</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44</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18</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SAMSUNG</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41</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18</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FUJITSU</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3</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OLYMPUS</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12</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INTEL</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12</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NOKIA</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10</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algn="l" fontAlgn="b"/>
                      <a:r>
                        <a:rPr lang="en-US" sz="1100" b="0" i="0" u="none" strike="noStrike" dirty="0">
                          <a:solidFill>
                            <a:srgbClr val="000000"/>
                          </a:solidFill>
                          <a:effectLst/>
                          <a:latin typeface="Calibri" panose="020F0502020204030204" pitchFamily="34" charset="0"/>
                        </a:rPr>
                        <a:t>SONY</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17</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9</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algn="l" fontAlgn="b"/>
                      <a:r>
                        <a:rPr lang="en-US" sz="1100" b="0" i="0" u="none" strike="noStrike" dirty="0">
                          <a:solidFill>
                            <a:srgbClr val="000000"/>
                          </a:solidFill>
                          <a:effectLst/>
                          <a:latin typeface="Calibri" panose="020F0502020204030204" pitchFamily="34" charset="0"/>
                        </a:rPr>
                        <a:t>CARDIAC </a:t>
                      </a:r>
                      <a:endParaRPr lang="en-US" sz="1100" b="0" i="0" u="none" strike="noStrike" dirty="0">
                        <a:solidFill>
                          <a:srgbClr val="000000"/>
                        </a:solidFill>
                        <a:effectLst/>
                        <a:latin typeface="Calibri" panose="020F0502020204030204" pitchFamily="34" charset="0"/>
                      </a:endParaRPr>
                    </a:p>
                    <a:p>
                      <a:pPr algn="l" fontAlgn="b"/>
                      <a:r>
                        <a:rPr lang="en-US" sz="1100" b="0" i="0" u="none" strike="noStrike" dirty="0">
                          <a:solidFill>
                            <a:srgbClr val="000000"/>
                          </a:solidFill>
                          <a:effectLst/>
                          <a:latin typeface="Calibri" panose="020F0502020204030204" pitchFamily="34" charset="0"/>
                        </a:rPr>
                        <a:t>PACEMAKERS</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17</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100" dirty="0">
                          <a:latin typeface="Calibri" panose="020F0502020204030204" pitchFamily="34" charset="0"/>
                        </a:rPr>
                        <a:t> </a:t>
                      </a:r>
                      <a:r>
                        <a:rPr lang="zh-CN" altLang="en-US" sz="1100" dirty="0" smtClean="0">
                          <a:latin typeface="Calibri" panose="020F0502020204030204" pitchFamily="34" charset="0"/>
                        </a:rPr>
                        <a:t>专利族</a:t>
                      </a:r>
                      <a:r>
                        <a:rPr lang="en-US" sz="1100" dirty="0" smtClean="0">
                          <a:latin typeface="Calibri" panose="020F0502020204030204" pitchFamily="34" charset="0"/>
                        </a:rPr>
                        <a:t>/</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Calibri" panose="020F0502020204030204" pitchFamily="34" charset="0"/>
                        </a:rPr>
                        <a:t>13</a:t>
                      </a:r>
                      <a:endParaRPr lang="en-US" sz="11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Calibri" panose="020F0502020204030204" pitchFamily="34" charset="0"/>
                        </a:rPr>
                        <a:t>授权</a:t>
                      </a:r>
                      <a:endParaRPr lang="en-US" sz="1100" dirty="0">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zh-CN" altLang="en-US" sz="1800" dirty="0">
                <a:solidFill>
                  <a:prstClr val="black"/>
                </a:solidFill>
                <a:latin typeface="宋体" panose="02010600030101010101" pitchFamily="2" charset="-122"/>
              </a:rPr>
              <a:t>针对</a:t>
            </a:r>
            <a:r>
              <a:rPr lang="en-US" altLang="zh-CN" sz="1800" dirty="0">
                <a:solidFill>
                  <a:prstClr val="black"/>
                </a:solidFill>
                <a:latin typeface="宋体" panose="02010600030101010101" pitchFamily="2" charset="-122"/>
              </a:rPr>
              <a:t>Medtronic</a:t>
            </a:r>
            <a:r>
              <a:rPr lang="zh-CN" altLang="en-US" sz="1800" dirty="0">
                <a:solidFill>
                  <a:prstClr val="black"/>
                </a:solidFill>
                <a:latin typeface="宋体" panose="02010600030101010101" pitchFamily="2" charset="-122"/>
              </a:rPr>
              <a:t>的分析</a:t>
            </a:r>
            <a:endParaRPr lang="en-GB" sz="1800" dirty="0">
              <a:solidFill>
                <a:prstClr val="black"/>
              </a:solidFill>
              <a:latin typeface="宋体" panose="02010600030101010101" pitchFamily="2" charset="-122"/>
            </a:endParaRPr>
          </a:p>
        </p:txBody>
      </p:sp>
      <p:graphicFrame>
        <p:nvGraphicFramePr>
          <p:cNvPr id="8" name="Chart 4"/>
          <p:cNvGraphicFramePr/>
          <p:nvPr/>
        </p:nvGraphicFramePr>
        <p:xfrm>
          <a:off x="1076155" y="665344"/>
          <a:ext cx="7179469" cy="42125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zh-CN" altLang="en-US" sz="1800" dirty="0">
                <a:solidFill>
                  <a:prstClr val="black"/>
                </a:solidFill>
              </a:rPr>
              <a:t>针对</a:t>
            </a:r>
            <a:r>
              <a:rPr lang="en-US" altLang="zh-CN" sz="1800" dirty="0">
                <a:solidFill>
                  <a:prstClr val="black"/>
                </a:solidFill>
              </a:rPr>
              <a:t>Medtronic</a:t>
            </a:r>
            <a:r>
              <a:rPr lang="zh-CN" altLang="en-US" sz="1800" dirty="0">
                <a:solidFill>
                  <a:prstClr val="black"/>
                </a:solidFill>
              </a:rPr>
              <a:t>的分析</a:t>
            </a:r>
            <a:endParaRPr lang="en-GB" sz="1800" dirty="0">
              <a:solidFill>
                <a:prstClr val="black"/>
              </a:solidFill>
            </a:endParaRPr>
          </a:p>
        </p:txBody>
      </p:sp>
      <p:graphicFrame>
        <p:nvGraphicFramePr>
          <p:cNvPr id="7" name="Chart 2"/>
          <p:cNvGraphicFramePr/>
          <p:nvPr/>
        </p:nvGraphicFramePr>
        <p:xfrm>
          <a:off x="1076156" y="838930"/>
          <a:ext cx="6380466" cy="412955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针对</a:t>
            </a:r>
            <a:r>
              <a:rPr lang="en-US" altLang="zh-CN" sz="1800" dirty="0">
                <a:solidFill>
                  <a:prstClr val="black"/>
                </a:solidFill>
              </a:rPr>
              <a:t>Medtronic</a:t>
            </a:r>
            <a:r>
              <a:rPr lang="zh-CN" altLang="en-US" sz="1800" dirty="0">
                <a:solidFill>
                  <a:prstClr val="black"/>
                </a:solidFill>
              </a:rPr>
              <a:t>的分析</a:t>
            </a:r>
            <a:endParaRPr lang="en-GB" sz="1800" dirty="0">
              <a:solidFill>
                <a:prstClr val="black"/>
              </a:solidFill>
            </a:endParaRPr>
          </a:p>
        </p:txBody>
      </p:sp>
      <p:sp>
        <p:nvSpPr>
          <p:cNvPr id="7" name="角丸四角形 10"/>
          <p:cNvSpPr/>
          <p:nvPr/>
        </p:nvSpPr>
        <p:spPr>
          <a:xfrm>
            <a:off x="1653216" y="885516"/>
            <a:ext cx="2592288" cy="1459464"/>
          </a:xfrm>
          <a:prstGeom prst="roundRect">
            <a:avLst>
              <a:gd name="adj" fmla="val 5439"/>
            </a:avLst>
          </a:prstGeom>
          <a:noFill/>
          <a:ln w="25400" cap="flat" cmpd="sng" algn="ctr">
            <a:solidFill>
              <a:srgbClr val="1F497D"/>
            </a:solidFill>
            <a:prstDash val="solid"/>
          </a:ln>
          <a:effectLst/>
        </p:spPr>
        <p:txBody>
          <a:bodyPr rtlCol="0" anchor="ctr"/>
          <a:lstStyle/>
          <a:p>
            <a:pPr algn="ctr" defTabSz="685800">
              <a:defRPr/>
            </a:pPr>
            <a:endParaRPr kumimoji="1" lang="ja-JP" altLang="en-US" sz="1350" kern="0" dirty="0">
              <a:solidFill>
                <a:prstClr val="black"/>
              </a:solidFill>
              <a:cs typeface="Calibri" panose="020F0502020204030204"/>
            </a:endParaRPr>
          </a:p>
        </p:txBody>
      </p:sp>
      <p:sp>
        <p:nvSpPr>
          <p:cNvPr id="13" name="テキスト ボックス 5"/>
          <p:cNvSpPr txBox="1"/>
          <p:nvPr/>
        </p:nvSpPr>
        <p:spPr>
          <a:xfrm>
            <a:off x="1771304" y="1054325"/>
            <a:ext cx="2421329" cy="253916"/>
          </a:xfrm>
          <a:prstGeom prst="rect">
            <a:avLst/>
          </a:prstGeom>
          <a:noFill/>
        </p:spPr>
        <p:txBody>
          <a:bodyPr wrap="square" rtlCol="0">
            <a:spAutoFit/>
          </a:bodyPr>
          <a:lstStyle/>
          <a:p>
            <a:pPr defTabSz="685800"/>
            <a:r>
              <a:rPr kumimoji="1" lang="zh-CN" altLang="en-US" sz="1050" dirty="0">
                <a:solidFill>
                  <a:prstClr val="black"/>
                </a:solidFill>
                <a:cs typeface="Calibri" panose="020F0502020204030204"/>
              </a:rPr>
              <a:t>名称</a:t>
            </a:r>
            <a:r>
              <a:rPr kumimoji="1" lang="en-US" altLang="ja-JP" sz="1050" dirty="0">
                <a:solidFill>
                  <a:prstClr val="black"/>
                </a:solidFill>
                <a:cs typeface="Calibri" panose="020F0502020204030204"/>
              </a:rPr>
              <a:t>: Medtronic</a:t>
            </a:r>
            <a:endParaRPr kumimoji="1" lang="en-US" altLang="ja-JP" sz="1050" dirty="0">
              <a:solidFill>
                <a:prstClr val="black"/>
              </a:solidFill>
              <a:cs typeface="Calibri" panose="020F0502020204030204"/>
            </a:endParaRPr>
          </a:p>
        </p:txBody>
      </p:sp>
      <p:sp>
        <p:nvSpPr>
          <p:cNvPr id="14" name="正方形/長方形 6"/>
          <p:cNvSpPr/>
          <p:nvPr/>
        </p:nvSpPr>
        <p:spPr>
          <a:xfrm>
            <a:off x="1866257" y="1478614"/>
            <a:ext cx="1327608" cy="253916"/>
          </a:xfrm>
          <a:prstGeom prst="rect">
            <a:avLst/>
          </a:prstGeom>
        </p:spPr>
        <p:txBody>
          <a:bodyPr wrap="none">
            <a:spAutoFit/>
          </a:bodyPr>
          <a:lstStyle/>
          <a:p>
            <a:pPr defTabSz="685800"/>
            <a:r>
              <a:rPr kumimoji="1" lang="zh-CN" altLang="en-US" sz="1050" dirty="0">
                <a:solidFill>
                  <a:prstClr val="black"/>
                </a:solidFill>
                <a:cs typeface="Calibri" panose="020F0502020204030204"/>
              </a:rPr>
              <a:t>主营业务</a:t>
            </a:r>
            <a:r>
              <a:rPr kumimoji="1" lang="en-US" altLang="ja-JP" sz="1050" dirty="0">
                <a:solidFill>
                  <a:prstClr val="black"/>
                </a:solidFill>
                <a:cs typeface="Calibri" panose="020F0502020204030204"/>
              </a:rPr>
              <a:t>: </a:t>
            </a:r>
            <a:r>
              <a:rPr kumimoji="1" lang="zh-CN" altLang="en-US" sz="1050" dirty="0">
                <a:solidFill>
                  <a:prstClr val="black"/>
                </a:solidFill>
                <a:cs typeface="Calibri" panose="020F0502020204030204"/>
              </a:rPr>
              <a:t>医疗设备</a:t>
            </a:r>
            <a:endParaRPr kumimoji="1" lang="ja-JP" altLang="en-US" sz="1050" dirty="0">
              <a:solidFill>
                <a:prstClr val="black"/>
              </a:solidFill>
              <a:cs typeface="Calibri" panose="020F0502020204030204"/>
            </a:endParaRPr>
          </a:p>
        </p:txBody>
      </p:sp>
      <p:sp>
        <p:nvSpPr>
          <p:cNvPr id="15" name="正方形/長方形 7"/>
          <p:cNvSpPr/>
          <p:nvPr/>
        </p:nvSpPr>
        <p:spPr>
          <a:xfrm>
            <a:off x="1907697" y="1794676"/>
            <a:ext cx="1430200" cy="253916"/>
          </a:xfrm>
          <a:prstGeom prst="rect">
            <a:avLst/>
          </a:prstGeom>
        </p:spPr>
        <p:txBody>
          <a:bodyPr wrap="none">
            <a:spAutoFit/>
          </a:bodyPr>
          <a:lstStyle/>
          <a:p>
            <a:pPr defTabSz="685800"/>
            <a:r>
              <a:rPr kumimoji="1" lang="zh-CN" altLang="en-US" sz="1050" dirty="0">
                <a:solidFill>
                  <a:prstClr val="black"/>
                </a:solidFill>
                <a:cs typeface="Calibri" panose="020F0502020204030204"/>
              </a:rPr>
              <a:t>销售规模</a:t>
            </a:r>
            <a:r>
              <a:rPr kumimoji="1" lang="en-US" altLang="ja-JP" sz="1050" dirty="0">
                <a:solidFill>
                  <a:prstClr val="black"/>
                </a:solidFill>
                <a:cs typeface="Calibri" panose="020F0502020204030204"/>
              </a:rPr>
              <a:t> : 160</a:t>
            </a:r>
            <a:r>
              <a:rPr kumimoji="1" lang="zh-CN" altLang="en-US" sz="1050" dirty="0">
                <a:solidFill>
                  <a:prstClr val="black"/>
                </a:solidFill>
                <a:cs typeface="Calibri" panose="020F0502020204030204"/>
              </a:rPr>
              <a:t>亿美元</a:t>
            </a:r>
            <a:endParaRPr kumimoji="1" lang="ja-JP" altLang="en-US" sz="1050" dirty="0">
              <a:solidFill>
                <a:prstClr val="black"/>
              </a:solidFill>
              <a:cs typeface="Calibri" panose="020F0502020204030204"/>
            </a:endParaRPr>
          </a:p>
        </p:txBody>
      </p:sp>
      <p:sp>
        <p:nvSpPr>
          <p:cNvPr id="16" name="正方形/長方形 8"/>
          <p:cNvSpPr/>
          <p:nvPr/>
        </p:nvSpPr>
        <p:spPr>
          <a:xfrm>
            <a:off x="1971234" y="2057540"/>
            <a:ext cx="954107" cy="253916"/>
          </a:xfrm>
          <a:prstGeom prst="rect">
            <a:avLst/>
          </a:prstGeom>
        </p:spPr>
        <p:txBody>
          <a:bodyPr wrap="none">
            <a:spAutoFit/>
          </a:bodyPr>
          <a:lstStyle/>
          <a:p>
            <a:pPr defTabSz="685800"/>
            <a:r>
              <a:rPr kumimoji="1" lang="zh-CN" altLang="en-US" sz="1050" dirty="0">
                <a:solidFill>
                  <a:prstClr val="black"/>
                </a:solidFill>
                <a:cs typeface="Calibri" panose="020F0502020204030204"/>
              </a:rPr>
              <a:t>威胁等级</a:t>
            </a:r>
            <a:r>
              <a:rPr kumimoji="1" lang="en-US" altLang="ja-JP" sz="1050" dirty="0">
                <a:solidFill>
                  <a:prstClr val="black"/>
                </a:solidFill>
                <a:cs typeface="Calibri" panose="020F0502020204030204"/>
              </a:rPr>
              <a:t> : </a:t>
            </a:r>
            <a:r>
              <a:rPr kumimoji="1" lang="zh-CN" altLang="en-US" sz="1050" dirty="0">
                <a:solidFill>
                  <a:prstClr val="black"/>
                </a:solidFill>
                <a:cs typeface="Calibri" panose="020F0502020204030204"/>
              </a:rPr>
              <a:t>高</a:t>
            </a:r>
            <a:endParaRPr kumimoji="1" lang="ja-JP" altLang="en-US" sz="1050" dirty="0">
              <a:solidFill>
                <a:prstClr val="black"/>
              </a:solidFill>
              <a:cs typeface="Calibri" panose="020F0502020204030204"/>
            </a:endParaRPr>
          </a:p>
        </p:txBody>
      </p:sp>
      <p:grpSp>
        <p:nvGrpSpPr>
          <p:cNvPr id="27" name="グループ化 11"/>
          <p:cNvGrpSpPr/>
          <p:nvPr/>
        </p:nvGrpSpPr>
        <p:grpSpPr>
          <a:xfrm>
            <a:off x="1840298" y="750325"/>
            <a:ext cx="1307801" cy="279366"/>
            <a:chOff x="3491880" y="2564904"/>
            <a:chExt cx="1602477" cy="372488"/>
          </a:xfrm>
        </p:grpSpPr>
        <p:sp>
          <p:nvSpPr>
            <p:cNvPr id="28" name="角丸四角形 12"/>
            <p:cNvSpPr/>
            <p:nvPr/>
          </p:nvSpPr>
          <p:spPr>
            <a:xfrm>
              <a:off x="3491880" y="2564904"/>
              <a:ext cx="1602477" cy="360040"/>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sp>
          <p:nvSpPr>
            <p:cNvPr id="29" name="テキスト ボックス 13"/>
            <p:cNvSpPr txBox="1"/>
            <p:nvPr/>
          </p:nvSpPr>
          <p:spPr>
            <a:xfrm>
              <a:off x="3563888" y="2598837"/>
              <a:ext cx="1282240" cy="338555"/>
            </a:xfrm>
            <a:prstGeom prst="rect">
              <a:avLst/>
            </a:prstGeom>
            <a:noFill/>
          </p:spPr>
          <p:txBody>
            <a:bodyPr wrap="square" rtlCol="0">
              <a:spAutoFit/>
            </a:bodyPr>
            <a:lstStyle/>
            <a:p>
              <a:pPr defTabSz="685800">
                <a:defRPr/>
              </a:pPr>
              <a:r>
                <a:rPr kumimoji="1" lang="zh-CN" altLang="en-US" sz="1050" b="1" kern="0" dirty="0">
                  <a:solidFill>
                    <a:sysClr val="windowText" lastClr="000000"/>
                  </a:solidFill>
                  <a:cs typeface="Calibri" panose="020F0502020204030204"/>
                </a:rPr>
                <a:t>公司档案</a:t>
              </a:r>
              <a:endParaRPr kumimoji="1" lang="ja-JP" altLang="en-US" sz="1050" b="1" kern="0" dirty="0">
                <a:solidFill>
                  <a:sysClr val="windowText" lastClr="000000"/>
                </a:solidFill>
                <a:cs typeface="Calibri" panose="020F0502020204030204"/>
              </a:endParaRPr>
            </a:p>
          </p:txBody>
        </p:sp>
      </p:grpSp>
      <p:sp>
        <p:nvSpPr>
          <p:cNvPr id="37" name="テキスト ボックス 32"/>
          <p:cNvSpPr txBox="1"/>
          <p:nvPr/>
        </p:nvSpPr>
        <p:spPr>
          <a:xfrm>
            <a:off x="5032537" y="966768"/>
            <a:ext cx="2592287" cy="1223412"/>
          </a:xfrm>
          <a:prstGeom prst="rect">
            <a:avLst/>
          </a:prstGeom>
          <a:noFill/>
        </p:spPr>
        <p:txBody>
          <a:bodyPr wrap="square" rtlCol="0">
            <a:spAutoFit/>
          </a:bodyPr>
          <a:lstStyle/>
          <a:p>
            <a:pPr defTabSz="685800">
              <a:buClr>
                <a:srgbClr val="44546A"/>
              </a:buClr>
            </a:pPr>
            <a:r>
              <a:rPr kumimoji="1" lang="zh-CN" altLang="en-US" sz="1050" dirty="0">
                <a:solidFill>
                  <a:prstClr val="black"/>
                </a:solidFill>
                <a:latin typeface="宋体" panose="02010600030101010101" pitchFamily="2" charset="-122"/>
                <a:cs typeface="Calibri" panose="020F0502020204030204"/>
              </a:rPr>
              <a:t>发明主要集中在心血管监控，包括：</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r>
              <a:rPr kumimoji="1" lang="zh-CN" altLang="en-US" sz="1050" dirty="0">
                <a:solidFill>
                  <a:prstClr val="black"/>
                </a:solidFill>
                <a:latin typeface="宋体" panose="02010600030101010101" pitchFamily="2" charset="-122"/>
                <a:cs typeface="Calibri" panose="020F0502020204030204"/>
              </a:rPr>
              <a:t>数据搜集，传感器</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r>
              <a:rPr kumimoji="1" lang="zh-CN" altLang="en-US" sz="1050" dirty="0">
                <a:solidFill>
                  <a:prstClr val="black"/>
                </a:solidFill>
                <a:latin typeface="宋体" panose="02010600030101010101" pitchFamily="2" charset="-122"/>
                <a:cs typeface="Calibri" panose="020F0502020204030204"/>
              </a:rPr>
              <a:t>数据传输技术和设备</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r>
              <a:rPr kumimoji="1" lang="zh-CN" altLang="en-US" sz="1050" dirty="0">
                <a:solidFill>
                  <a:prstClr val="black"/>
                </a:solidFill>
                <a:latin typeface="宋体" panose="02010600030101010101" pitchFamily="2" charset="-122"/>
                <a:cs typeface="Calibri" panose="020F0502020204030204"/>
              </a:rPr>
              <a:t>数据分析软件</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r>
              <a:rPr kumimoji="1" lang="zh-CN" altLang="en-US" sz="1050" dirty="0">
                <a:solidFill>
                  <a:prstClr val="black"/>
                </a:solidFill>
                <a:latin typeface="宋体" panose="02010600030101010101" pitchFamily="2" charset="-122"/>
                <a:cs typeface="Calibri" panose="020F0502020204030204"/>
              </a:rPr>
              <a:t>远程服务</a:t>
            </a:r>
            <a:r>
              <a:rPr kumimoji="1" lang="en-US" altLang="zh-CN" sz="1050" dirty="0">
                <a:solidFill>
                  <a:prstClr val="black"/>
                </a:solidFill>
                <a:latin typeface="宋体" panose="02010600030101010101" pitchFamily="2" charset="-122"/>
                <a:cs typeface="Calibri" panose="020F0502020204030204"/>
              </a:rPr>
              <a:t>/</a:t>
            </a:r>
            <a:r>
              <a:rPr kumimoji="1" lang="zh-CN" altLang="en-US" sz="1050" dirty="0">
                <a:solidFill>
                  <a:prstClr val="black"/>
                </a:solidFill>
                <a:latin typeface="宋体" panose="02010600030101010101" pitchFamily="2" charset="-122"/>
                <a:cs typeface="Calibri" panose="020F0502020204030204"/>
              </a:rPr>
              <a:t>支持</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defTabSz="685800">
              <a:buClr>
                <a:srgbClr val="44546A"/>
              </a:buClr>
            </a:pPr>
            <a:r>
              <a:rPr kumimoji="1" lang="zh-CN" altLang="en-US" sz="1050" dirty="0">
                <a:solidFill>
                  <a:prstClr val="black"/>
                </a:solidFill>
                <a:latin typeface="宋体" panose="02010600030101010101" pitchFamily="2" charset="-122"/>
                <a:cs typeface="Calibri" panose="020F0502020204030204"/>
              </a:rPr>
              <a:t>最近的专利涉及无线协调不同设备的控制命令</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p:txBody>
      </p:sp>
      <p:sp>
        <p:nvSpPr>
          <p:cNvPr id="39" name="角丸四角形 22"/>
          <p:cNvSpPr/>
          <p:nvPr/>
        </p:nvSpPr>
        <p:spPr>
          <a:xfrm>
            <a:off x="4893216" y="885516"/>
            <a:ext cx="2592288" cy="1459464"/>
          </a:xfrm>
          <a:prstGeom prst="roundRect">
            <a:avLst>
              <a:gd name="adj" fmla="val 5439"/>
            </a:avLst>
          </a:prstGeom>
          <a:noFill/>
          <a:ln w="25400" cap="flat" cmpd="sng" algn="ctr">
            <a:solidFill>
              <a:srgbClr val="1F497D"/>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grpSp>
        <p:nvGrpSpPr>
          <p:cNvPr id="43" name="グループ化 23"/>
          <p:cNvGrpSpPr/>
          <p:nvPr/>
        </p:nvGrpSpPr>
        <p:grpSpPr>
          <a:xfrm>
            <a:off x="5042383" y="730098"/>
            <a:ext cx="1467608" cy="279366"/>
            <a:chOff x="3491880" y="2564904"/>
            <a:chExt cx="2166762" cy="372488"/>
          </a:xfrm>
        </p:grpSpPr>
        <p:sp>
          <p:nvSpPr>
            <p:cNvPr id="44" name="角丸四角形 24"/>
            <p:cNvSpPr/>
            <p:nvPr/>
          </p:nvSpPr>
          <p:spPr>
            <a:xfrm>
              <a:off x="3491880" y="2564904"/>
              <a:ext cx="2166762" cy="360040"/>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sp>
          <p:nvSpPr>
            <p:cNvPr id="45" name="テキスト ボックス 25"/>
            <p:cNvSpPr txBox="1"/>
            <p:nvPr/>
          </p:nvSpPr>
          <p:spPr>
            <a:xfrm>
              <a:off x="3556550" y="2598837"/>
              <a:ext cx="1837548" cy="338555"/>
            </a:xfrm>
            <a:prstGeom prst="rect">
              <a:avLst/>
            </a:prstGeom>
            <a:noFill/>
          </p:spPr>
          <p:txBody>
            <a:bodyPr wrap="square" rtlCol="0">
              <a:spAutoFit/>
            </a:bodyPr>
            <a:lstStyle/>
            <a:p>
              <a:pPr defTabSz="685800">
                <a:defRPr/>
              </a:pPr>
              <a:r>
                <a:rPr kumimoji="1" lang="zh-CN" altLang="en-US" sz="1050" b="1" kern="0" dirty="0">
                  <a:solidFill>
                    <a:sysClr val="windowText" lastClr="000000"/>
                  </a:solidFill>
                  <a:cs typeface="Calibri" panose="020F0502020204030204"/>
                </a:rPr>
                <a:t>主要专利综述</a:t>
              </a:r>
              <a:endParaRPr kumimoji="1" lang="ja-JP" altLang="en-US" sz="1050" b="1" kern="0" dirty="0">
                <a:solidFill>
                  <a:sysClr val="windowText" lastClr="000000"/>
                </a:solidFill>
                <a:cs typeface="Calibri" panose="020F0502020204030204"/>
              </a:endParaRPr>
            </a:p>
          </p:txBody>
        </p:sp>
      </p:grpSp>
      <p:sp>
        <p:nvSpPr>
          <p:cNvPr id="47" name="角丸四角形 18"/>
          <p:cNvSpPr/>
          <p:nvPr/>
        </p:nvSpPr>
        <p:spPr>
          <a:xfrm>
            <a:off x="1653216" y="3045516"/>
            <a:ext cx="2592288" cy="1459464"/>
          </a:xfrm>
          <a:prstGeom prst="roundRect">
            <a:avLst>
              <a:gd name="adj" fmla="val 5439"/>
            </a:avLst>
          </a:prstGeom>
          <a:noFill/>
          <a:ln w="25400" cap="flat" cmpd="sng" algn="ctr">
            <a:solidFill>
              <a:srgbClr val="1F497D"/>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grpSp>
        <p:nvGrpSpPr>
          <p:cNvPr id="51" name="グループ化 19"/>
          <p:cNvGrpSpPr/>
          <p:nvPr/>
        </p:nvGrpSpPr>
        <p:grpSpPr>
          <a:xfrm>
            <a:off x="1846981" y="2902442"/>
            <a:ext cx="1704860" cy="279366"/>
            <a:chOff x="3491880" y="2564904"/>
            <a:chExt cx="1789016" cy="372488"/>
          </a:xfrm>
        </p:grpSpPr>
        <p:sp>
          <p:nvSpPr>
            <p:cNvPr id="52" name="角丸四角形 20"/>
            <p:cNvSpPr/>
            <p:nvPr/>
          </p:nvSpPr>
          <p:spPr>
            <a:xfrm>
              <a:off x="3491880" y="2564904"/>
              <a:ext cx="1789016" cy="360040"/>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defTabSz="685800">
                <a:defRPr/>
              </a:pPr>
              <a:endParaRPr kumimoji="1" lang="ja-JP" altLang="en-US" sz="1350" kern="0" dirty="0">
                <a:solidFill>
                  <a:sysClr val="window" lastClr="FFFFFF"/>
                </a:solidFill>
                <a:cs typeface="Calibri" panose="020F0502020204030204"/>
              </a:endParaRPr>
            </a:p>
          </p:txBody>
        </p:sp>
        <p:sp>
          <p:nvSpPr>
            <p:cNvPr id="53" name="テキスト ボックス 21"/>
            <p:cNvSpPr txBox="1"/>
            <p:nvPr/>
          </p:nvSpPr>
          <p:spPr>
            <a:xfrm>
              <a:off x="3563888" y="2598837"/>
              <a:ext cx="1717008" cy="338555"/>
            </a:xfrm>
            <a:prstGeom prst="rect">
              <a:avLst/>
            </a:prstGeom>
            <a:noFill/>
          </p:spPr>
          <p:txBody>
            <a:bodyPr wrap="square" rtlCol="0">
              <a:spAutoFit/>
            </a:bodyPr>
            <a:lstStyle/>
            <a:p>
              <a:pPr defTabSz="685800">
                <a:defRPr/>
              </a:pPr>
              <a:r>
                <a:rPr kumimoji="1" lang="zh-CN" altLang="en-US" sz="1050" b="1" kern="0" dirty="0">
                  <a:solidFill>
                    <a:sysClr val="windowText" lastClr="000000"/>
                  </a:solidFill>
                  <a:cs typeface="Calibri" panose="020F0502020204030204"/>
                </a:rPr>
                <a:t>最近的市场举动</a:t>
              </a:r>
              <a:endParaRPr kumimoji="1" lang="ja-JP" altLang="en-US" sz="1050" b="1" kern="0" dirty="0">
                <a:solidFill>
                  <a:sysClr val="windowText" lastClr="000000"/>
                </a:solidFill>
                <a:cs typeface="Calibri" panose="020F0502020204030204"/>
              </a:endParaRPr>
            </a:p>
          </p:txBody>
        </p:sp>
      </p:grpSp>
      <p:sp>
        <p:nvSpPr>
          <p:cNvPr id="55" name="テキスト ボックス 33"/>
          <p:cNvSpPr txBox="1"/>
          <p:nvPr/>
        </p:nvSpPr>
        <p:spPr>
          <a:xfrm>
            <a:off x="1759388" y="3335244"/>
            <a:ext cx="2365662" cy="1061829"/>
          </a:xfrm>
          <a:prstGeom prst="rect">
            <a:avLst/>
          </a:prstGeom>
          <a:noFill/>
        </p:spPr>
        <p:txBody>
          <a:bodyPr wrap="square" rtlCol="0">
            <a:spAutoFit/>
          </a:bodyPr>
          <a:lstStyle/>
          <a:p>
            <a:pPr marL="128905" indent="-128905" defTabSz="685800">
              <a:buClr>
                <a:srgbClr val="44546A"/>
              </a:buClr>
              <a:buFont typeface="Wingdings" panose="05000000000000000000" pitchFamily="2" charset="2"/>
              <a:buChar char="u"/>
            </a:pP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2011</a:t>
            </a:r>
            <a:r>
              <a:rPr kumimoji="1" lang="zh-CN" altLang="en-US" sz="1050" dirty="0">
                <a:solidFill>
                  <a:prstClr val="black"/>
                </a:solidFill>
                <a:latin typeface="宋体" panose="02010600030101010101" pitchFamily="2" charset="-122"/>
                <a:cs typeface="Calibri" panose="020F0502020204030204"/>
              </a:rPr>
              <a:t>年</a:t>
            </a: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Medtronic</a:t>
            </a:r>
            <a:r>
              <a:rPr kumimoji="1" lang="zh-CN" altLang="en-US" sz="1050" dirty="0">
                <a:solidFill>
                  <a:prstClr val="black"/>
                </a:solidFill>
                <a:latin typeface="宋体" panose="02010600030101010101" pitchFamily="2" charset="-122"/>
                <a:cs typeface="Calibri" panose="020F0502020204030204"/>
              </a:rPr>
              <a:t>推出了第一款可穿戴的心血管监控设备</a:t>
            </a:r>
            <a:r>
              <a:rPr kumimoji="1" lang="en-US" altLang="ja-JP" sz="1050" dirty="0" err="1">
                <a:solidFill>
                  <a:prstClr val="black"/>
                </a:solidFill>
                <a:latin typeface="宋体" panose="02010600030101010101" pitchFamily="2" charset="-122"/>
                <a:ea typeface="宋体" panose="02010600030101010101" pitchFamily="2" charset="-122"/>
                <a:cs typeface="Calibri" panose="020F0502020204030204"/>
              </a:rPr>
              <a:t>CareLink</a:t>
            </a: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 </a:t>
            </a:r>
            <a:r>
              <a:rPr kumimoji="1" lang="zh-CN" altLang="en-US" sz="1050" dirty="0">
                <a:solidFill>
                  <a:prstClr val="black"/>
                </a:solidFill>
                <a:latin typeface="宋体" panose="02010600030101010101" pitchFamily="2" charset="-122"/>
                <a:cs typeface="Calibri" panose="020F0502020204030204"/>
              </a:rPr>
              <a:t>医生可以通过手机获取病人的实时数据和诊断数据。</a:t>
            </a: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 </a:t>
            </a: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endPar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endParaRPr>
          </a:p>
          <a:p>
            <a:pPr marL="128905" indent="-128905" defTabSz="685800">
              <a:buClr>
                <a:srgbClr val="44546A"/>
              </a:buClr>
              <a:buFont typeface="Wingdings" panose="05000000000000000000" pitchFamily="2" charset="2"/>
              <a:buChar char="u"/>
            </a:pP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2012</a:t>
            </a:r>
            <a:r>
              <a:rPr kumimoji="1" lang="zh-CN" altLang="en-US" sz="1050" dirty="0">
                <a:solidFill>
                  <a:prstClr val="black"/>
                </a:solidFill>
                <a:latin typeface="宋体" panose="02010600030101010101" pitchFamily="2" charset="-122"/>
                <a:cs typeface="Calibri" panose="020F0502020204030204"/>
              </a:rPr>
              <a:t>推出</a:t>
            </a:r>
            <a:r>
              <a:rPr kumimoji="1" lang="en-US" altLang="ja-JP" sz="1050" dirty="0" err="1">
                <a:solidFill>
                  <a:prstClr val="black"/>
                </a:solidFill>
                <a:latin typeface="宋体" panose="02010600030101010101" pitchFamily="2" charset="-122"/>
                <a:ea typeface="宋体" panose="02010600030101010101" pitchFamily="2" charset="-122"/>
                <a:cs typeface="Calibri" panose="020F0502020204030204"/>
              </a:rPr>
              <a:t>CareLink</a:t>
            </a:r>
            <a:r>
              <a:rPr kumimoji="1" lang="en-US" altLang="ja-JP" sz="1050" dirty="0">
                <a:solidFill>
                  <a:prstClr val="black"/>
                </a:solidFill>
                <a:latin typeface="宋体" panose="02010600030101010101" pitchFamily="2" charset="-122"/>
                <a:ea typeface="宋体" panose="02010600030101010101" pitchFamily="2" charset="-122"/>
                <a:cs typeface="Calibri" panose="020F0502020204030204"/>
              </a:rPr>
              <a:t> Express</a:t>
            </a:r>
            <a:endParaRPr kumimoji="1" lang="ja-JP" altLang="en-US" sz="1050" dirty="0">
              <a:solidFill>
                <a:prstClr val="black"/>
              </a:solidFill>
              <a:latin typeface="宋体" panose="02010600030101010101" pitchFamily="2" charset="-122"/>
              <a:ea typeface="宋体" panose="02010600030101010101" pitchFamily="2" charset="-122"/>
              <a:cs typeface="Calibri" panose="020F0502020204030204"/>
            </a:endParaRPr>
          </a:p>
        </p:txBody>
      </p:sp>
      <p:sp>
        <p:nvSpPr>
          <p:cNvPr id="60" name="角丸四角形 28"/>
          <p:cNvSpPr/>
          <p:nvPr/>
        </p:nvSpPr>
        <p:spPr>
          <a:xfrm>
            <a:off x="4893216" y="3045516"/>
            <a:ext cx="2592288" cy="1459464"/>
          </a:xfrm>
          <a:prstGeom prst="roundRect">
            <a:avLst>
              <a:gd name="adj" fmla="val 5439"/>
            </a:avLst>
          </a:prstGeom>
          <a:noFill/>
          <a:ln w="25400" cap="flat" cmpd="sng" algn="ctr">
            <a:solidFill>
              <a:srgbClr val="1F497D"/>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grpSp>
        <p:nvGrpSpPr>
          <p:cNvPr id="64" name="グループ化 29"/>
          <p:cNvGrpSpPr/>
          <p:nvPr/>
        </p:nvGrpSpPr>
        <p:grpSpPr>
          <a:xfrm>
            <a:off x="5052619" y="2911473"/>
            <a:ext cx="1897514" cy="279366"/>
            <a:chOff x="3491880" y="2564904"/>
            <a:chExt cx="1862531" cy="372488"/>
          </a:xfrm>
        </p:grpSpPr>
        <p:sp>
          <p:nvSpPr>
            <p:cNvPr id="65" name="角丸四角形 30"/>
            <p:cNvSpPr/>
            <p:nvPr/>
          </p:nvSpPr>
          <p:spPr>
            <a:xfrm>
              <a:off x="3491880" y="2564904"/>
              <a:ext cx="1862531" cy="360040"/>
            </a:xfrm>
            <a:prstGeom prst="roundRect">
              <a:avLst/>
            </a:prstGeom>
            <a:solidFill>
              <a:srgbClr val="4F81BD">
                <a:lumMod val="20000"/>
                <a:lumOff val="80000"/>
              </a:srgbClr>
            </a:solidFill>
            <a:ln w="25400" cap="flat" cmpd="sng" algn="ctr">
              <a:solidFill>
                <a:srgbClr val="4F81BD">
                  <a:shade val="50000"/>
                </a:srgbClr>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sp>
          <p:nvSpPr>
            <p:cNvPr id="66" name="テキスト ボックス 31"/>
            <p:cNvSpPr txBox="1"/>
            <p:nvPr/>
          </p:nvSpPr>
          <p:spPr>
            <a:xfrm>
              <a:off x="3563888" y="2598837"/>
              <a:ext cx="1603807" cy="338555"/>
            </a:xfrm>
            <a:prstGeom prst="rect">
              <a:avLst/>
            </a:prstGeom>
            <a:noFill/>
          </p:spPr>
          <p:txBody>
            <a:bodyPr wrap="square" rtlCol="0">
              <a:spAutoFit/>
            </a:bodyPr>
            <a:lstStyle/>
            <a:p>
              <a:pPr defTabSz="685800">
                <a:defRPr/>
              </a:pPr>
              <a:r>
                <a:rPr kumimoji="1" lang="zh-CN" altLang="en-US" sz="1050" b="1" kern="0" dirty="0">
                  <a:solidFill>
                    <a:sysClr val="windowText" lastClr="000000"/>
                  </a:solidFill>
                  <a:cs typeface="Calibri" panose="020F0502020204030204"/>
                </a:rPr>
                <a:t>预测下一步的商业决策</a:t>
              </a:r>
              <a:endParaRPr kumimoji="1" lang="ja-JP" altLang="en-US" sz="1050" b="1" kern="0" dirty="0">
                <a:solidFill>
                  <a:sysClr val="windowText" lastClr="000000"/>
                </a:solidFill>
                <a:cs typeface="Calibri" panose="020F0502020204030204"/>
              </a:endParaRPr>
            </a:p>
          </p:txBody>
        </p:sp>
      </p:grpSp>
      <p:sp>
        <p:nvSpPr>
          <p:cNvPr id="68" name="右矢印 26"/>
          <p:cNvSpPr/>
          <p:nvPr/>
        </p:nvSpPr>
        <p:spPr>
          <a:xfrm>
            <a:off x="4372470" y="3349374"/>
            <a:ext cx="324036" cy="70207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sp>
        <p:nvSpPr>
          <p:cNvPr id="70" name="右矢印 27"/>
          <p:cNvSpPr/>
          <p:nvPr/>
        </p:nvSpPr>
        <p:spPr>
          <a:xfrm rot="5400000">
            <a:off x="5932838" y="2297661"/>
            <a:ext cx="382244" cy="70207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algn="ctr" defTabSz="685800">
              <a:defRPr/>
            </a:pPr>
            <a:endParaRPr kumimoji="1" lang="ja-JP" altLang="en-US" sz="1350" kern="0" dirty="0">
              <a:solidFill>
                <a:sysClr val="window" lastClr="FFFFFF"/>
              </a:solidFill>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针对</a:t>
            </a:r>
            <a:r>
              <a:rPr lang="en-US" altLang="zh-CN" sz="1800" dirty="0">
                <a:solidFill>
                  <a:prstClr val="black"/>
                </a:solidFill>
                <a:latin typeface="Calibri Light" panose="020F0302020204030204"/>
              </a:rPr>
              <a:t>Medtronic</a:t>
            </a:r>
            <a:r>
              <a:rPr lang="zh-CN" altLang="en-US" sz="1800" dirty="0">
                <a:solidFill>
                  <a:prstClr val="black"/>
                </a:solidFill>
              </a:rPr>
              <a:t>的分析</a:t>
            </a:r>
            <a:endParaRPr lang="en-GB" sz="1800" dirty="0">
              <a:solidFill>
                <a:prstClr val="black"/>
              </a:solidFill>
            </a:endParaRPr>
          </a:p>
        </p:txBody>
      </p:sp>
      <p:sp>
        <p:nvSpPr>
          <p:cNvPr id="6" name="正方形/長方形 15"/>
          <p:cNvSpPr/>
          <p:nvPr/>
        </p:nvSpPr>
        <p:spPr>
          <a:xfrm>
            <a:off x="2888605" y="916865"/>
            <a:ext cx="4293893" cy="3347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zh-CN" altLang="en-US" sz="1350" dirty="0">
                <a:solidFill>
                  <a:srgbClr val="FFFFFF"/>
                </a:solidFill>
              </a:rPr>
              <a:t>外部环境</a:t>
            </a:r>
            <a:endParaRPr lang="ja-JP" altLang="en-US" sz="1350" dirty="0">
              <a:solidFill>
                <a:srgbClr val="FFFFFF"/>
              </a:solidFill>
            </a:endParaRPr>
          </a:p>
        </p:txBody>
      </p:sp>
      <p:sp>
        <p:nvSpPr>
          <p:cNvPr id="7" name="正方形/長方形 11"/>
          <p:cNvSpPr/>
          <p:nvPr/>
        </p:nvSpPr>
        <p:spPr>
          <a:xfrm>
            <a:off x="2956321" y="1343523"/>
            <a:ext cx="2079231" cy="2940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r>
              <a:rPr lang="zh-CN" altLang="en-US" sz="1350" b="1" u="sng" dirty="0">
                <a:solidFill>
                  <a:prstClr val="black"/>
                </a:solidFill>
              </a:rPr>
              <a:t>机</a:t>
            </a:r>
            <a:r>
              <a:rPr lang="en-US" altLang="zh-CN" sz="1350" b="1" u="sng" dirty="0">
                <a:solidFill>
                  <a:prstClr val="black"/>
                </a:solidFill>
              </a:rPr>
              <a:t>   </a:t>
            </a:r>
            <a:r>
              <a:rPr lang="zh-CN" altLang="en-US" sz="1350" b="1" u="sng" dirty="0">
                <a:solidFill>
                  <a:prstClr val="black"/>
                </a:solidFill>
              </a:rPr>
              <a:t>会</a:t>
            </a:r>
            <a:endParaRPr lang="en-US" altLang="ja-JP" sz="1350" b="1" u="sng" dirty="0">
              <a:solidFill>
                <a:prstClr val="black"/>
              </a:solidFill>
            </a:endParaRPr>
          </a:p>
        </p:txBody>
      </p:sp>
      <p:sp>
        <p:nvSpPr>
          <p:cNvPr id="8" name="正方形/長方形 11"/>
          <p:cNvSpPr/>
          <p:nvPr/>
        </p:nvSpPr>
        <p:spPr>
          <a:xfrm>
            <a:off x="5109884" y="1322217"/>
            <a:ext cx="2065997" cy="3153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r>
              <a:rPr lang="zh-CN" altLang="en-US" sz="1350" b="1" u="sng" dirty="0">
                <a:solidFill>
                  <a:prstClr val="black"/>
                </a:solidFill>
              </a:rPr>
              <a:t>威   胁</a:t>
            </a:r>
            <a:endParaRPr lang="en-US" altLang="ja-JP" sz="1350" b="1" u="sng" dirty="0">
              <a:solidFill>
                <a:prstClr val="black"/>
              </a:solidFill>
            </a:endParaRPr>
          </a:p>
        </p:txBody>
      </p:sp>
      <p:sp>
        <p:nvSpPr>
          <p:cNvPr id="11" name="正方形/長方形 11"/>
          <p:cNvSpPr/>
          <p:nvPr/>
        </p:nvSpPr>
        <p:spPr>
          <a:xfrm>
            <a:off x="5103267" y="1729471"/>
            <a:ext cx="2079231" cy="13463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p:txBody>
      </p:sp>
      <p:sp>
        <p:nvSpPr>
          <p:cNvPr id="12" name="TextBox 11"/>
          <p:cNvSpPr txBox="1"/>
          <p:nvPr/>
        </p:nvSpPr>
        <p:spPr>
          <a:xfrm>
            <a:off x="5109885" y="1770897"/>
            <a:ext cx="2025226" cy="738664"/>
          </a:xfrm>
          <a:prstGeom prst="rect">
            <a:avLst/>
          </a:prstGeom>
          <a:noFill/>
        </p:spPr>
        <p:txBody>
          <a:bodyPr wrap="square" rtlCol="0">
            <a:spAutoFit/>
          </a:bodyPr>
          <a:lstStyle/>
          <a:p>
            <a:pPr marL="214630" indent="-214630" defTabSz="685800">
              <a:buFont typeface="Arial" panose="020B0604020202020204" pitchFamily="34" charset="0"/>
              <a:buChar char="•"/>
            </a:pPr>
            <a:r>
              <a:rPr lang="zh-CN" altLang="en-US" sz="1050" dirty="0">
                <a:solidFill>
                  <a:prstClr val="black"/>
                </a:solidFill>
              </a:rPr>
              <a:t>富士和名古屋大学联合建立了一个专利组合，包括肌肉骨骼，营养失调和精神压力的身体传感器</a:t>
            </a:r>
            <a:endParaRPr lang="en-US" sz="1050" dirty="0">
              <a:solidFill>
                <a:prstClr val="black"/>
              </a:solidFill>
            </a:endParaRPr>
          </a:p>
        </p:txBody>
      </p:sp>
      <p:sp>
        <p:nvSpPr>
          <p:cNvPr id="13" name="正方形/長方形 11"/>
          <p:cNvSpPr/>
          <p:nvPr/>
        </p:nvSpPr>
        <p:spPr>
          <a:xfrm>
            <a:off x="2956321" y="1729471"/>
            <a:ext cx="2079231" cy="13463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p:txBody>
      </p:sp>
      <p:sp>
        <p:nvSpPr>
          <p:cNvPr id="14" name="TextBox 13"/>
          <p:cNvSpPr txBox="1"/>
          <p:nvPr/>
        </p:nvSpPr>
        <p:spPr>
          <a:xfrm>
            <a:off x="2988740" y="1780070"/>
            <a:ext cx="2025226" cy="900246"/>
          </a:xfrm>
          <a:prstGeom prst="rect">
            <a:avLst/>
          </a:prstGeom>
          <a:noFill/>
        </p:spPr>
        <p:txBody>
          <a:bodyPr wrap="square" rtlCol="0">
            <a:spAutoFit/>
          </a:bodyPr>
          <a:lstStyle/>
          <a:p>
            <a:pPr marL="214630" indent="-214630" defTabSz="685800">
              <a:buFont typeface="Arial" panose="020B0604020202020204" pitchFamily="34" charset="0"/>
              <a:buChar char="•"/>
            </a:pPr>
            <a:r>
              <a:rPr lang="zh-CN" altLang="en-US" sz="1050" dirty="0">
                <a:solidFill>
                  <a:prstClr val="black"/>
                </a:solidFill>
              </a:rPr>
              <a:t>假设你的公司是</a:t>
            </a:r>
            <a:r>
              <a:rPr lang="en-US" sz="1050" dirty="0">
                <a:solidFill>
                  <a:prstClr val="black"/>
                </a:solidFill>
              </a:rPr>
              <a:t>Cardiac Pacemakers</a:t>
            </a:r>
            <a:r>
              <a:rPr lang="zh-CN" altLang="en-US" sz="1050" dirty="0">
                <a:solidFill>
                  <a:prstClr val="black"/>
                </a:solidFill>
              </a:rPr>
              <a:t>。核心优势是心血管健康产品，主要发明集中在诊所使用的植入式监控和通信设备。</a:t>
            </a:r>
            <a:endParaRPr lang="en-US" sz="1050" dirty="0">
              <a:solidFill>
                <a:prstClr val="black"/>
              </a:solidFill>
            </a:endParaRPr>
          </a:p>
        </p:txBody>
      </p:sp>
      <p:sp>
        <p:nvSpPr>
          <p:cNvPr id="15" name="正方形/長方形 11"/>
          <p:cNvSpPr/>
          <p:nvPr/>
        </p:nvSpPr>
        <p:spPr>
          <a:xfrm>
            <a:off x="1876202" y="1708388"/>
            <a:ext cx="1012404" cy="13674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a:p>
            <a:pPr algn="ctr" defTabSz="685800"/>
            <a:r>
              <a:rPr lang="zh-CN" altLang="en-US" sz="1350" b="1" u="sng" dirty="0">
                <a:solidFill>
                  <a:prstClr val="black"/>
                </a:solidFill>
              </a:rPr>
              <a:t>优   势</a:t>
            </a:r>
            <a:endParaRPr lang="en-US" altLang="ja-JP" sz="1350" b="1" u="sng" dirty="0">
              <a:solidFill>
                <a:prstClr val="black"/>
              </a:solidFill>
            </a:endParaRPr>
          </a:p>
        </p:txBody>
      </p:sp>
      <p:sp>
        <p:nvSpPr>
          <p:cNvPr id="16" name="正方形/長方形 11"/>
          <p:cNvSpPr/>
          <p:nvPr/>
        </p:nvSpPr>
        <p:spPr>
          <a:xfrm>
            <a:off x="1876200" y="3117254"/>
            <a:ext cx="1012405" cy="13463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a:p>
            <a:pPr algn="ctr" defTabSz="685800"/>
            <a:r>
              <a:rPr lang="zh-CN" altLang="en-US" sz="1350" b="1" u="sng" dirty="0">
                <a:solidFill>
                  <a:prstClr val="black"/>
                </a:solidFill>
              </a:rPr>
              <a:t>劣   势</a:t>
            </a:r>
            <a:endParaRPr lang="en-US" altLang="ja-JP" sz="1350" b="1" u="sng" dirty="0">
              <a:solidFill>
                <a:prstClr val="black"/>
              </a:solidFill>
            </a:endParaRPr>
          </a:p>
        </p:txBody>
      </p:sp>
      <p:sp>
        <p:nvSpPr>
          <p:cNvPr id="17" name="正方形/長方形 11"/>
          <p:cNvSpPr/>
          <p:nvPr/>
        </p:nvSpPr>
        <p:spPr>
          <a:xfrm>
            <a:off x="2956321" y="3117254"/>
            <a:ext cx="2079231" cy="13463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p:txBody>
      </p:sp>
      <p:sp>
        <p:nvSpPr>
          <p:cNvPr id="18" name="TextBox 17"/>
          <p:cNvSpPr txBox="1"/>
          <p:nvPr/>
        </p:nvSpPr>
        <p:spPr>
          <a:xfrm>
            <a:off x="2956320" y="3167752"/>
            <a:ext cx="2025226" cy="577081"/>
          </a:xfrm>
          <a:prstGeom prst="rect">
            <a:avLst/>
          </a:prstGeom>
          <a:noFill/>
        </p:spPr>
        <p:txBody>
          <a:bodyPr wrap="square" rtlCol="0">
            <a:spAutoFit/>
          </a:bodyPr>
          <a:lstStyle/>
          <a:p>
            <a:pPr marL="214630" indent="-214630" defTabSz="685800">
              <a:buFont typeface="Arial" panose="020B0604020202020204" pitchFamily="34" charset="0"/>
              <a:buChar char="•"/>
            </a:pPr>
            <a:r>
              <a:rPr kumimoji="1" lang="en-US" altLang="ja-JP" sz="1050" dirty="0">
                <a:solidFill>
                  <a:prstClr val="black"/>
                </a:solidFill>
                <a:cs typeface="Calibri" panose="020F0502020204030204"/>
              </a:rPr>
              <a:t>ETRI</a:t>
            </a:r>
            <a:r>
              <a:rPr kumimoji="1" lang="zh-CN" altLang="en-US" sz="1050" dirty="0">
                <a:solidFill>
                  <a:prstClr val="black"/>
                </a:solidFill>
                <a:cs typeface="Calibri" panose="020F0502020204030204"/>
              </a:rPr>
              <a:t>的发明集中在身体区域网络系统，即使用人体来传输信号。</a:t>
            </a:r>
            <a:endParaRPr lang="en-US" sz="1050" dirty="0">
              <a:solidFill>
                <a:prstClr val="black"/>
              </a:solidFill>
            </a:endParaRPr>
          </a:p>
        </p:txBody>
      </p:sp>
      <p:sp>
        <p:nvSpPr>
          <p:cNvPr id="21" name="正方形/長方形 11"/>
          <p:cNvSpPr/>
          <p:nvPr/>
        </p:nvSpPr>
        <p:spPr>
          <a:xfrm>
            <a:off x="5103267" y="3117254"/>
            <a:ext cx="2079231" cy="13463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a:endParaRPr lang="en-US" altLang="ja-JP" sz="900" b="1" u="sng" dirty="0">
              <a:solidFill>
                <a:prstClr val="black"/>
              </a:solidFill>
            </a:endParaRPr>
          </a:p>
        </p:txBody>
      </p:sp>
      <p:sp>
        <p:nvSpPr>
          <p:cNvPr id="22" name="TextBox 21"/>
          <p:cNvSpPr txBox="1"/>
          <p:nvPr/>
        </p:nvSpPr>
        <p:spPr>
          <a:xfrm>
            <a:off x="5150655" y="3117255"/>
            <a:ext cx="2025226" cy="577081"/>
          </a:xfrm>
          <a:prstGeom prst="rect">
            <a:avLst/>
          </a:prstGeom>
          <a:noFill/>
        </p:spPr>
        <p:txBody>
          <a:bodyPr wrap="square" rtlCol="0">
            <a:spAutoFit/>
          </a:bodyPr>
          <a:lstStyle/>
          <a:p>
            <a:pPr marL="214630" indent="-214630" defTabSz="685800">
              <a:buFont typeface="Arial" panose="020B0604020202020204" pitchFamily="34" charset="0"/>
              <a:buChar char="•"/>
            </a:pPr>
            <a:r>
              <a:rPr lang="en-US" sz="1050" dirty="0">
                <a:solidFill>
                  <a:prstClr val="black"/>
                </a:solidFill>
              </a:rPr>
              <a:t>Medtronic</a:t>
            </a:r>
            <a:r>
              <a:rPr lang="zh-CN" altLang="en-US" sz="1050" dirty="0">
                <a:solidFill>
                  <a:prstClr val="black"/>
                </a:solidFill>
              </a:rPr>
              <a:t>的专利壁垒在于用于心血管的身体传感，核心专利是传感器和信号传导。</a:t>
            </a:r>
            <a:endParaRPr lang="en-US" sz="1050" dirty="0">
              <a:solidFill>
                <a:prstClr val="black"/>
              </a:solidFill>
            </a:endParaRPr>
          </a:p>
        </p:txBody>
      </p:sp>
      <p:sp>
        <p:nvSpPr>
          <p:cNvPr id="23" name="正方形/長方形 16"/>
          <p:cNvSpPr/>
          <p:nvPr/>
        </p:nvSpPr>
        <p:spPr>
          <a:xfrm rot="16200000">
            <a:off x="196497" y="2871370"/>
            <a:ext cx="2776131" cy="4083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r>
              <a:rPr lang="zh-CN" altLang="en-US" sz="1350" dirty="0">
                <a:solidFill>
                  <a:srgbClr val="FFFFFF"/>
                </a:solidFill>
              </a:rPr>
              <a:t>企业自身</a:t>
            </a:r>
            <a:endParaRPr lang="ja-JP" altLang="en-US" sz="13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技术情报分析案例</a:t>
            </a:r>
            <a:endParaRPr lang="en-GB" sz="1800" dirty="0">
              <a:solidFill>
                <a:prstClr val="black"/>
              </a:solidFill>
            </a:endParaRPr>
          </a:p>
        </p:txBody>
      </p:sp>
      <p:sp>
        <p:nvSpPr>
          <p:cNvPr id="3" name="Rectangle 10"/>
          <p:cNvSpPr/>
          <p:nvPr/>
        </p:nvSpPr>
        <p:spPr>
          <a:xfrm>
            <a:off x="1076156" y="1282462"/>
            <a:ext cx="6267450" cy="1041070"/>
          </a:xfrm>
          <a:prstGeom prst="rect">
            <a:avLst/>
          </a:prstGeom>
          <a:noFill/>
        </p:spPr>
        <p:txBody>
          <a:bodyPr tIns="34290" anchor="t" anchorCtr="0">
            <a:noAutofit/>
          </a:bodyPr>
          <a:lstStyle/>
          <a:p>
            <a:pPr defTabSz="685800" latinLnBrk="1">
              <a:spcAft>
                <a:spcPts val="1800"/>
              </a:spcAft>
            </a:pPr>
            <a:r>
              <a:rPr lang="zh-CN" altLang="en-US" sz="2400" dirty="0">
                <a:solidFill>
                  <a:srgbClr val="26265F"/>
                </a:solidFill>
                <a:latin typeface="宋体" panose="02010600030101010101" pitchFamily="2" charset="-122"/>
              </a:rPr>
              <a:t>问题：什么分析工具可以为研发指明方向，率先占领技术制高点？</a:t>
            </a:r>
            <a:endParaRPr lang="ko-KR" altLang="en-US" sz="2400" dirty="0">
              <a:solidFill>
                <a:srgbClr val="26265F"/>
              </a:solidFill>
              <a:latin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63207"/>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技术情报分析案例</a:t>
            </a:r>
            <a:endParaRPr lang="en-GB" sz="1800" dirty="0">
              <a:solidFill>
                <a:prstClr val="black"/>
              </a:solidFill>
            </a:endParaRPr>
          </a:p>
        </p:txBody>
      </p:sp>
      <p:graphicFrame>
        <p:nvGraphicFramePr>
          <p:cNvPr id="6" name="Diagram 6"/>
          <p:cNvGraphicFramePr/>
          <p:nvPr/>
        </p:nvGraphicFramePr>
        <p:xfrm>
          <a:off x="2482241" y="664216"/>
          <a:ext cx="4661838" cy="28815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7" name="Group 7"/>
          <p:cNvGrpSpPr/>
          <p:nvPr/>
        </p:nvGrpSpPr>
        <p:grpSpPr>
          <a:xfrm>
            <a:off x="2308617" y="932170"/>
            <a:ext cx="3756100" cy="3541026"/>
            <a:chOff x="1258602" y="1761738"/>
            <a:chExt cx="5008133" cy="4721368"/>
          </a:xfrm>
        </p:grpSpPr>
        <p:sp>
          <p:nvSpPr>
            <p:cNvPr id="8" name="Rounded Rectangle 8"/>
            <p:cNvSpPr/>
            <p:nvPr/>
          </p:nvSpPr>
          <p:spPr>
            <a:xfrm>
              <a:off x="1258602" y="1761738"/>
              <a:ext cx="1536192" cy="1284952"/>
            </a:xfrm>
            <a:prstGeom prst="round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500" dirty="0">
                  <a:solidFill>
                    <a:prstClr val="white"/>
                  </a:solidFill>
                  <a:latin typeface="宋体" panose="02010600030101010101" pitchFamily="2" charset="-122"/>
                  <a:cs typeface="Verdana" panose="020B0604030504040204" pitchFamily="34" charset="0"/>
                </a:rPr>
                <a:t>需要新的创新模式</a:t>
              </a:r>
              <a:endParaRPr lang="en-US" sz="1500"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11" name="Rounded Rectangle 9"/>
            <p:cNvSpPr/>
            <p:nvPr/>
          </p:nvSpPr>
          <p:spPr>
            <a:xfrm>
              <a:off x="1258602" y="3529110"/>
              <a:ext cx="1536192" cy="1284952"/>
            </a:xfrm>
            <a:prstGeom prst="round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500" dirty="0">
                  <a:solidFill>
                    <a:prstClr val="white"/>
                  </a:solidFill>
                  <a:latin typeface="宋体" panose="02010600030101010101" pitchFamily="2" charset="-122"/>
                  <a:cs typeface="Verdana" panose="020B0604030504040204" pitchFamily="34" charset="0"/>
                </a:rPr>
                <a:t>适合现有的商业模式</a:t>
              </a:r>
              <a:endParaRPr lang="en-US" sz="1500"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12" name="Rounded Rectangle 10"/>
            <p:cNvSpPr/>
            <p:nvPr/>
          </p:nvSpPr>
          <p:spPr>
            <a:xfrm>
              <a:off x="2943310" y="5198154"/>
              <a:ext cx="1536192" cy="1284952"/>
            </a:xfrm>
            <a:prstGeom prst="round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500" dirty="0">
                  <a:solidFill>
                    <a:prstClr val="white"/>
                  </a:solidFill>
                  <a:latin typeface="宋体" panose="02010600030101010101" pitchFamily="2" charset="-122"/>
                  <a:cs typeface="Verdana" panose="020B0604030504040204" pitchFamily="34" charset="0"/>
                </a:rPr>
                <a:t>依靠现有的研发能力</a:t>
              </a:r>
              <a:endParaRPr lang="en-US" sz="1500"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sp>
          <p:nvSpPr>
            <p:cNvPr id="13" name="Rounded Rectangle 11"/>
            <p:cNvSpPr/>
            <p:nvPr/>
          </p:nvSpPr>
          <p:spPr>
            <a:xfrm>
              <a:off x="4730543" y="5198154"/>
              <a:ext cx="1536192" cy="1284952"/>
            </a:xfrm>
            <a:prstGeom prst="roundRect">
              <a:avLst/>
            </a:prstGeom>
            <a:solidFill>
              <a:srgbClr val="5B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500" dirty="0">
                  <a:solidFill>
                    <a:prstClr val="white"/>
                  </a:solidFill>
                  <a:latin typeface="宋体" panose="02010600030101010101" pitchFamily="2" charset="-122"/>
                  <a:cs typeface="Verdana" panose="020B0604030504040204" pitchFamily="34" charset="0"/>
                </a:rPr>
                <a:t>需要新的研发能力</a:t>
              </a:r>
              <a:endParaRPr lang="en-US" sz="1500" dirty="0">
                <a:solidFill>
                  <a:prstClr val="white"/>
                </a:solidFill>
                <a:latin typeface="宋体" panose="02010600030101010101" pitchFamily="2" charset="-122"/>
                <a:ea typeface="宋体" panose="02010600030101010101" pitchFamily="2" charset="-122"/>
                <a:cs typeface="Verdana" panose="020B060403050404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68913"/>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技术情报分析案例</a:t>
            </a:r>
            <a:endParaRPr lang="en-GB" sz="1800" dirty="0">
              <a:solidFill>
                <a:prstClr val="black"/>
              </a:solidFill>
              <a:latin typeface="Calibri Light" panose="020F0302020204030204"/>
            </a:endParaRPr>
          </a:p>
        </p:txBody>
      </p:sp>
      <p:grpSp>
        <p:nvGrpSpPr>
          <p:cNvPr id="3" name="Group 1"/>
          <p:cNvGrpSpPr/>
          <p:nvPr/>
        </p:nvGrpSpPr>
        <p:grpSpPr>
          <a:xfrm>
            <a:off x="1076156" y="760419"/>
            <a:ext cx="6267450" cy="3185851"/>
            <a:chOff x="393700" y="1341439"/>
            <a:chExt cx="8356600" cy="4247801"/>
          </a:xfrm>
        </p:grpSpPr>
        <p:sp>
          <p:nvSpPr>
            <p:cNvPr id="4" name="Rectangle 9"/>
            <p:cNvSpPr/>
            <p:nvPr/>
          </p:nvSpPr>
          <p:spPr>
            <a:xfrm>
              <a:off x="393700" y="1341439"/>
              <a:ext cx="8356600" cy="503385"/>
            </a:xfrm>
            <a:prstGeom prst="rect">
              <a:avLst/>
            </a:prstGeom>
            <a:noFill/>
          </p:spPr>
          <p:txBody>
            <a:bodyPr tIns="34290" anchor="t" anchorCtr="0">
              <a:noAutofit/>
            </a:bodyPr>
            <a:lstStyle/>
            <a:p>
              <a:pPr defTabSz="685800" latinLnBrk="1">
                <a:spcAft>
                  <a:spcPts val="1800"/>
                </a:spcAft>
              </a:pPr>
              <a:r>
                <a:rPr lang="zh-CN" altLang="en-US" sz="1500" b="1" dirty="0">
                  <a:solidFill>
                    <a:srgbClr val="44546A"/>
                  </a:solidFill>
                  <a:cs typeface="Calibri" panose="020F0502020204030204" pitchFamily="34" charset="0"/>
                </a:rPr>
                <a:t>案例：中链甘油三酯（</a:t>
              </a:r>
              <a:r>
                <a:rPr lang="en-US" altLang="zh-CN" sz="1500" b="1" dirty="0">
                  <a:solidFill>
                    <a:srgbClr val="44546A"/>
                  </a:solidFill>
                  <a:cs typeface="Calibri" panose="020F0502020204030204" pitchFamily="34" charset="0"/>
                </a:rPr>
                <a:t>MCT</a:t>
              </a:r>
              <a:r>
                <a:rPr lang="zh-CN" altLang="en-US" sz="1500" b="1" dirty="0">
                  <a:solidFill>
                    <a:srgbClr val="44546A"/>
                  </a:solidFill>
                  <a:cs typeface="Calibri" panose="020F0502020204030204" pitchFamily="34" charset="0"/>
                </a:rPr>
                <a:t>）用于治疗神经系统疾病的药物的活性成分</a:t>
              </a:r>
              <a:endParaRPr lang="en-GB" altLang="ko-KR" sz="1500" b="1" dirty="0">
                <a:solidFill>
                  <a:srgbClr val="44546A"/>
                </a:solidFill>
                <a:ea typeface="宋体" panose="02010600030101010101" pitchFamily="2" charset="-122"/>
                <a:cs typeface="Calibri" panose="020F0502020204030204" pitchFamily="34" charset="0"/>
              </a:endParaRPr>
            </a:p>
          </p:txBody>
        </p:sp>
        <p:sp>
          <p:nvSpPr>
            <p:cNvPr id="5" name="Rectangle 10"/>
            <p:cNvSpPr/>
            <p:nvPr/>
          </p:nvSpPr>
          <p:spPr>
            <a:xfrm>
              <a:off x="393700" y="1914665"/>
              <a:ext cx="4898380" cy="3674575"/>
            </a:xfrm>
            <a:prstGeom prst="rect">
              <a:avLst/>
            </a:prstGeom>
            <a:noFill/>
          </p:spPr>
          <p:txBody>
            <a:bodyPr tIns="34290" anchor="t" anchorCtr="0">
              <a:noAutofit/>
            </a:bodyPr>
            <a:lstStyle/>
            <a:p>
              <a:pPr defTabSz="685800" latinLnBrk="1">
                <a:spcAft>
                  <a:spcPts val="1800"/>
                </a:spcAft>
                <a:buFont typeface="Arial" panose="020B0604020202020204" pitchFamily="34" charset="0"/>
                <a:buChar char="•"/>
              </a:pPr>
              <a:r>
                <a:rPr lang="zh-CN" altLang="en-US" sz="1350" dirty="0">
                  <a:solidFill>
                    <a:srgbClr val="44546A"/>
                  </a:solidFill>
                  <a:cs typeface="Calibri" panose="020F0502020204030204" pitchFamily="34" charset="0"/>
                </a:rPr>
                <a:t>一家中国药企</a:t>
              </a:r>
              <a:r>
                <a:rPr lang="en-US" altLang="zh-CN" sz="1350" dirty="0">
                  <a:solidFill>
                    <a:srgbClr val="44546A"/>
                  </a:solidFill>
                  <a:cs typeface="Calibri" panose="020F0502020204030204" pitchFamily="34" charset="0"/>
                </a:rPr>
                <a:t>A</a:t>
              </a:r>
              <a:r>
                <a:rPr lang="zh-CN" altLang="en-US" sz="1350" dirty="0">
                  <a:solidFill>
                    <a:srgbClr val="44546A"/>
                  </a:solidFill>
                  <a:cs typeface="Calibri" panose="020F0502020204030204" pitchFamily="34" charset="0"/>
                </a:rPr>
                <a:t>公司试图进入国际市场。</a:t>
              </a:r>
              <a:endParaRPr lang="en-US" altLang="ja-JP" sz="1350" dirty="0">
                <a:solidFill>
                  <a:srgbClr val="44546A"/>
                </a:solidFill>
                <a:ea typeface="宋体" panose="02010600030101010101" pitchFamily="2" charset="-122"/>
                <a:cs typeface="Calibri" panose="020F0502020204030204" pitchFamily="34" charset="0"/>
              </a:endParaRPr>
            </a:p>
            <a:p>
              <a:pPr defTabSz="685800" latinLnBrk="1">
                <a:spcAft>
                  <a:spcPts val="1800"/>
                </a:spcAft>
                <a:buFont typeface="Arial" panose="020B0604020202020204" pitchFamily="34" charset="0"/>
                <a:buChar char="•"/>
              </a:pPr>
              <a:r>
                <a:rPr lang="zh-CN" altLang="en-US" sz="1350" dirty="0">
                  <a:solidFill>
                    <a:srgbClr val="44546A"/>
                  </a:solidFill>
                  <a:cs typeface="Calibri" panose="020F0502020204030204" pitchFamily="34" charset="0"/>
                </a:rPr>
                <a:t>根据市场调查，由于老龄人口急剧增加，对老年痴呆症药物的需求不断增长。</a:t>
              </a:r>
              <a:endParaRPr lang="en-US" altLang="ja-JP" sz="1350" dirty="0">
                <a:solidFill>
                  <a:srgbClr val="44546A"/>
                </a:solidFill>
                <a:ea typeface="宋体" panose="02010600030101010101" pitchFamily="2" charset="-122"/>
                <a:cs typeface="Calibri" panose="020F0502020204030204" pitchFamily="34" charset="0"/>
              </a:endParaRPr>
            </a:p>
            <a:p>
              <a:pPr defTabSz="685800" latinLnBrk="1">
                <a:spcAft>
                  <a:spcPts val="1800"/>
                </a:spcAft>
                <a:buFont typeface="Arial" panose="020B0604020202020204" pitchFamily="34" charset="0"/>
                <a:buChar char="•"/>
              </a:pPr>
              <a:r>
                <a:rPr lang="en-US" altLang="zh-CN" sz="1350" dirty="0">
                  <a:solidFill>
                    <a:srgbClr val="44546A"/>
                  </a:solidFill>
                  <a:cs typeface="Calibri" panose="020F0502020204030204" pitchFamily="34" charset="0"/>
                </a:rPr>
                <a:t>A</a:t>
              </a:r>
              <a:r>
                <a:rPr lang="zh-CN" altLang="en-US" sz="1350" dirty="0">
                  <a:solidFill>
                    <a:srgbClr val="44546A"/>
                  </a:solidFill>
                  <a:cs typeface="Calibri" panose="020F0502020204030204" pitchFamily="34" charset="0"/>
                </a:rPr>
                <a:t>公司的研发人员在学术论文中了解到甘油三酯对治疗阿尔茨海默氏症有效。</a:t>
              </a:r>
              <a:r>
                <a:rPr lang="en-US" altLang="ja-JP" sz="1350" dirty="0">
                  <a:solidFill>
                    <a:srgbClr val="44546A"/>
                  </a:solidFill>
                  <a:ea typeface="宋体" panose="02010600030101010101" pitchFamily="2" charset="-122"/>
                  <a:cs typeface="Calibri" panose="020F0502020204030204" pitchFamily="34" charset="0"/>
                </a:rPr>
                <a:t> (</a:t>
              </a:r>
              <a:r>
                <a:rPr lang="en-US" altLang="ja-JP" sz="1350" dirty="0">
                  <a:solidFill>
                    <a:srgbClr val="44546A"/>
                  </a:solidFill>
                  <a:ea typeface="宋体" panose="02010600030101010101" pitchFamily="2" charset="-122"/>
                  <a:cs typeface="Calibri" panose="020F0502020204030204" pitchFamily="34" charset="0"/>
                  <a:hlinkClick r:id="rId1"/>
                </a:rPr>
                <a:t>http://www.nutritionandmetabolism.com/content/6/1/31</a:t>
              </a:r>
              <a:r>
                <a:rPr lang="en-US" altLang="ja-JP" sz="1350" dirty="0">
                  <a:solidFill>
                    <a:srgbClr val="44546A"/>
                  </a:solidFill>
                  <a:ea typeface="宋体" panose="02010600030101010101" pitchFamily="2" charset="-122"/>
                  <a:cs typeface="Calibri" panose="020F0502020204030204" pitchFamily="34" charset="0"/>
                </a:rPr>
                <a:t> )</a:t>
              </a:r>
              <a:endParaRPr lang="en-US" altLang="ja-JP" sz="1350" dirty="0">
                <a:solidFill>
                  <a:srgbClr val="44546A"/>
                </a:solidFill>
                <a:ea typeface="宋体" panose="02010600030101010101" pitchFamily="2" charset="-122"/>
                <a:cs typeface="Calibri" panose="020F0502020204030204" pitchFamily="34" charset="0"/>
              </a:endParaRPr>
            </a:p>
            <a:p>
              <a:pPr defTabSz="685800" latinLnBrk="1">
                <a:spcAft>
                  <a:spcPts val="1800"/>
                </a:spcAft>
                <a:buFont typeface="Arial" panose="020B0604020202020204" pitchFamily="34" charset="0"/>
                <a:buChar char="•"/>
              </a:pPr>
              <a:r>
                <a:rPr lang="en-US" altLang="zh-CN" sz="1350" dirty="0">
                  <a:solidFill>
                    <a:srgbClr val="44546A"/>
                  </a:solidFill>
                  <a:cs typeface="Calibri" panose="020F0502020204030204" pitchFamily="34" charset="0"/>
                </a:rPr>
                <a:t>A</a:t>
              </a:r>
              <a:r>
                <a:rPr lang="zh-CN" altLang="en-US" sz="1350" dirty="0">
                  <a:solidFill>
                    <a:srgbClr val="44546A"/>
                  </a:solidFill>
                  <a:cs typeface="Calibri" panose="020F0502020204030204" pitchFamily="34" charset="0"/>
                </a:rPr>
                <a:t>公司决定调研这个商业机会以及市场上的潜在威胁。</a:t>
              </a:r>
              <a:endParaRPr lang="en-US" altLang="ja-JP" sz="1350" dirty="0">
                <a:solidFill>
                  <a:srgbClr val="44546A"/>
                </a:solidFill>
                <a:ea typeface="宋体" panose="02010600030101010101" pitchFamily="2" charset="-122"/>
                <a:cs typeface="Calibri" panose="020F0502020204030204" pitchFamily="34" charset="0"/>
              </a:endParaRPr>
            </a:p>
            <a:p>
              <a:pPr marL="214630" indent="-214630" defTabSz="685800">
                <a:spcAft>
                  <a:spcPts val="750"/>
                </a:spcAft>
                <a:buFont typeface="Arial" panose="020B0604020202020204" pitchFamily="34" charset="0"/>
                <a:buChar char="•"/>
              </a:pPr>
              <a:endParaRPr lang="en-US" altLang="ja-JP" sz="1200" dirty="0">
                <a:solidFill>
                  <a:srgbClr val="44546A"/>
                </a:solidFill>
                <a:ea typeface="宋体" panose="02010600030101010101" pitchFamily="2" charset="-122"/>
                <a:cs typeface="Calibri" panose="020F0502020204030204" pitchFamily="34" charset="0"/>
              </a:endParaRPr>
            </a:p>
          </p:txBody>
        </p:sp>
      </p:grpSp>
      <p:grpSp>
        <p:nvGrpSpPr>
          <p:cNvPr id="6" name="Group 2"/>
          <p:cNvGrpSpPr/>
          <p:nvPr/>
        </p:nvGrpSpPr>
        <p:grpSpPr>
          <a:xfrm>
            <a:off x="4811790" y="1319763"/>
            <a:ext cx="2330369" cy="2092542"/>
            <a:chOff x="5626275" y="2564904"/>
            <a:chExt cx="3107158" cy="2790056"/>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712"/>
            <a:stretch>
              <a:fillRect/>
            </a:stretch>
          </p:blipFill>
          <p:spPr bwMode="auto">
            <a:xfrm>
              <a:off x="5626275" y="3068960"/>
              <a:ext cx="310715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
            <p:cNvSpPr/>
            <p:nvPr/>
          </p:nvSpPr>
          <p:spPr>
            <a:xfrm>
              <a:off x="6300192" y="2564904"/>
              <a:ext cx="2022349" cy="338555"/>
            </a:xfrm>
            <a:prstGeom prst="rect">
              <a:avLst/>
            </a:prstGeom>
          </p:spPr>
          <p:txBody>
            <a:bodyPr wrap="none">
              <a:spAutoFit/>
            </a:bodyPr>
            <a:lstStyle/>
            <a:p>
              <a:pPr defTabSz="685800"/>
              <a:r>
                <a:rPr lang="zh-CN" altLang="en-US" sz="1050" b="1" dirty="0">
                  <a:solidFill>
                    <a:srgbClr val="44546A"/>
                  </a:solidFill>
                  <a:cs typeface="Calibri" panose="020F0502020204030204" pitchFamily="34" charset="0"/>
                </a:rPr>
                <a:t>中链甘油三酯（</a:t>
              </a:r>
              <a:r>
                <a:rPr lang="en-US" altLang="zh-CN" sz="1050" b="1" dirty="0">
                  <a:solidFill>
                    <a:srgbClr val="44546A"/>
                  </a:solidFill>
                  <a:cs typeface="Calibri" panose="020F0502020204030204" pitchFamily="34" charset="0"/>
                </a:rPr>
                <a:t>MCT</a:t>
              </a:r>
              <a:r>
                <a:rPr lang="zh-CN" altLang="en-US" sz="1050" b="1" dirty="0">
                  <a:solidFill>
                    <a:srgbClr val="44546A"/>
                  </a:solidFill>
                  <a:cs typeface="Calibri" panose="020F0502020204030204" pitchFamily="34" charset="0"/>
                </a:rPr>
                <a:t>）</a:t>
              </a:r>
              <a:endParaRPr lang="en-US" sz="1050" b="1" dirty="0">
                <a:solidFill>
                  <a:srgbClr val="44546A"/>
                </a:solidFill>
                <a:ea typeface="宋体" panose="02010600030101010101" pitchFamily="2" charset="-122"/>
                <a:cs typeface="Calibri" panose="020F0502020204030204" pitchFamily="34" charset="0"/>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34200" y="35232"/>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现实中最大的问题</a:t>
            </a:r>
            <a:endParaRPr lang="en-GB" sz="1800" dirty="0">
              <a:solidFill>
                <a:prstClr val="black"/>
              </a:solidFill>
              <a:latin typeface="Calibri Light" panose="020F0302020204030204"/>
            </a:endParaRPr>
          </a:p>
        </p:txBody>
      </p:sp>
      <p:sp>
        <p:nvSpPr>
          <p:cNvPr id="3" name="Rectangle 48"/>
          <p:cNvSpPr/>
          <p:nvPr/>
        </p:nvSpPr>
        <p:spPr>
          <a:xfrm>
            <a:off x="990133" y="714384"/>
            <a:ext cx="6267450" cy="914299"/>
          </a:xfrm>
          <a:prstGeom prst="rect">
            <a:avLst/>
          </a:prstGeom>
          <a:noFill/>
        </p:spPr>
        <p:txBody>
          <a:bodyPr tIns="34290" anchor="t" anchorCtr="0">
            <a:noAutofit/>
          </a:bodyPr>
          <a:lstStyle/>
          <a:p>
            <a:pPr defTabSz="685800" latinLnBrk="1">
              <a:spcAft>
                <a:spcPts val="1800"/>
              </a:spcAft>
            </a:pPr>
            <a:r>
              <a:rPr lang="zh-CN" altLang="en-US" sz="2400" b="1" dirty="0">
                <a:solidFill>
                  <a:srgbClr val="26265F"/>
                </a:solidFill>
                <a:latin typeface="宋体" panose="02010600030101010101" pitchFamily="2" charset="-122"/>
              </a:rPr>
              <a:t>企业的知识产权策略和总体商业策略的脱节</a:t>
            </a:r>
            <a:endParaRPr lang="ko-KR" altLang="en-US" sz="2400" b="1" dirty="0">
              <a:solidFill>
                <a:srgbClr val="26265F"/>
              </a:solidFill>
              <a:latin typeface="宋体" panose="02010600030101010101" pitchFamily="2" charset="-122"/>
            </a:endParaRPr>
          </a:p>
        </p:txBody>
      </p:sp>
      <p:grpSp>
        <p:nvGrpSpPr>
          <p:cNvPr id="4" name="Group 2"/>
          <p:cNvGrpSpPr/>
          <p:nvPr/>
        </p:nvGrpSpPr>
        <p:grpSpPr>
          <a:xfrm>
            <a:off x="1475928" y="1408339"/>
            <a:ext cx="5616624" cy="2106042"/>
            <a:chOff x="971600" y="2955977"/>
            <a:chExt cx="7488832" cy="2808056"/>
          </a:xfrm>
        </p:grpSpPr>
        <p:sp>
          <p:nvSpPr>
            <p:cNvPr id="5" name="Rectangle 50"/>
            <p:cNvSpPr/>
            <p:nvPr/>
          </p:nvSpPr>
          <p:spPr>
            <a:xfrm>
              <a:off x="971600" y="2955977"/>
              <a:ext cx="1348183" cy="1267680"/>
            </a:xfrm>
            <a:prstGeom prst="rect">
              <a:avLst/>
            </a:prstGeom>
            <a:noFill/>
          </p:spPr>
          <p:txBody>
            <a:bodyPr lIns="0" tIns="0" rIns="0" bIns="0" anchor="t" anchorCtr="0">
              <a:noAutofit/>
            </a:bodyPr>
            <a:lstStyle/>
            <a:p>
              <a:pPr defTabSz="685800" latinLnBrk="1"/>
              <a:r>
                <a:rPr lang="en-GB" altLang="ko-KR" sz="6600" dirty="0">
                  <a:solidFill>
                    <a:prstClr val="white">
                      <a:lumMod val="75000"/>
                    </a:prstClr>
                  </a:solidFill>
                  <a:latin typeface="Arial" panose="020B0604020202020204" pitchFamily="34" charset="0"/>
                  <a:cs typeface="Arial" panose="020B0604020202020204" pitchFamily="34" charset="0"/>
                </a:rPr>
                <a:t>“</a:t>
              </a:r>
              <a:endParaRPr lang="ko-KR" altLang="en-US" sz="6600" dirty="0">
                <a:solidFill>
                  <a:prstClr val="white">
                    <a:lumMod val="75000"/>
                  </a:prstClr>
                </a:solidFill>
                <a:latin typeface="Arial" panose="020B0604020202020204" pitchFamily="34" charset="0"/>
                <a:cs typeface="Arial" panose="020B0604020202020204" pitchFamily="34" charset="0"/>
              </a:endParaRPr>
            </a:p>
          </p:txBody>
        </p:sp>
        <p:grpSp>
          <p:nvGrpSpPr>
            <p:cNvPr id="6" name="Group 1"/>
            <p:cNvGrpSpPr/>
            <p:nvPr/>
          </p:nvGrpSpPr>
          <p:grpSpPr>
            <a:xfrm>
              <a:off x="1366349" y="3284984"/>
              <a:ext cx="7094083" cy="2479049"/>
              <a:chOff x="1366349" y="3284984"/>
              <a:chExt cx="7094083" cy="2479049"/>
            </a:xfrm>
          </p:grpSpPr>
          <p:sp>
            <p:nvSpPr>
              <p:cNvPr id="7" name="Rectangle 49"/>
              <p:cNvSpPr/>
              <p:nvPr/>
            </p:nvSpPr>
            <p:spPr>
              <a:xfrm>
                <a:off x="1366349" y="3284984"/>
                <a:ext cx="7094083" cy="938673"/>
              </a:xfrm>
              <a:prstGeom prst="rect">
                <a:avLst/>
              </a:prstGeom>
              <a:noFill/>
            </p:spPr>
            <p:txBody>
              <a:bodyPr tIns="34290" anchor="t" anchorCtr="0">
                <a:noAutofit/>
              </a:bodyPr>
              <a:lstStyle/>
              <a:p>
                <a:pPr defTabSz="685800" latinLnBrk="1">
                  <a:spcAft>
                    <a:spcPts val="1800"/>
                  </a:spcAft>
                </a:pPr>
                <a:r>
                  <a:rPr lang="zh-CN" altLang="en-US" sz="1350" dirty="0">
                    <a:solidFill>
                      <a:srgbClr val="56AEE4"/>
                    </a:solidFill>
                    <a:cs typeface="Calibri" panose="020F0502020204030204" pitchFamily="34" charset="0"/>
                  </a:rPr>
                  <a:t>成功的创新企业往往难以维持优异的表现，宝丽来、诺基亚、雅虎和</a:t>
                </a:r>
                <a:r>
                  <a:rPr lang="en-US" altLang="zh-CN" sz="1350" dirty="0">
                    <a:solidFill>
                      <a:srgbClr val="56AEE4"/>
                    </a:solidFill>
                    <a:cs typeface="Calibri" panose="020F0502020204030204" pitchFamily="34" charset="0"/>
                  </a:rPr>
                  <a:t>HP</a:t>
                </a:r>
                <a:r>
                  <a:rPr lang="zh-CN" altLang="en-US" sz="1350" dirty="0">
                    <a:solidFill>
                      <a:srgbClr val="56AEE4"/>
                    </a:solidFill>
                    <a:cs typeface="Calibri" panose="020F0502020204030204" pitchFamily="34" charset="0"/>
                  </a:rPr>
                  <a:t>皆是如此</a:t>
                </a:r>
                <a:endParaRPr lang="ko-KR" altLang="en-US" sz="1350" dirty="0">
                  <a:solidFill>
                    <a:srgbClr val="56AEE4"/>
                  </a:solidFill>
                  <a:cs typeface="Calibri" panose="020F0502020204030204" pitchFamily="34" charset="0"/>
                </a:endParaRPr>
              </a:p>
            </p:txBody>
          </p:sp>
          <p:sp>
            <p:nvSpPr>
              <p:cNvPr id="8" name="TextBox 7"/>
              <p:cNvSpPr txBox="1"/>
              <p:nvPr/>
            </p:nvSpPr>
            <p:spPr>
              <a:xfrm>
                <a:off x="6228184" y="5456257"/>
                <a:ext cx="1917619" cy="307776"/>
              </a:xfrm>
              <a:prstGeom prst="rect">
                <a:avLst/>
              </a:prstGeom>
              <a:noFill/>
            </p:spPr>
            <p:txBody>
              <a:bodyPr wrap="none" rtlCol="0">
                <a:spAutoFit/>
              </a:bodyPr>
              <a:lstStyle/>
              <a:p>
                <a:pPr defTabSz="685800"/>
                <a:r>
                  <a:rPr lang="en-GB" sz="900" i="1" dirty="0">
                    <a:solidFill>
                      <a:prstClr val="black">
                        <a:lumMod val="50000"/>
                        <a:lumOff val="50000"/>
                      </a:prstClr>
                    </a:solidFill>
                    <a:cs typeface="Calibri" panose="020F0502020204030204" pitchFamily="34" charset="0"/>
                  </a:rPr>
                  <a:t>- Gary P. Pisano, June 2015</a:t>
                </a:r>
                <a:endParaRPr lang="en-GB" sz="900" i="1" dirty="0">
                  <a:solidFill>
                    <a:prstClr val="black">
                      <a:lumMod val="50000"/>
                      <a:lumOff val="50000"/>
                    </a:prstClr>
                  </a:solidFill>
                  <a:cs typeface="Calibri" panose="020F0502020204030204" pitchFamily="34" charset="0"/>
                </a:endParaRPr>
              </a:p>
            </p:txBody>
          </p:sp>
          <p:pic>
            <p:nvPicPr>
              <p:cNvPr id="9" name="Picture 52"/>
              <p:cNvPicPr>
                <a:picLocks noChangeAspect="1"/>
              </p:cNvPicPr>
              <p:nvPr/>
            </p:nvPicPr>
            <p:blipFill>
              <a:blip r:embed="rId1"/>
              <a:stretch>
                <a:fillRect/>
              </a:stretch>
            </p:blipFill>
            <p:spPr>
              <a:xfrm>
                <a:off x="6228184" y="4694212"/>
                <a:ext cx="1489452" cy="762045"/>
              </a:xfrm>
              <a:prstGeom prst="rect">
                <a:avLst/>
              </a:prstGeom>
            </p:spPr>
          </p:pic>
        </p:gr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用于神经系统的</a:t>
            </a:r>
            <a:r>
              <a:rPr lang="en-US" altLang="zh-CN" sz="1800" dirty="0">
                <a:solidFill>
                  <a:prstClr val="black"/>
                </a:solidFill>
                <a:latin typeface="Calibri Light" panose="020F0302020204030204"/>
              </a:rPr>
              <a:t>MCT</a:t>
            </a:r>
            <a:r>
              <a:rPr lang="zh-CN" altLang="en-US" sz="1800" dirty="0">
                <a:solidFill>
                  <a:prstClr val="black"/>
                </a:solidFill>
                <a:latin typeface="Calibri Light" panose="020F0302020204030204"/>
              </a:rPr>
              <a:t>的申请趋势</a:t>
            </a:r>
            <a:endParaRPr lang="zh-CN" altLang="en-US" sz="1800" dirty="0">
              <a:solidFill>
                <a:prstClr val="black"/>
              </a:solidFill>
              <a:latin typeface="Calibri Light" panose="020F0302020204030204"/>
            </a:endParaRPr>
          </a:p>
        </p:txBody>
      </p:sp>
      <p:graphicFrame>
        <p:nvGraphicFramePr>
          <p:cNvPr id="7" name="Chart 7"/>
          <p:cNvGraphicFramePr/>
          <p:nvPr/>
        </p:nvGraphicFramePr>
        <p:xfrm>
          <a:off x="661865" y="639504"/>
          <a:ext cx="3582590" cy="353977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Chart 6"/>
          <p:cNvGraphicFramePr/>
          <p:nvPr/>
        </p:nvGraphicFramePr>
        <p:xfrm>
          <a:off x="5065462" y="835466"/>
          <a:ext cx="2702427" cy="320050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1"/>
          <p:cNvCxnSpPr>
            <a:endCxn id="15" idx="1"/>
          </p:cNvCxnSpPr>
          <p:nvPr/>
        </p:nvCxnSpPr>
        <p:spPr>
          <a:xfrm>
            <a:off x="4095216" y="3620709"/>
            <a:ext cx="806420" cy="218951"/>
          </a:xfrm>
          <a:prstGeom prst="straightConnector1">
            <a:avLst/>
          </a:prstGeom>
          <a:noFill/>
          <a:ln w="9525" cap="flat" cmpd="sng" algn="ctr">
            <a:solidFill>
              <a:srgbClr val="C0504D"/>
            </a:solidFill>
            <a:prstDash val="solid"/>
            <a:tailEnd type="arrow"/>
          </a:ln>
          <a:effectLst/>
        </p:spPr>
      </p:cxnSp>
      <p:sp>
        <p:nvSpPr>
          <p:cNvPr id="15" name="Rectangle 8"/>
          <p:cNvSpPr/>
          <p:nvPr/>
        </p:nvSpPr>
        <p:spPr>
          <a:xfrm>
            <a:off x="4901635" y="3757666"/>
            <a:ext cx="1387169" cy="163987"/>
          </a:xfrm>
          <a:prstGeom prst="rect">
            <a:avLst/>
          </a:prstGeom>
          <a:noFill/>
          <a:ln w="25400" cap="flat" cmpd="sng" algn="ctr">
            <a:solidFill>
              <a:srgbClr val="C0504D"/>
            </a:solidFill>
            <a:prstDash val="solid"/>
          </a:ln>
          <a:effectLst/>
        </p:spPr>
        <p:txBody>
          <a:bodyPr rtlCol="0" anchor="ctr"/>
          <a:lstStyle/>
          <a:p>
            <a:pPr algn="ctr" defTabSz="685800">
              <a:defRPr/>
            </a:pPr>
            <a:endParaRPr lang="en-US" sz="1350" kern="0" dirty="0">
              <a:solidFill>
                <a:sysClr val="window" lastClr="FFFFFF"/>
              </a:solidFill>
              <a:latin typeface="宋体" panose="02010600030101010101" pitchFamily="2" charset="-122"/>
            </a:endParaRPr>
          </a:p>
        </p:txBody>
      </p:sp>
      <p:sp>
        <p:nvSpPr>
          <p:cNvPr id="17" name="テキスト プレースホルダー 6"/>
          <p:cNvSpPr txBox="1"/>
          <p:nvPr/>
        </p:nvSpPr>
        <p:spPr>
          <a:xfrm>
            <a:off x="1690316" y="4191776"/>
            <a:ext cx="5940783" cy="62791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50" dirty="0">
                <a:solidFill>
                  <a:prstClr val="black"/>
                </a:solidFill>
                <a:cs typeface="Calibri" panose="020F0502020204030204" pitchFamily="34" charset="0"/>
              </a:rPr>
              <a:t>申请在</a:t>
            </a:r>
            <a:r>
              <a:rPr lang="en-US" altLang="zh-CN" sz="1050" dirty="0">
                <a:solidFill>
                  <a:prstClr val="black"/>
                </a:solidFill>
                <a:cs typeface="Calibri" panose="020F0502020204030204" pitchFamily="34" charset="0"/>
              </a:rPr>
              <a:t>2008</a:t>
            </a:r>
            <a:r>
              <a:rPr lang="zh-CN" altLang="en-US" sz="1050" dirty="0">
                <a:solidFill>
                  <a:prstClr val="black"/>
                </a:solidFill>
                <a:cs typeface="Calibri" panose="020F0502020204030204" pitchFamily="34" charset="0"/>
              </a:rPr>
              <a:t>年到达顶峰，随后下降</a:t>
            </a:r>
            <a:endParaRPr lang="en-US" altLang="ja-JP" sz="1050" dirty="0">
              <a:solidFill>
                <a:prstClr val="black"/>
              </a:solidFill>
              <a:ea typeface="宋体" panose="02010600030101010101" pitchFamily="2" charset="-122"/>
              <a:cs typeface="Calibri" panose="020F0502020204030204" pitchFamily="34" charset="0"/>
            </a:endParaRPr>
          </a:p>
          <a:p>
            <a:r>
              <a:rPr lang="zh-CN" altLang="en-US" sz="1050" dirty="0">
                <a:solidFill>
                  <a:prstClr val="black"/>
                </a:solidFill>
                <a:cs typeface="Calibri" panose="020F0502020204030204" pitchFamily="34" charset="0"/>
              </a:rPr>
              <a:t>早年欧洲申请是主力，目前全球申请量均匀分布。</a:t>
            </a:r>
            <a:endParaRPr lang="en-US" altLang="ja-JP" sz="1050" dirty="0">
              <a:solidFill>
                <a:prstClr val="black"/>
              </a:solidFill>
              <a:ea typeface="宋体" panose="02010600030101010101" pitchFamily="2" charset="-122"/>
              <a:cs typeface="Calibri" panose="020F0502020204030204" pitchFamily="34" charset="0"/>
            </a:endParaRPr>
          </a:p>
          <a:p>
            <a:r>
              <a:rPr lang="zh-CN" altLang="en-US" sz="1050" dirty="0">
                <a:solidFill>
                  <a:prstClr val="black"/>
                </a:solidFill>
                <a:cs typeface="Calibri" panose="020F0502020204030204" pitchFamily="34" charset="0"/>
              </a:rPr>
              <a:t>直到</a:t>
            </a:r>
            <a:r>
              <a:rPr lang="en-US" altLang="zh-CN" sz="1050" dirty="0">
                <a:solidFill>
                  <a:prstClr val="black"/>
                </a:solidFill>
                <a:cs typeface="Calibri" panose="020F0502020204030204" pitchFamily="34" charset="0"/>
              </a:rPr>
              <a:t>2014</a:t>
            </a:r>
            <a:r>
              <a:rPr lang="zh-CN" altLang="en-US" sz="1050" dirty="0">
                <a:solidFill>
                  <a:prstClr val="black"/>
                </a:solidFill>
                <a:cs typeface="Calibri" panose="020F0502020204030204" pitchFamily="34" charset="0"/>
              </a:rPr>
              <a:t>年才有中国公司申请</a:t>
            </a:r>
            <a:endParaRPr lang="en-US" altLang="ja-JP" sz="1050" dirty="0">
              <a:solidFill>
                <a:prstClr val="black"/>
              </a:solidFill>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3" name="直接连接符 2"/>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p:nvPr/>
        </p:nvSpPr>
        <p:spPr>
          <a:xfrm>
            <a:off x="2083424" y="30708"/>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kumimoji="1" lang="zh-CN" altLang="en-US" sz="1800" dirty="0">
                <a:solidFill>
                  <a:prstClr val="black"/>
                </a:solidFill>
                <a:latin typeface="Calibri Light" panose="020F0302020204030204"/>
              </a:rPr>
              <a:t>神经系统</a:t>
            </a:r>
            <a:r>
              <a:rPr kumimoji="1" lang="en-US" altLang="zh-CN" sz="1800" dirty="0">
                <a:solidFill>
                  <a:prstClr val="black"/>
                </a:solidFill>
                <a:latin typeface="Calibri Light" panose="020F0302020204030204"/>
              </a:rPr>
              <a:t>MCT</a:t>
            </a:r>
            <a:r>
              <a:rPr kumimoji="1" lang="zh-CN" altLang="en-US" sz="1800" dirty="0">
                <a:solidFill>
                  <a:prstClr val="black"/>
                </a:solidFill>
                <a:latin typeface="Calibri Light" panose="020F0302020204030204"/>
              </a:rPr>
              <a:t>药物研发的参与和退出情况</a:t>
            </a:r>
            <a:endParaRPr lang="en-GB" sz="1800" dirty="0">
              <a:solidFill>
                <a:prstClr val="black"/>
              </a:solidFill>
              <a:latin typeface="Calibri Light" panose="020F0302020204030204"/>
            </a:endParaRPr>
          </a:p>
        </p:txBody>
      </p:sp>
      <p:sp>
        <p:nvSpPr>
          <p:cNvPr id="5" name="テキスト プレースホルダー 5"/>
          <p:cNvSpPr txBox="1"/>
          <p:nvPr/>
        </p:nvSpPr>
        <p:spPr>
          <a:xfrm>
            <a:off x="1076156" y="739046"/>
            <a:ext cx="5940783" cy="776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kumimoji="1" lang="en-US" altLang="ja-JP" sz="1350" dirty="0" err="1">
                <a:solidFill>
                  <a:prstClr val="black"/>
                </a:solidFill>
                <a:ea typeface="宋体" panose="02010600030101010101" pitchFamily="2" charset="-122"/>
                <a:cs typeface="Calibri" panose="020F0502020204030204" pitchFamily="34" charset="0"/>
              </a:rPr>
              <a:t>Accera</a:t>
            </a:r>
            <a:r>
              <a:rPr kumimoji="1" lang="zh-CN" altLang="en-US" sz="1350" dirty="0">
                <a:solidFill>
                  <a:prstClr val="black"/>
                </a:solidFill>
                <a:cs typeface="Calibri" panose="020F0502020204030204" pitchFamily="34" charset="0"/>
              </a:rPr>
              <a:t>和</a:t>
            </a:r>
            <a:r>
              <a:rPr kumimoji="1" lang="en-US" altLang="ja-JP" sz="1350" dirty="0">
                <a:solidFill>
                  <a:prstClr val="black"/>
                </a:solidFill>
                <a:ea typeface="宋体" panose="02010600030101010101" pitchFamily="2" charset="-122"/>
                <a:cs typeface="Calibri" panose="020F0502020204030204" pitchFamily="34" charset="0"/>
              </a:rPr>
              <a:t>Suntory</a:t>
            </a:r>
            <a:r>
              <a:rPr kumimoji="1" lang="zh-CN" altLang="en-US" sz="1350" dirty="0">
                <a:solidFill>
                  <a:prstClr val="black"/>
                </a:solidFill>
                <a:cs typeface="Calibri" panose="020F0502020204030204" pitchFamily="34" charset="0"/>
              </a:rPr>
              <a:t>从</a:t>
            </a:r>
            <a:r>
              <a:rPr kumimoji="1" lang="en-US" altLang="zh-CN" sz="1350" dirty="0">
                <a:solidFill>
                  <a:prstClr val="black"/>
                </a:solidFill>
                <a:cs typeface="Calibri" panose="020F0502020204030204" pitchFamily="34" charset="0"/>
              </a:rPr>
              <a:t>2000</a:t>
            </a:r>
            <a:r>
              <a:rPr kumimoji="1" lang="zh-CN" altLang="en-US" sz="1350" dirty="0">
                <a:solidFill>
                  <a:prstClr val="black"/>
                </a:solidFill>
                <a:cs typeface="Calibri" panose="020F0502020204030204" pitchFamily="34" charset="0"/>
              </a:rPr>
              <a:t>年以后持续研发</a:t>
            </a:r>
            <a:r>
              <a:rPr kumimoji="1" lang="en-US" altLang="ja-JP" sz="1350" dirty="0">
                <a:solidFill>
                  <a:prstClr val="black"/>
                </a:solidFill>
                <a:ea typeface="宋体" panose="02010600030101010101" pitchFamily="2" charset="-122"/>
                <a:cs typeface="Calibri" panose="020F0502020204030204" pitchFamily="34" charset="0"/>
              </a:rPr>
              <a:t>MCT</a:t>
            </a:r>
            <a:r>
              <a:rPr kumimoji="1" lang="zh-CN" altLang="en-US" sz="1350" dirty="0">
                <a:solidFill>
                  <a:prstClr val="black"/>
                </a:solidFill>
                <a:cs typeface="Calibri" panose="020F0502020204030204" pitchFamily="34" charset="0"/>
              </a:rPr>
              <a:t>产品。</a:t>
            </a:r>
            <a:endParaRPr kumimoji="1" lang="en-US" altLang="ja-JP" sz="1350" dirty="0">
              <a:solidFill>
                <a:prstClr val="black"/>
              </a:solidFill>
              <a:ea typeface="宋体" panose="02010600030101010101" pitchFamily="2" charset="-122"/>
              <a:cs typeface="Calibri" panose="020F0502020204030204" pitchFamily="34" charset="0"/>
            </a:endParaRPr>
          </a:p>
          <a:p>
            <a:r>
              <a:rPr kumimoji="1" lang="en-US" altLang="ja-JP" sz="1350" dirty="0">
                <a:solidFill>
                  <a:prstClr val="black"/>
                </a:solidFill>
                <a:ea typeface="宋体" panose="02010600030101010101" pitchFamily="2" charset="-122"/>
                <a:cs typeface="Calibri" panose="020F0502020204030204" pitchFamily="34" charset="0"/>
              </a:rPr>
              <a:t>Nestle, Nisshin</a:t>
            </a:r>
            <a:r>
              <a:rPr lang="zh-CN" altLang="en-US" sz="1350" dirty="0">
                <a:solidFill>
                  <a:prstClr val="black"/>
                </a:solidFill>
                <a:cs typeface="Calibri" panose="020F0502020204030204" pitchFamily="34" charset="0"/>
              </a:rPr>
              <a:t>和</a:t>
            </a:r>
            <a:r>
              <a:rPr kumimoji="1" lang="en-US" altLang="ja-JP" sz="1350" dirty="0">
                <a:solidFill>
                  <a:prstClr val="black"/>
                </a:solidFill>
                <a:ea typeface="宋体" panose="02010600030101010101" pitchFamily="2" charset="-122"/>
                <a:cs typeface="Calibri" panose="020F0502020204030204" pitchFamily="34" charset="0"/>
              </a:rPr>
              <a:t>Stable Solutions</a:t>
            </a:r>
            <a:r>
              <a:rPr lang="zh-CN" altLang="en-US" sz="1350" dirty="0">
                <a:solidFill>
                  <a:prstClr val="black"/>
                </a:solidFill>
                <a:cs typeface="Calibri" panose="020F0502020204030204" pitchFamily="34" charset="0"/>
              </a:rPr>
              <a:t>近期较为活跃。</a:t>
            </a:r>
            <a:endParaRPr lang="en-US" altLang="ja-JP" sz="1350" dirty="0">
              <a:solidFill>
                <a:prstClr val="black"/>
              </a:solidFill>
              <a:ea typeface="宋体" panose="02010600030101010101" pitchFamily="2" charset="-122"/>
              <a:cs typeface="Calibri" panose="020F0502020204030204" pitchFamily="34" charset="0"/>
            </a:endParaRPr>
          </a:p>
          <a:p>
            <a:r>
              <a:rPr lang="zh-CN" altLang="en-US" sz="1350" dirty="0">
                <a:solidFill>
                  <a:prstClr val="black"/>
                </a:solidFill>
                <a:cs typeface="Calibri" panose="020F0502020204030204" pitchFamily="34" charset="0"/>
              </a:rPr>
              <a:t>一家中国公司</a:t>
            </a:r>
            <a:r>
              <a:rPr lang="en-US" altLang="ja-JP" sz="1350" dirty="0">
                <a:solidFill>
                  <a:prstClr val="black"/>
                </a:solidFill>
                <a:ea typeface="宋体" panose="02010600030101010101" pitchFamily="2" charset="-122"/>
                <a:cs typeface="Calibri" panose="020F0502020204030204" pitchFamily="34" charset="0"/>
              </a:rPr>
              <a:t> (</a:t>
            </a:r>
            <a:r>
              <a:rPr lang="zh-CN" altLang="en-US" sz="1350" dirty="0">
                <a:solidFill>
                  <a:prstClr val="black"/>
                </a:solidFill>
                <a:cs typeface="Calibri" panose="020F0502020204030204" pitchFamily="34" charset="0"/>
              </a:rPr>
              <a:t>广州金酮</a:t>
            </a:r>
            <a:r>
              <a:rPr lang="en-US" altLang="ja-JP" sz="1350" dirty="0">
                <a:solidFill>
                  <a:prstClr val="black"/>
                </a:solidFill>
                <a:ea typeface="宋体" panose="02010600030101010101" pitchFamily="2" charset="-122"/>
                <a:cs typeface="Calibri" panose="020F0502020204030204" pitchFamily="34" charset="0"/>
              </a:rPr>
              <a:t>) </a:t>
            </a:r>
            <a:r>
              <a:rPr lang="zh-CN" altLang="en-US" sz="1350" dirty="0">
                <a:solidFill>
                  <a:prstClr val="black"/>
                </a:solidFill>
                <a:cs typeface="Calibri" panose="020F0502020204030204" pitchFamily="34" charset="0"/>
              </a:rPr>
              <a:t>成为新晋参与者。</a:t>
            </a:r>
            <a:r>
              <a:rPr lang="en-US" altLang="ja-JP" sz="1350" dirty="0">
                <a:solidFill>
                  <a:prstClr val="black"/>
                </a:solidFill>
                <a:ea typeface="宋体" panose="02010600030101010101" pitchFamily="2" charset="-122"/>
                <a:cs typeface="Calibri" panose="020F0502020204030204" pitchFamily="34" charset="0"/>
              </a:rPr>
              <a:t> </a:t>
            </a:r>
            <a:endParaRPr kumimoji="1" lang="ja-JP" altLang="en-US" sz="1350" dirty="0">
              <a:solidFill>
                <a:prstClr val="black"/>
              </a:solidFill>
              <a:ea typeface="宋体" panose="02010600030101010101" pitchFamily="2" charset="-122"/>
              <a:cs typeface="Calibri" panose="020F0502020204030204" pitchFamily="34" charset="0"/>
            </a:endParaRPr>
          </a:p>
        </p:txBody>
      </p:sp>
      <p:pic>
        <p:nvPicPr>
          <p:cNvPr id="8" name="Picture 16"/>
          <p:cNvPicPr>
            <a:picLocks noChangeAspect="1" noChangeArrowheads="1"/>
          </p:cNvPicPr>
          <p:nvPr/>
        </p:nvPicPr>
        <p:blipFill rotWithShape="1">
          <a:blip r:embed="rId1">
            <a:extLst>
              <a:ext uri="{28A0092B-C50C-407E-A947-70E740481C1C}">
                <a14:useLocalDpi xmlns:a14="http://schemas.microsoft.com/office/drawing/2010/main" val="0"/>
              </a:ext>
            </a:extLst>
          </a:blip>
          <a:srcRect l="5670" t="8029" r="5833"/>
          <a:stretch>
            <a:fillRect/>
          </a:stretch>
        </p:blipFill>
        <p:spPr bwMode="auto">
          <a:xfrm>
            <a:off x="1076156" y="1758833"/>
            <a:ext cx="7248834" cy="279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txBox="1"/>
          <p:nvPr/>
        </p:nvSpPr>
        <p:spPr>
          <a:xfrm>
            <a:off x="2083424" y="27969"/>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神经系统</a:t>
            </a:r>
            <a:r>
              <a:rPr lang="en-US" altLang="zh-CN" sz="1800" dirty="0">
                <a:solidFill>
                  <a:prstClr val="black"/>
                </a:solidFill>
                <a:latin typeface="Calibri Light" panose="020F0302020204030204"/>
              </a:rPr>
              <a:t>MCT</a:t>
            </a:r>
            <a:r>
              <a:rPr lang="zh-CN" altLang="en-US" sz="1800" dirty="0">
                <a:solidFill>
                  <a:prstClr val="black"/>
                </a:solidFill>
                <a:latin typeface="Calibri Light" panose="020F0302020204030204"/>
              </a:rPr>
              <a:t>药物的技术空白研究</a:t>
            </a:r>
            <a:endParaRPr lang="en-US" altLang="ja-JP" sz="1800" dirty="0">
              <a:solidFill>
                <a:prstClr val="black"/>
              </a:solidFill>
              <a:latin typeface="Calibri Light" panose="020F0302020204030204"/>
            </a:endParaRPr>
          </a:p>
        </p:txBody>
      </p:sp>
      <p:sp>
        <p:nvSpPr>
          <p:cNvPr id="7" name="テキスト プレースホルダー 7"/>
          <p:cNvSpPr txBox="1"/>
          <p:nvPr/>
        </p:nvSpPr>
        <p:spPr>
          <a:xfrm>
            <a:off x="1076155" y="623532"/>
            <a:ext cx="6243280" cy="978860"/>
          </a:xfrm>
          <a:prstGeom prst="rect">
            <a:avLst/>
          </a:prstGeom>
          <a:ln>
            <a:noFill/>
          </a:ln>
        </p:spPr>
        <p:txBody>
          <a:bodyP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9875" indent="-269875">
              <a:lnSpc>
                <a:spcPct val="120000"/>
              </a:lnSpc>
              <a:spcAft>
                <a:spcPts val="270"/>
              </a:spcAft>
              <a:defRPr/>
            </a:pPr>
            <a:r>
              <a:rPr lang="zh-CN" altLang="en-US" sz="2400" dirty="0">
                <a:solidFill>
                  <a:sysClr val="windowText" lastClr="000000"/>
                </a:solidFill>
                <a:cs typeface="Calibri" panose="020F0502020204030204" pitchFamily="34" charset="0"/>
              </a:rPr>
              <a:t>当前研发重点是老年痴呆症（阿尔兹海默氏症）和帕金森氏症，而在其他疾病比如抑郁症和自闭症领域还有潜在机会。</a:t>
            </a:r>
            <a:endParaRPr lang="en-US" altLang="ja-JP" sz="2400" dirty="0">
              <a:solidFill>
                <a:sysClr val="windowText" lastClr="000000"/>
              </a:solidFill>
              <a:ea typeface="宋体" panose="02010600030101010101" pitchFamily="2" charset="-122"/>
              <a:cs typeface="Calibri" panose="020F0502020204030204" pitchFamily="34" charset="0"/>
            </a:endParaRPr>
          </a:p>
          <a:p>
            <a:pPr marL="269875" indent="-269875">
              <a:lnSpc>
                <a:spcPct val="120000"/>
              </a:lnSpc>
              <a:spcAft>
                <a:spcPts val="270"/>
              </a:spcAft>
              <a:defRPr/>
            </a:pPr>
            <a:r>
              <a:rPr kumimoji="1" lang="zh-CN" altLang="en-US" sz="2400" dirty="0">
                <a:solidFill>
                  <a:sysClr val="windowText" lastClr="000000"/>
                </a:solidFill>
                <a:cs typeface="Calibri" panose="020F0502020204030204" pitchFamily="34" charset="0"/>
              </a:rPr>
              <a:t>经皮给药（</a:t>
            </a:r>
            <a:r>
              <a:rPr kumimoji="1" lang="en-US" altLang="ja-JP" sz="2400" dirty="0">
                <a:solidFill>
                  <a:sysClr val="windowText" lastClr="000000"/>
                </a:solidFill>
                <a:ea typeface="宋体" panose="02010600030101010101" pitchFamily="2" charset="-122"/>
                <a:cs typeface="Calibri" panose="020F0502020204030204" pitchFamily="34" charset="0"/>
              </a:rPr>
              <a:t>transdermal administration</a:t>
            </a:r>
            <a:r>
              <a:rPr kumimoji="1" lang="zh-CN" altLang="en-US" sz="2400" dirty="0">
                <a:solidFill>
                  <a:sysClr val="windowText" lastClr="000000"/>
                </a:solidFill>
                <a:cs typeface="Calibri" panose="020F0502020204030204" pitchFamily="34" charset="0"/>
              </a:rPr>
              <a:t>）的制剂值得进一步研究。</a:t>
            </a:r>
            <a:endParaRPr lang="en-US" altLang="ja-JP" sz="2400" dirty="0">
              <a:solidFill>
                <a:sysClr val="windowText" lastClr="000000"/>
              </a:solidFill>
              <a:ea typeface="宋体" panose="02010600030101010101" pitchFamily="2" charset="-122"/>
              <a:cs typeface="Calibri" panose="020F0502020204030204" pitchFamily="34" charset="0"/>
            </a:endParaRPr>
          </a:p>
          <a:p>
            <a:pPr marL="269875" indent="-269875">
              <a:lnSpc>
                <a:spcPct val="120000"/>
              </a:lnSpc>
              <a:spcAft>
                <a:spcPts val="235"/>
              </a:spcAft>
              <a:defRPr/>
            </a:pPr>
            <a:r>
              <a:rPr kumimoji="1" lang="zh-CN" altLang="en-US" sz="2400" dirty="0">
                <a:solidFill>
                  <a:sysClr val="windowText" lastClr="000000"/>
                </a:solidFill>
                <a:cs typeface="Calibri" panose="020F0502020204030204" pitchFamily="34" charset="0"/>
              </a:rPr>
              <a:t>使用新的生物技术制备方式来制备</a:t>
            </a:r>
            <a:r>
              <a:rPr kumimoji="1" lang="en-US" altLang="zh-CN" sz="2400" dirty="0">
                <a:solidFill>
                  <a:sysClr val="windowText" lastClr="000000"/>
                </a:solidFill>
                <a:cs typeface="Calibri" panose="020F0502020204030204" pitchFamily="34" charset="0"/>
              </a:rPr>
              <a:t>MCT</a:t>
            </a:r>
            <a:r>
              <a:rPr kumimoji="1" lang="zh-CN" altLang="en-US" sz="2400" dirty="0">
                <a:solidFill>
                  <a:sysClr val="windowText" lastClr="000000"/>
                </a:solidFill>
                <a:cs typeface="Calibri" panose="020F0502020204030204" pitchFamily="34" charset="0"/>
              </a:rPr>
              <a:t>作为活性成份的药物。</a:t>
            </a:r>
            <a:endParaRPr kumimoji="1" lang="en-US" altLang="ja-JP" sz="2400" dirty="0">
              <a:solidFill>
                <a:sysClr val="windowText" lastClr="000000"/>
              </a:solidFill>
              <a:ea typeface="宋体" panose="02010600030101010101" pitchFamily="2" charset="-122"/>
              <a:cs typeface="Calibri" panose="020F0502020204030204" pitchFamily="34" charset="0"/>
            </a:endParaRPr>
          </a:p>
          <a:p>
            <a:pPr marL="269875" indent="-269875">
              <a:defRPr/>
            </a:pPr>
            <a:r>
              <a:rPr lang="zh-CN" altLang="en-US" sz="2400" dirty="0">
                <a:solidFill>
                  <a:sysClr val="windowText" lastClr="000000"/>
                </a:solidFill>
                <a:cs typeface="Calibri" panose="020F0502020204030204" pitchFamily="34" charset="0"/>
              </a:rPr>
              <a:t>奇数碳链脂肪酸的</a:t>
            </a:r>
            <a:r>
              <a:rPr kumimoji="1" lang="en-US" altLang="zh-CN" sz="2400" dirty="0">
                <a:solidFill>
                  <a:sysClr val="windowText" lastClr="000000"/>
                </a:solidFill>
                <a:cs typeface="Calibri" panose="020F0502020204030204" pitchFamily="34" charset="0"/>
              </a:rPr>
              <a:t>MCT</a:t>
            </a:r>
            <a:r>
              <a:rPr lang="zh-CN" altLang="en-US" sz="2400" dirty="0">
                <a:solidFill>
                  <a:sysClr val="windowText" lastClr="000000"/>
                </a:solidFill>
                <a:cs typeface="Calibri" panose="020F0502020204030204" pitchFamily="34" charset="0"/>
              </a:rPr>
              <a:t>可能具有新的生化特性和药效。</a:t>
            </a:r>
            <a:endParaRPr lang="en-US" altLang="ja-JP" sz="2400" dirty="0">
              <a:solidFill>
                <a:sysClr val="windowText" lastClr="000000"/>
              </a:solidFill>
              <a:ea typeface="宋体" panose="02010600030101010101" pitchFamily="2" charset="-122"/>
              <a:cs typeface="Calibri" panose="020F0502020204030204" pitchFamily="34" charset="0"/>
            </a:endParaRPr>
          </a:p>
          <a:p>
            <a:pPr>
              <a:defRPr/>
            </a:pPr>
            <a:endParaRPr kumimoji="1" lang="ja-JP" altLang="en-US" sz="2400" dirty="0">
              <a:solidFill>
                <a:sysClr val="windowText" lastClr="000000"/>
              </a:solidFill>
              <a:cs typeface="Calibri" panose="020F0502020204030204" pitchFamily="34" charset="0"/>
            </a:endParaRPr>
          </a:p>
        </p:txBody>
      </p:sp>
      <p:pic>
        <p:nvPicPr>
          <p:cNvPr id="11"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5115" t="8324" r="5188" b="3486"/>
          <a:stretch>
            <a:fillRect/>
          </a:stretch>
        </p:blipFill>
        <p:spPr bwMode="auto">
          <a:xfrm>
            <a:off x="1076155" y="1660841"/>
            <a:ext cx="7420478" cy="29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3" name="直接连接符 2"/>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p:nvPr/>
        </p:nvSpPr>
        <p:spPr>
          <a:xfrm>
            <a:off x="2083424" y="39574"/>
            <a:ext cx="6172200" cy="435202"/>
          </a:xfrm>
          <a:prstGeom prst="rect">
            <a:avLst/>
          </a:prstGeom>
        </p:spPr>
        <p:txBody>
          <a:bodyPr vert="horz" lIns="68580" tIns="34290" rIns="68580" bIns="34290" rtlCol="0" anchor="ctr">
            <a:normAutofit fontScale="85000" lnSpcReduction="20000"/>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寻找有潜力的技术方案：</a:t>
            </a:r>
            <a:endParaRPr lang="zh-CN" altLang="en-US" sz="1800" dirty="0">
              <a:solidFill>
                <a:prstClr val="black"/>
              </a:solidFill>
              <a:latin typeface="Calibri Light" panose="020F0302020204030204"/>
            </a:endParaRPr>
          </a:p>
          <a:p>
            <a:r>
              <a:rPr lang="zh-CN" altLang="en-US" sz="1800" dirty="0">
                <a:solidFill>
                  <a:prstClr val="black"/>
                </a:solidFill>
                <a:latin typeface="Calibri Light" panose="020F0302020204030204"/>
              </a:rPr>
              <a:t>辛酸</a:t>
            </a:r>
            <a:r>
              <a:rPr lang="en-US" altLang="zh-CN" sz="1800" dirty="0">
                <a:solidFill>
                  <a:prstClr val="black"/>
                </a:solidFill>
                <a:latin typeface="Calibri Light" panose="020F0302020204030204"/>
              </a:rPr>
              <a:t>MCT</a:t>
            </a:r>
            <a:r>
              <a:rPr lang="zh-CN" altLang="en-US" sz="1800" dirty="0">
                <a:solidFill>
                  <a:prstClr val="black"/>
                </a:solidFill>
                <a:latin typeface="Calibri Light" panose="020F0302020204030204"/>
              </a:rPr>
              <a:t>作为活性成分的药物制备方法</a:t>
            </a:r>
            <a:endParaRPr lang="zh-CN" altLang="en-US" sz="1800" dirty="0">
              <a:solidFill>
                <a:prstClr val="black"/>
              </a:solidFill>
              <a:latin typeface="Calibri Light" panose="020F0302020204030204"/>
            </a:endParaRPr>
          </a:p>
        </p:txBody>
      </p:sp>
      <p:sp>
        <p:nvSpPr>
          <p:cNvPr id="6" name="テキスト ボックス 6"/>
          <p:cNvSpPr txBox="1"/>
          <p:nvPr/>
        </p:nvSpPr>
        <p:spPr>
          <a:xfrm>
            <a:off x="1421661" y="3243254"/>
            <a:ext cx="5397500" cy="415498"/>
          </a:xfrm>
          <a:prstGeom prst="rect">
            <a:avLst/>
          </a:prstGeom>
          <a:noFill/>
        </p:spPr>
        <p:txBody>
          <a:bodyPr wrap="square" rtlCol="0">
            <a:spAutoFit/>
          </a:bodyPr>
          <a:lstStyle/>
          <a:p>
            <a:pPr marL="214630" indent="-214630" defTabSz="685800">
              <a:buClr>
                <a:srgbClr val="5B9BD5"/>
              </a:buClr>
              <a:buFont typeface="MS PGothic" panose="020B0600070205080204" pitchFamily="50" charset="-128"/>
              <a:buChar char="▶"/>
            </a:pPr>
            <a:r>
              <a:rPr kumimoji="1" lang="zh-CN" altLang="en-US" sz="1050" dirty="0">
                <a:solidFill>
                  <a:prstClr val="black"/>
                </a:solidFill>
                <a:cs typeface="Calibri" panose="020F0502020204030204" pitchFamily="34" charset="0"/>
              </a:rPr>
              <a:t>最早的专利</a:t>
            </a:r>
            <a:r>
              <a:rPr kumimoji="1" lang="en-US" altLang="ja-JP" sz="1050" dirty="0">
                <a:solidFill>
                  <a:prstClr val="black"/>
                </a:solidFill>
                <a:ea typeface="宋体" panose="02010600030101010101" pitchFamily="2" charset="-122"/>
                <a:cs typeface="Calibri" panose="020F0502020204030204" pitchFamily="34" charset="0"/>
              </a:rPr>
              <a:t>JP3486778</a:t>
            </a:r>
            <a:r>
              <a:rPr kumimoji="1" lang="zh-CN" altLang="en-US" sz="1050" dirty="0">
                <a:solidFill>
                  <a:prstClr val="black"/>
                </a:solidFill>
                <a:cs typeface="Calibri" panose="020F0502020204030204" pitchFamily="34" charset="0"/>
              </a:rPr>
              <a:t>讲到将辛酸作为治疗阿尔兹海默症的药物，该专利已过期。</a:t>
            </a:r>
            <a:endParaRPr kumimoji="1" lang="en-US" altLang="ja-JP" sz="1050" dirty="0">
              <a:solidFill>
                <a:prstClr val="black"/>
              </a:solidFill>
              <a:ea typeface="宋体" panose="02010600030101010101" pitchFamily="2" charset="-122"/>
              <a:cs typeface="Calibri" panose="020F0502020204030204" pitchFamily="34" charset="0"/>
            </a:endParaRPr>
          </a:p>
          <a:p>
            <a:pPr marL="214630" indent="-214630" defTabSz="685800">
              <a:buClr>
                <a:srgbClr val="5B9BD5"/>
              </a:buClr>
              <a:buFont typeface="MS PGothic" panose="020B0600070205080204" pitchFamily="50" charset="-128"/>
              <a:buChar char="▶"/>
            </a:pPr>
            <a:r>
              <a:rPr kumimoji="1" lang="zh-CN" altLang="en-US" sz="1050" dirty="0">
                <a:solidFill>
                  <a:prstClr val="black"/>
                </a:solidFill>
                <a:cs typeface="Calibri" panose="020F0502020204030204" pitchFamily="34" charset="0"/>
              </a:rPr>
              <a:t>由于活性成分为辛酸的药物已经成为公知技术，制造销售该化合物可能不会侵权。</a:t>
            </a:r>
            <a:endParaRPr kumimoji="1" lang="ja-JP" altLang="en-US" sz="1050" dirty="0">
              <a:solidFill>
                <a:prstClr val="black"/>
              </a:solidFill>
              <a:ea typeface="宋体" panose="02010600030101010101" pitchFamily="2" charset="-122"/>
              <a:cs typeface="Calibri" panose="020F0502020204030204" pitchFamily="34" charset="0"/>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48907" y="1142830"/>
            <a:ext cx="6953858" cy="197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79149"/>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rPr>
              <a:t>技术情报分析案例</a:t>
            </a:r>
            <a:endParaRPr lang="en-GB" sz="1800" dirty="0">
              <a:solidFill>
                <a:prstClr val="black"/>
              </a:solidFill>
            </a:endParaRPr>
          </a:p>
        </p:txBody>
      </p:sp>
      <p:sp>
        <p:nvSpPr>
          <p:cNvPr id="3" name="Rectangle 9"/>
          <p:cNvSpPr/>
          <p:nvPr/>
        </p:nvSpPr>
        <p:spPr>
          <a:xfrm>
            <a:off x="1076156" y="820278"/>
            <a:ext cx="6267450" cy="377539"/>
          </a:xfrm>
          <a:prstGeom prst="rect">
            <a:avLst/>
          </a:prstGeom>
          <a:noFill/>
        </p:spPr>
        <p:txBody>
          <a:bodyPr tIns="34290" anchor="t" anchorCtr="0">
            <a:noAutofit/>
          </a:bodyPr>
          <a:lstStyle/>
          <a:p>
            <a:pPr defTabSz="685800" latinLnBrk="1">
              <a:spcAft>
                <a:spcPts val="1800"/>
              </a:spcAft>
            </a:pPr>
            <a:r>
              <a:rPr lang="zh-CN" altLang="en-US" sz="1500" b="1" dirty="0">
                <a:solidFill>
                  <a:srgbClr val="26265F"/>
                </a:solidFill>
                <a:latin typeface="宋体" panose="02010600030101010101" pitchFamily="2" charset="-122"/>
              </a:rPr>
              <a:t>结论</a:t>
            </a:r>
            <a:endParaRPr lang="ko-KR" altLang="en-US" sz="1500" b="1" i="1" dirty="0">
              <a:solidFill>
                <a:srgbClr val="26265F"/>
              </a:solidFill>
              <a:latin typeface="宋体" panose="02010600030101010101" pitchFamily="2" charset="-122"/>
            </a:endParaRPr>
          </a:p>
        </p:txBody>
      </p:sp>
      <p:sp>
        <p:nvSpPr>
          <p:cNvPr id="4" name="Rectangle 10"/>
          <p:cNvSpPr/>
          <p:nvPr/>
        </p:nvSpPr>
        <p:spPr>
          <a:xfrm>
            <a:off x="1076156" y="1383618"/>
            <a:ext cx="6267450" cy="3188389"/>
          </a:xfrm>
          <a:prstGeom prst="rect">
            <a:avLst/>
          </a:prstGeom>
          <a:noFill/>
        </p:spPr>
        <p:txBody>
          <a:bodyPr tIns="34290" anchor="t" anchorCtr="0">
            <a:noAutofit/>
          </a:bodyPr>
          <a:lstStyle/>
          <a:p>
            <a:pPr marL="214630" indent="-214630" defTabSz="685800" latinLnBrk="1">
              <a:spcAft>
                <a:spcPts val="600"/>
              </a:spcAft>
              <a:buFont typeface="Arial" panose="020B0604020202020204" pitchFamily="34" charset="0"/>
              <a:buChar char="•"/>
            </a:pPr>
            <a:r>
              <a:rPr lang="zh-CN" altLang="en-US" sz="1200" dirty="0">
                <a:solidFill>
                  <a:srgbClr val="26265F"/>
                </a:solidFill>
                <a:latin typeface="宋体" panose="02010600030101010101" pitchFamily="2" charset="-122"/>
              </a:rPr>
              <a:t>从上世纪九十年代初开始，</a:t>
            </a:r>
            <a:r>
              <a:rPr lang="en-US" altLang="zh-CN" sz="1200" dirty="0">
                <a:solidFill>
                  <a:srgbClr val="26265F"/>
                </a:solidFill>
                <a:latin typeface="宋体" panose="02010600030101010101" pitchFamily="2" charset="-122"/>
              </a:rPr>
              <a:t>MCT</a:t>
            </a:r>
            <a:r>
              <a:rPr lang="zh-CN" altLang="en-US" sz="1200" dirty="0">
                <a:solidFill>
                  <a:srgbClr val="26265F"/>
                </a:solidFill>
                <a:latin typeface="宋体" panose="02010600030101010101" pitchFamily="2" charset="-122"/>
              </a:rPr>
              <a:t>就被作为治疗阿尔茨海默氏症和其他神经退行疾病的物质被广泛研究，全球范围内有大量相关专利，欧洲和日本的企业是研发的主力。</a:t>
            </a:r>
            <a:endParaRPr lang="en-GB" altLang="ko-KR" sz="1200" dirty="0">
              <a:solidFill>
                <a:srgbClr val="26265F"/>
              </a:solidFill>
              <a:latin typeface="宋体" panose="02010600030101010101" pitchFamily="2" charset="-122"/>
              <a:ea typeface="宋体" panose="02010600030101010101" pitchFamily="2" charset="-122"/>
            </a:endParaRPr>
          </a:p>
          <a:p>
            <a:pPr marL="214630" indent="-214630" defTabSz="685800" latinLnBrk="1">
              <a:spcAft>
                <a:spcPts val="300"/>
              </a:spcAft>
              <a:buFont typeface="Arial" panose="020B0604020202020204" pitchFamily="34" charset="0"/>
              <a:buChar char="•"/>
            </a:pPr>
            <a:r>
              <a:rPr lang="zh-CN" altLang="en-US" sz="1200" dirty="0">
                <a:solidFill>
                  <a:srgbClr val="26265F"/>
                </a:solidFill>
                <a:latin typeface="宋体" panose="02010600030101010101" pitchFamily="2" charset="-122"/>
              </a:rPr>
              <a:t>相关产品主要被用作膳食补充剂，潜在的机会可能存在于以下领域：</a:t>
            </a:r>
            <a:endParaRPr lang="en-GB" altLang="ko-KR" sz="1050" dirty="0">
              <a:solidFill>
                <a:srgbClr val="26265F"/>
              </a:solidFill>
              <a:latin typeface="宋体" panose="02010600030101010101" pitchFamily="2" charset="-122"/>
              <a:ea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预防或治疗除阿尔茨海默氏症之外的神经系统紊乱，比如抑郁症或者自闭症。</a:t>
            </a:r>
            <a:endParaRPr lang="en-GB" altLang="ko-KR" sz="1050" dirty="0">
              <a:solidFill>
                <a:srgbClr val="26265F"/>
              </a:solidFill>
              <a:latin typeface="宋体" panose="02010600030101010101" pitchFamily="2" charset="-122"/>
              <a:ea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新的生产</a:t>
            </a:r>
            <a:r>
              <a:rPr lang="en-US" altLang="zh-CN" sz="1050" dirty="0">
                <a:solidFill>
                  <a:srgbClr val="26265F"/>
                </a:solidFill>
                <a:latin typeface="宋体" panose="02010600030101010101" pitchFamily="2" charset="-122"/>
              </a:rPr>
              <a:t>MCT</a:t>
            </a:r>
            <a:r>
              <a:rPr lang="zh-CN" altLang="en-US" sz="1050" dirty="0">
                <a:solidFill>
                  <a:srgbClr val="26265F"/>
                </a:solidFill>
                <a:latin typeface="宋体" panose="02010600030101010101" pitchFamily="2" charset="-122"/>
              </a:rPr>
              <a:t>物质的方法；</a:t>
            </a:r>
            <a:endParaRPr lang="en-US" altLang="zh-CN" sz="1050" dirty="0">
              <a:solidFill>
                <a:srgbClr val="26265F"/>
              </a:solidFill>
              <a:latin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新药施药途径。</a:t>
            </a:r>
            <a:endParaRPr lang="en-GB" altLang="ko-KR" sz="1050" dirty="0">
              <a:solidFill>
                <a:srgbClr val="26265F"/>
              </a:solidFill>
              <a:latin typeface="宋体" panose="02010600030101010101" pitchFamily="2" charset="-122"/>
              <a:ea typeface="宋体" panose="02010600030101010101" pitchFamily="2" charset="-122"/>
            </a:endParaRPr>
          </a:p>
          <a:p>
            <a:pPr marL="214630" indent="-214630" defTabSz="685800" latinLnBrk="1">
              <a:spcAft>
                <a:spcPts val="300"/>
              </a:spcAft>
              <a:buFont typeface="Arial" panose="020B0604020202020204" pitchFamily="34" charset="0"/>
              <a:buChar char="•"/>
            </a:pPr>
            <a:r>
              <a:rPr lang="zh-CN" altLang="en-US" sz="1200" dirty="0">
                <a:solidFill>
                  <a:srgbClr val="26265F"/>
                </a:solidFill>
                <a:latin typeface="宋体" panose="02010600030101010101" pitchFamily="2" charset="-122"/>
              </a:rPr>
              <a:t>主要的风险来自同业公司持有的关键专利。</a:t>
            </a:r>
            <a:endParaRPr lang="en-GB" altLang="ko-KR" sz="1200" dirty="0">
              <a:solidFill>
                <a:srgbClr val="26265F"/>
              </a:solidFill>
              <a:latin typeface="宋体" panose="02010600030101010101" pitchFamily="2" charset="-122"/>
              <a:ea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治疗阿尔茨海默氏症领域专利密集</a:t>
            </a:r>
            <a:endParaRPr lang="en-GB" altLang="ko-KR" sz="1050" dirty="0">
              <a:solidFill>
                <a:srgbClr val="26265F"/>
              </a:solidFill>
              <a:latin typeface="宋体" panose="02010600030101010101" pitchFamily="2" charset="-122"/>
              <a:ea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专利集中在偶数碳链脂肪酸的</a:t>
            </a:r>
            <a:r>
              <a:rPr lang="en-US" altLang="zh-CN" sz="1050" dirty="0">
                <a:solidFill>
                  <a:srgbClr val="26265F"/>
                </a:solidFill>
                <a:latin typeface="宋体" panose="02010600030101010101" pitchFamily="2" charset="-122"/>
              </a:rPr>
              <a:t>MCT</a:t>
            </a:r>
            <a:endParaRPr lang="en-GB" altLang="ko-KR" sz="1050" dirty="0">
              <a:solidFill>
                <a:srgbClr val="26265F"/>
              </a:solidFill>
              <a:latin typeface="宋体" panose="02010600030101010101" pitchFamily="2" charset="-122"/>
              <a:ea typeface="宋体" panose="02010600030101010101" pitchFamily="2" charset="-122"/>
            </a:endParaRPr>
          </a:p>
          <a:p>
            <a:pPr marL="557530" lvl="1" indent="-214630" defTabSz="685800" latinLnBrk="1">
              <a:spcAft>
                <a:spcPts val="300"/>
              </a:spcAft>
              <a:buFont typeface="Verdana" panose="020B0604030504040204" pitchFamily="34" charset="0"/>
              <a:buChar char="−"/>
            </a:pPr>
            <a:r>
              <a:rPr lang="zh-CN" altLang="en-US" sz="1050" dirty="0">
                <a:solidFill>
                  <a:srgbClr val="26265F"/>
                </a:solidFill>
                <a:latin typeface="宋体" panose="02010600030101010101" pitchFamily="2" charset="-122"/>
              </a:rPr>
              <a:t>专利也集中在口服或者注射液的乳化剂型。</a:t>
            </a:r>
            <a:endParaRPr lang="ko-KR" altLang="en-US" sz="1050" dirty="0">
              <a:solidFill>
                <a:srgbClr val="26265F"/>
              </a:solidFill>
              <a:latin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专利组合分析</a:t>
            </a:r>
            <a:endParaRPr lang="en-GB" sz="1800" dirty="0">
              <a:solidFill>
                <a:prstClr val="black"/>
              </a:solidFill>
              <a:latin typeface="Calibri Light" panose="020F0302020204030204"/>
            </a:endParaRPr>
          </a:p>
        </p:txBody>
      </p:sp>
      <p:sp>
        <p:nvSpPr>
          <p:cNvPr id="3" name="Rectangle 10"/>
          <p:cNvSpPr/>
          <p:nvPr/>
        </p:nvSpPr>
        <p:spPr>
          <a:xfrm>
            <a:off x="1076155" y="954916"/>
            <a:ext cx="6692833" cy="1440267"/>
          </a:xfrm>
          <a:prstGeom prst="rect">
            <a:avLst/>
          </a:prstGeom>
          <a:noFill/>
        </p:spPr>
        <p:txBody>
          <a:bodyPr tIns="34290" anchor="t" anchorCtr="0">
            <a:noAutofit/>
          </a:bodyPr>
          <a:lstStyle/>
          <a:p>
            <a:pPr defTabSz="685800" latinLnBrk="1">
              <a:spcAft>
                <a:spcPts val="1800"/>
              </a:spcAft>
            </a:pPr>
            <a:r>
              <a:rPr lang="zh-CN" altLang="en-US" sz="2700" dirty="0">
                <a:solidFill>
                  <a:srgbClr val="26265F"/>
                </a:solidFill>
                <a:latin typeface="宋体" panose="02010600030101010101" pitchFamily="2" charset="-122"/>
              </a:rPr>
              <a:t>问题</a:t>
            </a:r>
            <a:r>
              <a:rPr lang="en-GB" altLang="ko-KR" sz="2700" dirty="0">
                <a:solidFill>
                  <a:srgbClr val="26265F"/>
                </a:solidFill>
                <a:latin typeface="宋体" panose="02010600030101010101" pitchFamily="2" charset="-122"/>
                <a:ea typeface="宋体" panose="02010600030101010101" pitchFamily="2" charset="-122"/>
              </a:rPr>
              <a:t>: </a:t>
            </a:r>
            <a:r>
              <a:rPr lang="zh-CN" altLang="en-US" sz="2700" dirty="0">
                <a:solidFill>
                  <a:srgbClr val="26265F"/>
                </a:solidFill>
                <a:latin typeface="宋体" panose="02010600030101010101" pitchFamily="2" charset="-122"/>
              </a:rPr>
              <a:t>为了进行专利管理和许可前景分析，最靠谱的专利组合分析工具是什么？</a:t>
            </a:r>
            <a:endParaRPr lang="en-GB" altLang="ko-KR" sz="2700" dirty="0">
              <a:solidFill>
                <a:srgbClr val="26265F"/>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专利组合分析</a:t>
            </a:r>
            <a:endParaRPr lang="en-GB" sz="1800" dirty="0">
              <a:solidFill>
                <a:prstClr val="black"/>
              </a:solidFill>
              <a:latin typeface="Calibri Light" panose="020F0302020204030204"/>
            </a:endParaRPr>
          </a:p>
        </p:txBody>
      </p:sp>
      <p:pic>
        <p:nvPicPr>
          <p:cNvPr id="6" name="그림 1"/>
          <p:cNvPicPr>
            <a:picLocks noChangeAspect="1"/>
          </p:cNvPicPr>
          <p:nvPr/>
        </p:nvPicPr>
        <p:blipFill>
          <a:blip r:embed="rId1" cstate="print">
            <a:extLst>
              <a:ext uri="{28A0092B-C50C-407E-A947-70E740481C1C}">
                <a14:useLocalDpi xmlns:a14="http://schemas.microsoft.com/office/drawing/2010/main" val="0"/>
              </a:ext>
            </a:extLst>
          </a:blip>
          <a:srcRect t="1317" b="1317"/>
          <a:stretch>
            <a:fillRect/>
          </a:stretch>
        </p:blipFill>
        <p:spPr bwMode="auto">
          <a:xfrm>
            <a:off x="1076156" y="978763"/>
            <a:ext cx="6172200" cy="341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专利组合评价体系</a:t>
            </a:r>
            <a:endParaRPr lang="en-GB" sz="1800" dirty="0">
              <a:solidFill>
                <a:prstClr val="black"/>
              </a:solidFill>
              <a:latin typeface="Calibri Light" panose="020F0302020204030204"/>
            </a:endParaRPr>
          </a:p>
        </p:txBody>
      </p:sp>
      <p:graphicFrame>
        <p:nvGraphicFramePr>
          <p:cNvPr id="13" name="Table 15"/>
          <p:cNvGraphicFramePr>
            <a:graphicFrameLocks noGrp="1"/>
          </p:cNvGraphicFramePr>
          <p:nvPr/>
        </p:nvGraphicFramePr>
        <p:xfrm>
          <a:off x="1152008" y="975365"/>
          <a:ext cx="7103616" cy="3516145"/>
        </p:xfrm>
        <a:graphic>
          <a:graphicData uri="http://schemas.openxmlformats.org/drawingml/2006/table">
            <a:tbl>
              <a:tblPr firstRow="1" firstCol="1" bandRow="1"/>
              <a:tblGrid>
                <a:gridCol w="1648343"/>
                <a:gridCol w="490343"/>
                <a:gridCol w="4964930"/>
              </a:tblGrid>
              <a:tr h="229209">
                <a:tc>
                  <a:txBody>
                    <a:bodyPr/>
                    <a:lstStyle/>
                    <a:p>
                      <a:pPr marL="0" marR="0" algn="l">
                        <a:lnSpc>
                          <a:spcPct val="100000"/>
                        </a:lnSpc>
                        <a:spcBef>
                          <a:spcPts val="0"/>
                        </a:spcBef>
                        <a:spcAft>
                          <a:spcPts val="0"/>
                        </a:spcAft>
                      </a:pPr>
                      <a:r>
                        <a:rPr lang="zh-CN" altLang="en-US" sz="900" b="1" dirty="0" smtClean="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参数</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c gridSpan="2">
                  <a:txBody>
                    <a:bodyPr/>
                    <a:lstStyle/>
                    <a:p>
                      <a:pPr marL="0" marR="0" algn="l">
                        <a:lnSpc>
                          <a:spcPct val="100000"/>
                        </a:lnSpc>
                        <a:spcBef>
                          <a:spcPts val="0"/>
                        </a:spcBef>
                        <a:spcAft>
                          <a:spcPts val="0"/>
                        </a:spcAft>
                      </a:pPr>
                      <a:r>
                        <a:rPr lang="zh-CN" altLang="en-US" sz="900" b="1" dirty="0" smtClean="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评价系数</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c hMerge="1">
                  <a:tcPr marT="36576" marB="36576">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r>
              <a:tr h="215566">
                <a:tc rowSpan="4">
                  <a:txBody>
                    <a:bodyPr/>
                    <a:lstStyle/>
                    <a:p>
                      <a:pPr marL="0" marR="0" algn="l">
                        <a:lnSpc>
                          <a:spcPct val="100000"/>
                        </a:lnSpc>
                        <a:spcBef>
                          <a:spcPts val="0"/>
                        </a:spcBef>
                        <a:spcAft>
                          <a:spcPts val="0"/>
                        </a:spcAft>
                      </a:pPr>
                      <a:r>
                        <a:rPr lang="zh-CN" altLang="en-US" sz="900" b="1" u="sng" dirty="0" smtClean="0">
                          <a:effectLst/>
                          <a:latin typeface="宋体" panose="02010600030101010101" pitchFamily="2" charset="-122"/>
                          <a:ea typeface="宋体" panose="02010600030101010101" pitchFamily="2" charset="-122"/>
                          <a:cs typeface="Times New Roman" panose="02020603050405020304" pitchFamily="18" charset="0"/>
                        </a:rPr>
                        <a:t>核心业务，技术或产品</a:t>
                      </a:r>
                      <a:endParaRPr lang="en-GB" sz="900" b="1" u="sng"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3</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dirty="0" smtClean="0">
                          <a:effectLst/>
                          <a:latin typeface="宋体" panose="02010600030101010101" pitchFamily="2" charset="-122"/>
                          <a:ea typeface="宋体" panose="02010600030101010101" pitchFamily="2" charset="-122"/>
                          <a:cs typeface="Times New Roman" panose="02020603050405020304" pitchFamily="18" charset="0"/>
                        </a:rPr>
                        <a:t>核心业务，技术或产品</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2</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零件</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1</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潜在的前瞻技术</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0</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无关技术</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119">
                <a:tc rowSpan="4">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权利要求的语言和范围</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3</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保护范围特别宽，权利要求没有明显的缺陷</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2</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保护范围宽，权利要求没有明显的缺陷</a:t>
                      </a:r>
                      <a:endParaRPr lang="en-US" sz="9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9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lang="en-US" sz="9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保护范围比较窄，权利要求没有致命的缺陷</a:t>
                      </a:r>
                      <a:endParaRPr lang="en-US" sz="9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9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endParaRPr lang="en-US" sz="9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不可能侵权，权利要求有严重缺陷</a:t>
                      </a:r>
                      <a:endParaRPr lang="en-US" sz="900"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rowSpan="3">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审查历史</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3</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对权利要求修改不多</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2</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对权利要求修改较大</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34666">
                <a:tc vMerge="1">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1</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权利要求范围缩小</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3919">
                <a:tc rowSpan="4">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技术和市场的优势</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3</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发明在业界大量使用，是核心和基础的技术</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42006">
                <a:tc vMerge="1">
                  <a:tcP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2</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专利权人想建立技术壁垒的领域，想进一步研发的领域，以及重要的产品区分点</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1</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防御性领域，多种技术变种中的一种</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5566">
                <a:tc vMerge="1">
                  <a:tcP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b="1" dirty="0">
                          <a:effectLst/>
                          <a:latin typeface="宋体" panose="02010600030101010101" pitchFamily="2" charset="-122"/>
                          <a:ea typeface="宋体" panose="02010600030101010101" pitchFamily="2" charset="-122"/>
                          <a:cs typeface="Times New Roman" panose="02020603050405020304" pitchFamily="18" charset="0"/>
                        </a:rPr>
                        <a:t>0</a:t>
                      </a:r>
                      <a:endParaRPr lang="en-US" sz="900" b="1"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dirty="0" smtClean="0">
                          <a:effectLst/>
                          <a:latin typeface="宋体" panose="02010600030101010101" pitchFamily="2" charset="-122"/>
                          <a:ea typeface="宋体" panose="02010600030101010101" pitchFamily="2" charset="-122"/>
                          <a:cs typeface="Times New Roman" panose="02020603050405020304" pitchFamily="18" charset="0"/>
                        </a:rPr>
                        <a:t>技术上不可行</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专利组合评价体系</a:t>
            </a:r>
            <a:endParaRPr lang="en-GB" sz="1800" dirty="0">
              <a:solidFill>
                <a:prstClr val="black"/>
              </a:solidFill>
              <a:latin typeface="Calibri Light" panose="020F0302020204030204"/>
            </a:endParaRPr>
          </a:p>
        </p:txBody>
      </p:sp>
      <p:graphicFrame>
        <p:nvGraphicFramePr>
          <p:cNvPr id="6" name="Table 15"/>
          <p:cNvGraphicFramePr>
            <a:graphicFrameLocks noGrp="1"/>
          </p:cNvGraphicFramePr>
          <p:nvPr/>
        </p:nvGraphicFramePr>
        <p:xfrm>
          <a:off x="1076156" y="893477"/>
          <a:ext cx="6960262" cy="2950871"/>
        </p:xfrm>
        <a:graphic>
          <a:graphicData uri="http://schemas.openxmlformats.org/drawingml/2006/table">
            <a:tbl>
              <a:tblPr firstRow="1" firstCol="1" bandRow="1"/>
              <a:tblGrid>
                <a:gridCol w="1615079"/>
                <a:gridCol w="480447"/>
                <a:gridCol w="4864736"/>
              </a:tblGrid>
              <a:tr h="237009">
                <a:tc>
                  <a:txBody>
                    <a:bodyPr/>
                    <a:lstStyle/>
                    <a:p>
                      <a:pPr marL="0" marR="0" algn="l">
                        <a:lnSpc>
                          <a:spcPct val="100000"/>
                        </a:lnSpc>
                        <a:spcBef>
                          <a:spcPts val="0"/>
                        </a:spcBef>
                        <a:spcAft>
                          <a:spcPts val="0"/>
                        </a:spcAft>
                      </a:pPr>
                      <a:r>
                        <a:rPr lang="zh-CN" altLang="en-US" sz="900" b="1" dirty="0" smtClean="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参数</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c gridSpan="2">
                  <a:txBody>
                    <a:bodyPr/>
                    <a:lstStyle/>
                    <a:p>
                      <a:pPr marL="0" marR="0" algn="l">
                        <a:lnSpc>
                          <a:spcPct val="100000"/>
                        </a:lnSpc>
                        <a:spcBef>
                          <a:spcPts val="0"/>
                        </a:spcBef>
                        <a:spcAft>
                          <a:spcPts val="0"/>
                        </a:spcAft>
                      </a:pPr>
                      <a:r>
                        <a:rPr lang="zh-CN" altLang="en-US" sz="900" b="1" dirty="0" smtClean="0">
                          <a:solidFill>
                            <a:srgbClr val="FFFFFF"/>
                          </a:solidFill>
                          <a:effectLst/>
                          <a:latin typeface="宋体" panose="02010600030101010101" pitchFamily="2" charset="-122"/>
                          <a:ea typeface="宋体" panose="02010600030101010101" pitchFamily="2" charset="-122"/>
                          <a:cs typeface="Times New Roman" panose="02020603050405020304" pitchFamily="18" charset="0"/>
                        </a:rPr>
                        <a:t>评价系数</a:t>
                      </a:r>
                      <a:endParaRPr lang="en-US" sz="9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c hMerge="1">
                  <a:tcPr marT="36576" marB="36576">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265F"/>
                    </a:solidFill>
                  </a:tcPr>
                </a:tc>
              </a:tr>
              <a:tr h="222902">
                <a:tc rowSpan="4">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技术成熟度及未来价值</a:t>
                      </a:r>
                      <a:endParaRPr lang="en-GB" sz="900" b="1" u="sng"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未来技术趋势</a:t>
                      </a:r>
                      <a:r>
                        <a:rPr lang="en-US" altLang="zh-CN"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革命性技术</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对现有技术的改良</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成熟的技术</a:t>
                      </a:r>
                      <a:r>
                        <a:rPr lang="en-US" altLang="zh-CN"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少许改良</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过时的技术，没有未来的价值，已有替代技术</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440">
                <a:tc rowSpan="4">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侵权显著性</a:t>
                      </a:r>
                      <a:endParaRPr lang="en-US" sz="900" b="1" u="sng"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可以轻易地查到市场上的侵权产品</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可以通过检测或分解查侵权，或者通过工业标准来分析</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需要进行破坏性、侵彻性分析来核查</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无法核查</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rowSpan="4">
                  <a:txBody>
                    <a:bodyPr/>
                    <a:lstStyle/>
                    <a:p>
                      <a:pPr marL="0" marR="0" algn="l">
                        <a:lnSpc>
                          <a:spcPct val="100000"/>
                        </a:lnSpc>
                        <a:spcBef>
                          <a:spcPts val="0"/>
                        </a:spcBef>
                        <a:spcAft>
                          <a:spcPts val="0"/>
                        </a:spcAft>
                      </a:pPr>
                      <a:r>
                        <a:rPr lang="zh-CN" altLang="en-US" sz="900" b="1" u="sng"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目标市场</a:t>
                      </a:r>
                      <a:endParaRPr lang="en-US" sz="900" b="1" u="sng"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3</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大型企业</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290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中型企业</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42652">
                <a:tc vMerge="1">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小型企业</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42652">
                <a:tc vMerge="1">
                  <a:tcPr marT="36576" marB="3657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0000"/>
                        </a:lnSpc>
                        <a:spcBef>
                          <a:spcPts val="0"/>
                        </a:spcBef>
                        <a:spcAft>
                          <a:spcPts val="0"/>
                        </a:spcAft>
                      </a:pPr>
                      <a:r>
                        <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nchor="ctr">
                    <a:lnL w="952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zh-CN" altLang="en-US" sz="900" kern="1200" dirty="0" smtClean="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不明确</a:t>
                      </a:r>
                      <a:endParaRPr lang="en-US" sz="900" kern="12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27432" marB="27432">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206375"/>
            <a:ext cx="3168352" cy="857250"/>
          </a:xfrm>
        </p:spPr>
        <p:txBody>
          <a:bodyPr/>
          <a:lstStyle/>
          <a:p>
            <a:r>
              <a:rPr lang="zh-CN" altLang="en-US" dirty="0"/>
              <a:t>小结</a:t>
            </a:r>
            <a:endParaRPr lang="en-US" dirty="0"/>
          </a:p>
        </p:txBody>
      </p:sp>
      <p:sp>
        <p:nvSpPr>
          <p:cNvPr id="3" name="Content Placeholder 2"/>
          <p:cNvSpPr>
            <a:spLocks noGrp="1"/>
          </p:cNvSpPr>
          <p:nvPr>
            <p:ph idx="4294967295"/>
          </p:nvPr>
        </p:nvSpPr>
        <p:spPr>
          <a:xfrm>
            <a:off x="611560" y="1080449"/>
            <a:ext cx="8229600" cy="3394075"/>
          </a:xfrm>
        </p:spPr>
        <p:txBody>
          <a:bodyPr>
            <a:normAutofit/>
          </a:bodyPr>
          <a:lstStyle/>
          <a:p>
            <a:r>
              <a:rPr lang="zh-CN" altLang="en-US" sz="2000" dirty="0" smtClean="0">
                <a:latin typeface="+mn-ea"/>
              </a:rPr>
              <a:t>对于有发展前景的技术点，进行扩展检索，以及详细的技术方案阅读和分析。结合企业研发的情况，提出具体到技术方案的研发建议及专利申请布局建议；</a:t>
            </a:r>
            <a:endParaRPr lang="en-US" altLang="zh-CN" sz="2000" dirty="0" smtClean="0">
              <a:latin typeface="+mn-ea"/>
            </a:endParaRPr>
          </a:p>
          <a:p>
            <a:r>
              <a:rPr lang="zh-CN" altLang="en-US" sz="2000" dirty="0" smtClean="0">
                <a:latin typeface="+mn-ea"/>
              </a:rPr>
              <a:t>对于较为成熟的技术点，进行</a:t>
            </a:r>
            <a:r>
              <a:rPr lang="en-US" altLang="zh-CN" sz="2000" dirty="0" smtClean="0">
                <a:latin typeface="+mn-ea"/>
              </a:rPr>
              <a:t>SWOT</a:t>
            </a:r>
            <a:r>
              <a:rPr lang="zh-CN" altLang="en-US" sz="2000" dirty="0" smtClean="0">
                <a:latin typeface="+mn-ea"/>
              </a:rPr>
              <a:t>分析。研究竞争对手的专利布局、技术特长。将</a:t>
            </a:r>
            <a:r>
              <a:rPr lang="zh-CN" altLang="en-US" sz="2000" dirty="0">
                <a:latin typeface="+mn-ea"/>
              </a:rPr>
              <a:t>本企业</a:t>
            </a:r>
            <a:r>
              <a:rPr lang="zh-CN" altLang="en-US" sz="2000" dirty="0" smtClean="0">
                <a:latin typeface="+mn-ea"/>
              </a:rPr>
              <a:t>与主要竞争对手进行比较，指出本企业技术方面的强项、弱项、风险和机会，提出建议；</a:t>
            </a:r>
            <a:endParaRPr lang="en-US" altLang="zh-CN" sz="2000" dirty="0" smtClean="0">
              <a:latin typeface="+mn-ea"/>
            </a:endParaRPr>
          </a:p>
          <a:p>
            <a:r>
              <a:rPr lang="zh-CN" altLang="en-US" sz="2000" dirty="0" smtClean="0">
                <a:latin typeface="+mn-ea"/>
              </a:rPr>
              <a:t>对于重要的技</a:t>
            </a:r>
            <a:r>
              <a:rPr lang="zh-CN" altLang="en-US" sz="2000" dirty="0">
                <a:latin typeface="+mn-ea"/>
              </a:rPr>
              <a:t>术点</a:t>
            </a:r>
            <a:r>
              <a:rPr lang="zh-CN" altLang="en-US" sz="2000" dirty="0" smtClean="0">
                <a:latin typeface="+mn-ea"/>
              </a:rPr>
              <a:t>，定期跟踪新出现的技术及竞</a:t>
            </a:r>
            <a:r>
              <a:rPr lang="zh-CN" altLang="en-US" sz="2000" dirty="0">
                <a:latin typeface="+mn-ea"/>
              </a:rPr>
              <a:t>争对手的专利动</a:t>
            </a:r>
            <a:r>
              <a:rPr lang="zh-CN" altLang="en-US" sz="2000" dirty="0" smtClean="0">
                <a:latin typeface="+mn-ea"/>
              </a:rPr>
              <a:t>态。</a:t>
            </a:r>
            <a:endParaRPr lang="en-US" altLang="zh-CN" sz="2000" dirty="0">
              <a:latin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113728" y="35232"/>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zh-CN" altLang="en-US" sz="1800" dirty="0">
                <a:solidFill>
                  <a:prstClr val="black"/>
                </a:solidFill>
                <a:latin typeface="宋体" panose="02010600030101010101" pitchFamily="2" charset="-122"/>
              </a:rPr>
              <a:t>这种脱节造成的影响</a:t>
            </a:r>
            <a:endParaRPr lang="en-GB" sz="1800" dirty="0">
              <a:solidFill>
                <a:prstClr val="black"/>
              </a:solidFill>
              <a:latin typeface="宋体" panose="02010600030101010101" pitchFamily="2" charset="-122"/>
            </a:endParaRPr>
          </a:p>
        </p:txBody>
      </p:sp>
      <p:grpSp>
        <p:nvGrpSpPr>
          <p:cNvPr id="22" name="Group 4"/>
          <p:cNvGrpSpPr/>
          <p:nvPr/>
        </p:nvGrpSpPr>
        <p:grpSpPr>
          <a:xfrm>
            <a:off x="1657887" y="997476"/>
            <a:ext cx="5713863" cy="3240360"/>
            <a:chOff x="1426004" y="2418720"/>
            <a:chExt cx="6645659" cy="3607792"/>
          </a:xfrm>
        </p:grpSpPr>
        <p:grpSp>
          <p:nvGrpSpPr>
            <p:cNvPr id="23" name="Group 2"/>
            <p:cNvGrpSpPr/>
            <p:nvPr/>
          </p:nvGrpSpPr>
          <p:grpSpPr>
            <a:xfrm>
              <a:off x="1426004" y="2418720"/>
              <a:ext cx="6645659" cy="3607792"/>
              <a:chOff x="1403024" y="2215355"/>
              <a:chExt cx="6251371" cy="3968571"/>
            </a:xfrm>
          </p:grpSpPr>
          <p:sp>
            <p:nvSpPr>
              <p:cNvPr id="28" name="Rectangle 8"/>
              <p:cNvSpPr/>
              <p:nvPr/>
            </p:nvSpPr>
            <p:spPr>
              <a:xfrm rot="186662">
                <a:off x="1605723" y="2215355"/>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9" name="Rectangle 7"/>
              <p:cNvSpPr/>
              <p:nvPr/>
            </p:nvSpPr>
            <p:spPr>
              <a:xfrm rot="186662">
                <a:off x="1403024" y="2510972"/>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30" name="Rectangle 1"/>
              <p:cNvSpPr/>
              <p:nvPr/>
            </p:nvSpPr>
            <p:spPr>
              <a:xfrm>
                <a:off x="1403648" y="2492896"/>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grpSp>
        <p:sp>
          <p:nvSpPr>
            <p:cNvPr id="24" name="Rectangle 10"/>
            <p:cNvSpPr/>
            <p:nvPr/>
          </p:nvSpPr>
          <p:spPr>
            <a:xfrm>
              <a:off x="3879909" y="2775010"/>
              <a:ext cx="1737848" cy="572527"/>
            </a:xfrm>
            <a:prstGeom prst="rect">
              <a:avLst/>
            </a:prstGeom>
            <a:noFill/>
          </p:spPr>
          <p:txBody>
            <a:bodyPr tIns="34290" anchor="t" anchorCtr="0">
              <a:noAutofit/>
            </a:bodyPr>
            <a:lstStyle/>
            <a:p>
              <a:pPr algn="ctr" defTabSz="685800" latinLnBrk="1">
                <a:spcAft>
                  <a:spcPts val="300"/>
                </a:spcAft>
                <a:defRPr/>
              </a:pPr>
              <a:r>
                <a:rPr lang="en-US" altLang="ko-KR" sz="2100" b="1" kern="0" dirty="0">
                  <a:solidFill>
                    <a:sysClr val="windowText" lastClr="000000">
                      <a:lumMod val="65000"/>
                      <a:lumOff val="35000"/>
                    </a:sysClr>
                  </a:solidFill>
                  <a:cs typeface="Calibri" panose="020F0502020204030204" pitchFamily="34" charset="0"/>
                </a:rPr>
                <a:t>NEWS</a:t>
              </a:r>
              <a:endParaRPr lang="ko-KR" altLang="en-US" sz="2100" b="1" kern="0" dirty="0">
                <a:solidFill>
                  <a:sysClr val="windowText" lastClr="000000">
                    <a:lumMod val="65000"/>
                    <a:lumOff val="35000"/>
                  </a:sysClr>
                </a:solidFill>
                <a:cs typeface="Calibri" panose="020F0502020204030204" pitchFamily="34" charset="0"/>
              </a:endParaRPr>
            </a:p>
          </p:txBody>
        </p:sp>
        <p:sp>
          <p:nvSpPr>
            <p:cNvPr id="25" name="Rectangle 3"/>
            <p:cNvSpPr/>
            <p:nvPr/>
          </p:nvSpPr>
          <p:spPr>
            <a:xfrm>
              <a:off x="1426667" y="3050638"/>
              <a:ext cx="2709565" cy="28388"/>
            </a:xfrm>
            <a:prstGeom prst="rect">
              <a:avLst/>
            </a:prstGeom>
            <a:solidFill>
              <a:sysClr val="window" lastClr="FFFFFF">
                <a:lumMod val="75000"/>
              </a:sysClr>
            </a:solidFill>
            <a:ln w="25400" cap="flat" cmpd="sng" algn="ctr">
              <a:noFill/>
              <a:prstDash val="solid"/>
            </a:ln>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6" name="Rectangle 12"/>
            <p:cNvSpPr/>
            <p:nvPr/>
          </p:nvSpPr>
          <p:spPr>
            <a:xfrm>
              <a:off x="5382745" y="3050638"/>
              <a:ext cx="2474097" cy="28388"/>
            </a:xfrm>
            <a:prstGeom prst="rect">
              <a:avLst/>
            </a:prstGeom>
            <a:solidFill>
              <a:sysClr val="window" lastClr="FFFFFF">
                <a:lumMod val="75000"/>
              </a:sysClr>
            </a:solidFill>
            <a:ln w="25400" cap="flat" cmpd="sng" algn="ctr">
              <a:noFill/>
              <a:prstDash val="solid"/>
            </a:ln>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7" name="Rectangle 24"/>
            <p:cNvSpPr/>
            <p:nvPr/>
          </p:nvSpPr>
          <p:spPr>
            <a:xfrm>
              <a:off x="1551574" y="3354654"/>
              <a:ext cx="6184733" cy="2259967"/>
            </a:xfrm>
            <a:prstGeom prst="rect">
              <a:avLst/>
            </a:prstGeom>
            <a:noFill/>
          </p:spPr>
          <p:txBody>
            <a:bodyPr tIns="34290" anchor="t" anchorCtr="0">
              <a:noAutofit/>
            </a:bodyPr>
            <a:lstStyle/>
            <a:p>
              <a:pPr algn="just" defTabSz="685800" latinLnBrk="1">
                <a:spcAft>
                  <a:spcPts val="300"/>
                </a:spcAft>
                <a:defRPr/>
              </a:pPr>
              <a:r>
                <a:rPr lang="zh-CN" altLang="en-US" sz="1200" b="1" kern="0" dirty="0" smtClean="0">
                  <a:solidFill>
                    <a:sysClr val="windowText" lastClr="000000">
                      <a:lumMod val="65000"/>
                      <a:lumOff val="35000"/>
                    </a:sysClr>
                  </a:solidFill>
                  <a:cs typeface="Calibri" panose="020F0502020204030204" pitchFamily="34" charset="0"/>
                </a:rPr>
                <a:t>        高通</a:t>
              </a:r>
              <a:r>
                <a:rPr lang="zh-CN" altLang="en-US" sz="1200" b="1" kern="0" dirty="0">
                  <a:solidFill>
                    <a:sysClr val="windowText" lastClr="000000">
                      <a:lumMod val="65000"/>
                      <a:lumOff val="35000"/>
                    </a:sysClr>
                  </a:solidFill>
                  <a:cs typeface="Calibri" panose="020F0502020204030204" pitchFamily="34" charset="0"/>
                </a:rPr>
                <a:t>已经向北京知识产权法院提起三项诉讼，指控苹果公司在中国侵犯了高通三项非标准必要专利，这些专利涵盖了</a:t>
              </a:r>
              <a:r>
                <a:rPr lang="en-US" altLang="zh-CN" sz="1200" b="1" kern="0" dirty="0">
                  <a:solidFill>
                    <a:sysClr val="windowText" lastClr="000000">
                      <a:lumMod val="65000"/>
                      <a:lumOff val="35000"/>
                    </a:sysClr>
                  </a:solidFill>
                  <a:cs typeface="Calibri" panose="020F0502020204030204" pitchFamily="34" charset="0"/>
                </a:rPr>
                <a:t>iPhone</a:t>
              </a:r>
              <a:r>
                <a:rPr lang="zh-CN" altLang="en-US" sz="1200" b="1" kern="0" dirty="0">
                  <a:solidFill>
                    <a:sysClr val="windowText" lastClr="000000">
                      <a:lumMod val="65000"/>
                      <a:lumOff val="35000"/>
                    </a:sysClr>
                  </a:solidFill>
                  <a:cs typeface="Calibri" panose="020F0502020204030204" pitchFamily="34" charset="0"/>
                </a:rPr>
                <a:t>产品延长电池续航时间的技术，以及与</a:t>
              </a:r>
              <a:r>
                <a:rPr lang="en-US" altLang="zh-CN" sz="1200" b="1" kern="0" dirty="0">
                  <a:solidFill>
                    <a:sysClr val="windowText" lastClr="000000">
                      <a:lumMod val="65000"/>
                      <a:lumOff val="35000"/>
                    </a:sysClr>
                  </a:solidFill>
                  <a:cs typeface="Calibri" panose="020F0502020204030204" pitchFamily="34" charset="0"/>
                </a:rPr>
                <a:t>iPhone</a:t>
              </a:r>
              <a:r>
                <a:rPr lang="zh-CN" altLang="en-US" sz="1200" b="1" kern="0" dirty="0" smtClean="0">
                  <a:solidFill>
                    <a:sysClr val="windowText" lastClr="000000">
                      <a:lumMod val="65000"/>
                      <a:lumOff val="35000"/>
                    </a:sysClr>
                  </a:solidFill>
                  <a:cs typeface="Calibri" panose="020F0502020204030204" pitchFamily="34" charset="0"/>
                </a:rPr>
                <a:t>的触摸</a:t>
              </a:r>
              <a:r>
                <a:rPr lang="zh-CN" altLang="en-US" sz="1200" b="1" kern="0" dirty="0">
                  <a:solidFill>
                    <a:sysClr val="windowText" lastClr="000000">
                      <a:lumMod val="65000"/>
                      <a:lumOff val="35000"/>
                    </a:sysClr>
                  </a:solidFill>
                  <a:cs typeface="Calibri" panose="020F0502020204030204" pitchFamily="34" charset="0"/>
                </a:rPr>
                <a:t>传感功能相关的技术等。高通方面要求禁止苹果公司在中国制造和销售相关</a:t>
              </a:r>
              <a:r>
                <a:rPr lang="en-US" altLang="zh-CN" sz="1200" b="1" kern="0" dirty="0">
                  <a:solidFill>
                    <a:sysClr val="windowText" lastClr="000000">
                      <a:lumMod val="65000"/>
                      <a:lumOff val="35000"/>
                    </a:sysClr>
                  </a:solidFill>
                  <a:cs typeface="Calibri" panose="020F0502020204030204" pitchFamily="34" charset="0"/>
                </a:rPr>
                <a:t>iPhone</a:t>
              </a:r>
              <a:r>
                <a:rPr lang="zh-CN" altLang="en-US" sz="1200" b="1" kern="0" dirty="0" smtClean="0">
                  <a:solidFill>
                    <a:sysClr val="windowText" lastClr="000000">
                      <a:lumMod val="65000"/>
                      <a:lumOff val="35000"/>
                    </a:sysClr>
                  </a:solidFill>
                  <a:cs typeface="Calibri" panose="020F0502020204030204" pitchFamily="34" charset="0"/>
                </a:rPr>
                <a:t>产品</a:t>
              </a:r>
              <a:endParaRPr lang="en-GB" altLang="ko-KR" sz="1350" b="1" kern="0" dirty="0">
                <a:solidFill>
                  <a:sysClr val="windowText" lastClr="000000">
                    <a:lumMod val="65000"/>
                    <a:lumOff val="35000"/>
                  </a:sysClr>
                </a:solidFill>
                <a:cs typeface="Calibri" panose="020F0502020204030204" pitchFamily="34" charset="0"/>
              </a:endParaRPr>
            </a:p>
            <a:p>
              <a:pPr algn="r" defTabSz="685800" latinLnBrk="1">
                <a:spcAft>
                  <a:spcPts val="300"/>
                </a:spcAft>
                <a:defRPr/>
              </a:pPr>
              <a:r>
                <a:rPr lang="zh-CN" altLang="en-US" sz="1200" b="1" kern="0" dirty="0" smtClean="0">
                  <a:solidFill>
                    <a:sysClr val="windowText" lastClr="000000">
                      <a:lumMod val="65000"/>
                      <a:lumOff val="35000"/>
                    </a:sysClr>
                  </a:solidFill>
                  <a:cs typeface="Calibri" panose="020F0502020204030204" pitchFamily="34" charset="0"/>
                </a:rPr>
                <a:t>央广网 </a:t>
              </a:r>
              <a:r>
                <a:rPr lang="en-US" altLang="zh-CN" sz="1200" b="1" kern="0" dirty="0" smtClean="0">
                  <a:solidFill>
                    <a:sysClr val="windowText" lastClr="000000">
                      <a:lumMod val="65000"/>
                      <a:lumOff val="35000"/>
                    </a:sysClr>
                  </a:solidFill>
                  <a:cs typeface="Calibri" panose="020F0502020204030204" pitchFamily="34" charset="0"/>
                </a:rPr>
                <a:t>2017.10.16</a:t>
              </a:r>
              <a:endParaRPr lang="en-US" altLang="zh-CN" sz="1200" b="1" kern="0" dirty="0" smtClean="0">
                <a:solidFill>
                  <a:sysClr val="windowText" lastClr="000000">
                    <a:lumMod val="65000"/>
                    <a:lumOff val="35000"/>
                  </a:sysClr>
                </a:solidFill>
                <a:cs typeface="Calibri" panose="020F0502020204030204" pitchFamily="34" charset="0"/>
              </a:endParaRPr>
            </a:p>
            <a:p>
              <a:pPr algn="just" defTabSz="685800" latinLnBrk="1">
                <a:spcAft>
                  <a:spcPts val="300"/>
                </a:spcAft>
                <a:defRPr/>
              </a:pPr>
              <a:endParaRPr lang="en-US" altLang="zh-CN" sz="1200" b="1" kern="0" dirty="0" smtClean="0">
                <a:solidFill>
                  <a:sysClr val="windowText" lastClr="000000">
                    <a:lumMod val="65000"/>
                    <a:lumOff val="35000"/>
                  </a:sysClr>
                </a:solidFill>
                <a:cs typeface="Calibri" panose="020F0502020204030204" pitchFamily="34" charset="0"/>
              </a:endParaRPr>
            </a:p>
            <a:p>
              <a:pPr algn="just" defTabSz="685800" latinLnBrk="1">
                <a:spcAft>
                  <a:spcPts val="300"/>
                </a:spcAft>
                <a:defRPr/>
              </a:pPr>
              <a:r>
                <a:rPr lang="en-US" altLang="zh-CN" sz="1200" b="1" kern="0" dirty="0">
                  <a:solidFill>
                    <a:sysClr val="windowText" lastClr="000000">
                      <a:lumMod val="65000"/>
                      <a:lumOff val="35000"/>
                    </a:sysClr>
                  </a:solidFill>
                  <a:cs typeface="Calibri" panose="020F0502020204030204" pitchFamily="34" charset="0"/>
                </a:rPr>
                <a:t> </a:t>
              </a:r>
              <a:r>
                <a:rPr lang="en-US" altLang="zh-CN" sz="1200" b="1" kern="0" dirty="0" smtClean="0">
                  <a:solidFill>
                    <a:sysClr val="windowText" lastClr="000000">
                      <a:lumMod val="65000"/>
                      <a:lumOff val="35000"/>
                    </a:sysClr>
                  </a:solidFill>
                  <a:cs typeface="Calibri" panose="020F0502020204030204" pitchFamily="34" charset="0"/>
                </a:rPr>
                <a:t>       </a:t>
              </a:r>
              <a:r>
                <a:rPr lang="zh-CN" altLang="en-US" sz="1200" b="1" kern="0" dirty="0" smtClean="0">
                  <a:solidFill>
                    <a:sysClr val="windowText" lastClr="000000">
                      <a:lumMod val="65000"/>
                      <a:lumOff val="35000"/>
                    </a:sysClr>
                  </a:solidFill>
                  <a:cs typeface="Calibri" panose="020F0502020204030204" pitchFamily="34" charset="0"/>
                </a:rPr>
                <a:t>大</a:t>
              </a:r>
              <a:r>
                <a:rPr lang="zh-CN" altLang="en-US" sz="1200" b="1" kern="0" dirty="0">
                  <a:solidFill>
                    <a:sysClr val="windowText" lastClr="000000">
                      <a:lumMod val="65000"/>
                      <a:lumOff val="35000"/>
                    </a:sysClr>
                  </a:solidFill>
                  <a:cs typeface="Calibri" panose="020F0502020204030204" pitchFamily="34" charset="0"/>
                </a:rPr>
                <a:t>疆向美国加州中区联邦地方法院起诉昊翔国际有限公司（</a:t>
              </a:r>
              <a:r>
                <a:rPr lang="en-US" sz="1200" b="1" kern="0" dirty="0">
                  <a:solidFill>
                    <a:sysClr val="windowText" lastClr="000000">
                      <a:lumMod val="65000"/>
                      <a:lumOff val="35000"/>
                    </a:sysClr>
                  </a:solidFill>
                  <a:cs typeface="Calibri" panose="020F0502020204030204" pitchFamily="34" charset="0"/>
                </a:rPr>
                <a:t>Yuneec International Co. Ltd）</a:t>
              </a:r>
              <a:r>
                <a:rPr lang="zh-CN" altLang="en-US" sz="1200" b="1" kern="0" dirty="0">
                  <a:solidFill>
                    <a:sysClr val="windowText" lastClr="000000">
                      <a:lumMod val="65000"/>
                      <a:lumOff val="35000"/>
                    </a:sysClr>
                  </a:solidFill>
                  <a:cs typeface="Calibri" panose="020F0502020204030204" pitchFamily="34" charset="0"/>
                </a:rPr>
                <a:t>及昊翔美国公司（</a:t>
              </a:r>
              <a:r>
                <a:rPr lang="en-US" sz="1200" b="1" kern="0" dirty="0">
                  <a:solidFill>
                    <a:sysClr val="windowText" lastClr="000000">
                      <a:lumMod val="65000"/>
                      <a:lumOff val="35000"/>
                    </a:sysClr>
                  </a:solidFill>
                  <a:cs typeface="Calibri" panose="020F0502020204030204" pitchFamily="34" charset="0"/>
                </a:rPr>
                <a:t>Yuneec USA）</a:t>
              </a:r>
              <a:r>
                <a:rPr lang="zh-CN" altLang="en-US" sz="1200" b="1" kern="0" dirty="0">
                  <a:solidFill>
                    <a:sysClr val="windowText" lastClr="000000">
                      <a:lumMod val="65000"/>
                      <a:lumOff val="35000"/>
                    </a:sysClr>
                  </a:solidFill>
                  <a:cs typeface="Calibri" panose="020F0502020204030204" pitchFamily="34" charset="0"/>
                </a:rPr>
                <a:t>侵犯其在美国获得授权的专利</a:t>
              </a:r>
              <a:r>
                <a:rPr lang="zh-CN" altLang="en-US" sz="1200" b="1" kern="0" dirty="0" smtClean="0">
                  <a:solidFill>
                    <a:sysClr val="windowText" lastClr="000000">
                      <a:lumMod val="65000"/>
                      <a:lumOff val="35000"/>
                    </a:sysClr>
                  </a:solidFill>
                  <a:cs typeface="Calibri" panose="020F0502020204030204" pitchFamily="34" charset="0"/>
                </a:rPr>
                <a:t>。</a:t>
              </a:r>
              <a:endParaRPr lang="en-US" altLang="zh-CN" sz="1200" b="1" kern="0" dirty="0" smtClean="0">
                <a:solidFill>
                  <a:sysClr val="windowText" lastClr="000000">
                    <a:lumMod val="65000"/>
                    <a:lumOff val="35000"/>
                  </a:sysClr>
                </a:solidFill>
                <a:cs typeface="Calibri" panose="020F0502020204030204" pitchFamily="34" charset="0"/>
              </a:endParaRPr>
            </a:p>
            <a:p>
              <a:pPr algn="r" defTabSz="685800" latinLnBrk="1">
                <a:spcAft>
                  <a:spcPts val="300"/>
                </a:spcAft>
                <a:defRPr/>
              </a:pPr>
              <a:r>
                <a:rPr lang="zh-CN" altLang="en-US" sz="1200" b="1" kern="0" dirty="0">
                  <a:solidFill>
                    <a:sysClr val="windowText" lastClr="000000">
                      <a:lumMod val="65000"/>
                      <a:lumOff val="35000"/>
                    </a:sysClr>
                  </a:solidFill>
                  <a:cs typeface="Calibri" panose="020F0502020204030204" pitchFamily="34" charset="0"/>
                </a:rPr>
                <a:t>新</a:t>
              </a:r>
              <a:r>
                <a:rPr lang="zh-CN" altLang="en-US" sz="1200" b="1" kern="0" dirty="0" smtClean="0">
                  <a:solidFill>
                    <a:sysClr val="windowText" lastClr="000000">
                      <a:lumMod val="65000"/>
                      <a:lumOff val="35000"/>
                    </a:sysClr>
                  </a:solidFill>
                  <a:cs typeface="Calibri" panose="020F0502020204030204" pitchFamily="34" charset="0"/>
                </a:rPr>
                <a:t>浪 </a:t>
              </a:r>
              <a:r>
                <a:rPr lang="en-US" altLang="zh-CN" sz="1200" b="1" kern="0" dirty="0" smtClean="0">
                  <a:solidFill>
                    <a:sysClr val="windowText" lastClr="000000">
                      <a:lumMod val="65000"/>
                      <a:lumOff val="35000"/>
                    </a:sysClr>
                  </a:solidFill>
                  <a:cs typeface="Calibri" panose="020F0502020204030204" pitchFamily="34" charset="0"/>
                </a:rPr>
                <a:t>2016.4.2</a:t>
              </a:r>
              <a:endParaRPr lang="ko-KR" altLang="en-US" sz="1200" b="1" kern="0" dirty="0">
                <a:solidFill>
                  <a:sysClr val="windowText" lastClr="000000">
                    <a:lumMod val="65000"/>
                    <a:lumOff val="35000"/>
                  </a:sysClr>
                </a:solidFill>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206375"/>
            <a:ext cx="3168352" cy="857250"/>
          </a:xfrm>
        </p:spPr>
        <p:txBody>
          <a:bodyPr/>
          <a:lstStyle/>
          <a:p>
            <a:r>
              <a:rPr lang="zh-CN" altLang="en-US" dirty="0" smtClean="0"/>
              <a:t>结束语</a:t>
            </a:r>
            <a:endParaRPr lang="en-US" dirty="0"/>
          </a:p>
        </p:txBody>
      </p:sp>
      <p:sp>
        <p:nvSpPr>
          <p:cNvPr id="3" name="Content Placeholder 2"/>
          <p:cNvSpPr>
            <a:spLocks noGrp="1"/>
          </p:cNvSpPr>
          <p:nvPr>
            <p:ph idx="4294967295"/>
          </p:nvPr>
        </p:nvSpPr>
        <p:spPr>
          <a:xfrm>
            <a:off x="611560" y="1080449"/>
            <a:ext cx="8229600" cy="3394075"/>
          </a:xfrm>
        </p:spPr>
        <p:txBody>
          <a:bodyPr>
            <a:normAutofit/>
          </a:bodyPr>
          <a:lstStyle/>
          <a:p>
            <a:r>
              <a:rPr lang="en-US" sz="2000" dirty="0" smtClean="0">
                <a:latin typeface="+mn-ea"/>
              </a:rPr>
              <a:t>1. </a:t>
            </a:r>
            <a:r>
              <a:rPr lang="zh-CN" altLang="en-US" sz="2000" dirty="0" smtClean="0">
                <a:latin typeface="+mn-ea"/>
              </a:rPr>
              <a:t>知识产权的分析工具不是万能的，是指导企业的创新的工具之一</a:t>
            </a:r>
            <a:endParaRPr lang="en-US" altLang="zh-CN" sz="2000" dirty="0" smtClean="0">
              <a:latin typeface="+mn-ea"/>
            </a:endParaRPr>
          </a:p>
          <a:p>
            <a:r>
              <a:rPr lang="en-US" sz="2000" dirty="0" smtClean="0">
                <a:latin typeface="+mn-ea"/>
              </a:rPr>
              <a:t>2. </a:t>
            </a:r>
            <a:r>
              <a:rPr lang="zh-CN" altLang="en-US" sz="2000" dirty="0" smtClean="0">
                <a:latin typeface="+mn-ea"/>
              </a:rPr>
              <a:t>利用知识产权的分析工具，企业的</a:t>
            </a:r>
            <a:r>
              <a:rPr lang="zh-CN" altLang="en-US" sz="2000" dirty="0">
                <a:latin typeface="+mn-ea"/>
              </a:rPr>
              <a:t>创新</a:t>
            </a:r>
            <a:r>
              <a:rPr lang="zh-CN" altLang="en-US" sz="2000" dirty="0" smtClean="0">
                <a:latin typeface="+mn-ea"/>
              </a:rPr>
              <a:t>能在企业整体商业决策中占据更重要的地位；</a:t>
            </a:r>
            <a:endParaRPr lang="en-US" altLang="zh-CN" sz="2000" dirty="0" smtClean="0">
              <a:latin typeface="+mn-ea"/>
            </a:endParaRPr>
          </a:p>
          <a:p>
            <a:r>
              <a:rPr lang="en-US" sz="2000" dirty="0" smtClean="0">
                <a:latin typeface="+mn-ea"/>
              </a:rPr>
              <a:t>3. </a:t>
            </a:r>
            <a:r>
              <a:rPr lang="zh-CN" altLang="en-US" sz="2000" dirty="0" smtClean="0">
                <a:latin typeface="+mn-ea"/>
              </a:rPr>
              <a:t>企业研发和知识产权管理人员的合作。</a:t>
            </a:r>
            <a:endParaRPr lang="en-US" altLang="zh-CN" sz="2000" dirty="0">
              <a:latin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p:nvPr/>
        </p:nvSpPr>
        <p:spPr>
          <a:xfrm>
            <a:off x="2083424" y="39574"/>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en-US" altLang="zh-CN" sz="1800" dirty="0">
                <a:solidFill>
                  <a:prstClr val="black"/>
                </a:solidFill>
                <a:latin typeface="Calibri Light" panose="020F0302020204030204"/>
              </a:rPr>
              <a:t>IP</a:t>
            </a:r>
            <a:r>
              <a:rPr lang="zh-CN" altLang="en-US" sz="1800" dirty="0">
                <a:solidFill>
                  <a:prstClr val="black"/>
                </a:solidFill>
                <a:latin typeface="Calibri Light" panose="020F0302020204030204"/>
              </a:rPr>
              <a:t>对业务发展的重要作用</a:t>
            </a:r>
            <a:endParaRPr lang="en-GB" sz="1800" dirty="0">
              <a:solidFill>
                <a:prstClr val="black"/>
              </a:solidFill>
              <a:latin typeface="Calibri Light" panose="020F0302020204030204"/>
            </a:endParaRPr>
          </a:p>
        </p:txBody>
      </p:sp>
      <p:grpSp>
        <p:nvGrpSpPr>
          <p:cNvPr id="8" name="Group 1"/>
          <p:cNvGrpSpPr/>
          <p:nvPr/>
        </p:nvGrpSpPr>
        <p:grpSpPr>
          <a:xfrm>
            <a:off x="1286977" y="986334"/>
            <a:ext cx="1460729" cy="1596636"/>
            <a:chOff x="392113" y="1397000"/>
            <a:chExt cx="1947639" cy="2128848"/>
          </a:xfrm>
        </p:grpSpPr>
        <p:sp>
          <p:nvSpPr>
            <p:cNvPr id="13" name="Rectangle 16"/>
            <p:cNvSpPr/>
            <p:nvPr/>
          </p:nvSpPr>
          <p:spPr>
            <a:xfrm>
              <a:off x="392113" y="1627833"/>
              <a:ext cx="1947639" cy="1231107"/>
            </a:xfrm>
            <a:prstGeom prst="rect">
              <a:avLst/>
            </a:prstGeom>
          </p:spPr>
          <p:txBody>
            <a:bodyPr wrap="square">
              <a:spAutoFit/>
            </a:bodyPr>
            <a:lstStyle/>
            <a:p>
              <a:pPr defTabSz="685800"/>
              <a:r>
                <a:rPr lang="en-US" dirty="0">
                  <a:solidFill>
                    <a:srgbClr val="44546A"/>
                  </a:solidFill>
                  <a:ea typeface="宋体" panose="02010600030101010101" pitchFamily="2" charset="-122"/>
                  <a:cs typeface="Calibri" panose="020F0502020204030204" pitchFamily="34" charset="0"/>
                </a:rPr>
                <a:t>IP</a:t>
              </a:r>
              <a:r>
                <a:rPr lang="zh-CN" altLang="en-US" dirty="0">
                  <a:solidFill>
                    <a:srgbClr val="44546A"/>
                  </a:solidFill>
                  <a:cs typeface="Calibri" panose="020F0502020204030204" pitchFamily="34" charset="0"/>
                </a:rPr>
                <a:t>能够加速实现商业目标</a:t>
              </a:r>
              <a:endParaRPr lang="en-GB" dirty="0">
                <a:solidFill>
                  <a:srgbClr val="44546A"/>
                </a:solidFill>
                <a:ea typeface="宋体" panose="02010600030101010101" pitchFamily="2" charset="-122"/>
                <a:cs typeface="Calibri" panose="020F0502020204030204" pitchFamily="34" charset="0"/>
              </a:endParaRPr>
            </a:p>
          </p:txBody>
        </p:sp>
        <p:cxnSp>
          <p:nvCxnSpPr>
            <p:cNvPr id="14" name="Straight Connector 18"/>
            <p:cNvCxnSpPr/>
            <p:nvPr/>
          </p:nvCxnSpPr>
          <p:spPr>
            <a:xfrm>
              <a:off x="2273300" y="1397000"/>
              <a:ext cx="0" cy="2128848"/>
            </a:xfrm>
            <a:prstGeom prst="line">
              <a:avLst/>
            </a:prstGeom>
            <a:ln w="9525">
              <a:solidFill>
                <a:schemeClr val="bg1">
                  <a:lumMod val="75000"/>
                  <a:alpha val="63000"/>
                </a:schemeClr>
              </a:solidFill>
            </a:ln>
            <a:effectLst/>
          </p:spPr>
          <p:style>
            <a:lnRef idx="2">
              <a:schemeClr val="accent1"/>
            </a:lnRef>
            <a:fillRef idx="0">
              <a:schemeClr val="accent1"/>
            </a:fillRef>
            <a:effectRef idx="1">
              <a:schemeClr val="accent1"/>
            </a:effectRef>
            <a:fontRef idx="minor">
              <a:schemeClr val="tx1"/>
            </a:fontRef>
          </p:style>
        </p:cxnSp>
      </p:grpSp>
      <p:sp>
        <p:nvSpPr>
          <p:cNvPr id="16" name="Rectangle 17"/>
          <p:cNvSpPr/>
          <p:nvPr/>
        </p:nvSpPr>
        <p:spPr>
          <a:xfrm>
            <a:off x="2744070" y="1034670"/>
            <a:ext cx="4789885" cy="1577355"/>
          </a:xfrm>
          <a:prstGeom prst="rect">
            <a:avLst/>
          </a:prstGeom>
        </p:spPr>
        <p:txBody>
          <a:bodyPr wrap="square">
            <a:spAutoFit/>
          </a:bodyPr>
          <a:lstStyle/>
          <a:p>
            <a:pPr defTabSz="685800">
              <a:spcAft>
                <a:spcPts val="450"/>
              </a:spcAft>
              <a:defRPr/>
            </a:pPr>
            <a:r>
              <a:rPr lang="zh-CN" altLang="en-US" kern="0" dirty="0">
                <a:solidFill>
                  <a:srgbClr val="1F497D"/>
                </a:solidFill>
                <a:cs typeface="Calibri" panose="020F0502020204030204" pitchFamily="34" charset="0"/>
              </a:rPr>
              <a:t>在知识经济中，无形资产和知识产权变得越来越重要</a:t>
            </a:r>
            <a:endParaRPr lang="en-GB" kern="0" dirty="0">
              <a:solidFill>
                <a:srgbClr val="1F497D"/>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defRPr/>
            </a:pPr>
            <a:r>
              <a:rPr lang="zh-CN" altLang="en-US" sz="1200" kern="0" dirty="0">
                <a:solidFill>
                  <a:srgbClr val="1F497D"/>
                </a:solidFill>
                <a:cs typeface="Calibri" panose="020F0502020204030204" pitchFamily="34" charset="0"/>
              </a:rPr>
              <a:t>无形资产占</a:t>
            </a:r>
            <a:r>
              <a:rPr lang="en-GB" sz="1200" kern="0" dirty="0">
                <a:solidFill>
                  <a:srgbClr val="1F497D"/>
                </a:solidFill>
                <a:ea typeface="宋体" panose="02010600030101010101" pitchFamily="2" charset="-122"/>
                <a:cs typeface="Calibri" panose="020F0502020204030204" pitchFamily="34" charset="0"/>
              </a:rPr>
              <a:t>S&amp;P 500</a:t>
            </a:r>
            <a:r>
              <a:rPr lang="zh-CN" altLang="en-US" sz="1200" kern="0" dirty="0">
                <a:solidFill>
                  <a:srgbClr val="1F497D"/>
                </a:solidFill>
                <a:cs typeface="Calibri" panose="020F0502020204030204" pitchFamily="34" charset="0"/>
              </a:rPr>
              <a:t>公司</a:t>
            </a:r>
            <a:r>
              <a:rPr lang="en-US" altLang="zh-CN" sz="1200" kern="0" dirty="0">
                <a:solidFill>
                  <a:srgbClr val="1F497D"/>
                </a:solidFill>
                <a:cs typeface="Calibri" panose="020F0502020204030204" pitchFamily="34" charset="0"/>
              </a:rPr>
              <a:t>84%</a:t>
            </a:r>
            <a:r>
              <a:rPr lang="zh-CN" altLang="en-US" sz="1200" kern="0" dirty="0">
                <a:solidFill>
                  <a:srgbClr val="1F497D"/>
                </a:solidFill>
                <a:cs typeface="Calibri" panose="020F0502020204030204" pitchFamily="34" charset="0"/>
              </a:rPr>
              <a:t>的市值。</a:t>
            </a:r>
            <a:endParaRPr lang="en-GB" sz="1200" kern="0" dirty="0">
              <a:solidFill>
                <a:srgbClr val="1F497D"/>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defRPr/>
            </a:pPr>
            <a:r>
              <a:rPr lang="zh-CN" altLang="en-US" sz="1200" kern="0" dirty="0">
                <a:solidFill>
                  <a:srgbClr val="1F497D"/>
                </a:solidFill>
                <a:cs typeface="Calibri" panose="020F0502020204030204" pitchFamily="34" charset="0"/>
              </a:rPr>
              <a:t>超过</a:t>
            </a:r>
            <a:r>
              <a:rPr lang="en-GB" sz="1200" kern="0" dirty="0">
                <a:solidFill>
                  <a:srgbClr val="1F497D"/>
                </a:solidFill>
                <a:ea typeface="宋体" panose="02010600030101010101" pitchFamily="2" charset="-122"/>
                <a:cs typeface="Calibri" panose="020F0502020204030204" pitchFamily="34" charset="0"/>
              </a:rPr>
              <a:t>80%</a:t>
            </a:r>
            <a:r>
              <a:rPr lang="zh-CN" altLang="en-US" sz="1200" kern="0" dirty="0">
                <a:solidFill>
                  <a:srgbClr val="1F497D"/>
                </a:solidFill>
                <a:cs typeface="Calibri" panose="020F0502020204030204" pitchFamily="34" charset="0"/>
              </a:rPr>
              <a:t>的</a:t>
            </a:r>
            <a:r>
              <a:rPr lang="en-US" altLang="zh-CN" sz="1200" kern="0" dirty="0">
                <a:solidFill>
                  <a:srgbClr val="1F497D"/>
                </a:solidFill>
                <a:cs typeface="Calibri" panose="020F0502020204030204" pitchFamily="34" charset="0"/>
              </a:rPr>
              <a:t>CEO</a:t>
            </a:r>
            <a:r>
              <a:rPr lang="zh-CN" altLang="en-US" sz="1200" kern="0" dirty="0">
                <a:solidFill>
                  <a:srgbClr val="1F497D"/>
                </a:solidFill>
                <a:cs typeface="Calibri" panose="020F0502020204030204" pitchFamily="34" charset="0"/>
              </a:rPr>
              <a:t>认为未来三至五年其企业的知识产权重要性会增加。</a:t>
            </a:r>
            <a:endParaRPr lang="en-GB" sz="1200" kern="0" dirty="0">
              <a:solidFill>
                <a:srgbClr val="1F497D"/>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defRPr/>
            </a:pPr>
            <a:r>
              <a:rPr lang="zh-CN" altLang="en-US" sz="1200" kern="0" dirty="0">
                <a:solidFill>
                  <a:srgbClr val="1F497D"/>
                </a:solidFill>
                <a:cs typeface="Calibri" panose="020F0502020204030204" pitchFamily="34" charset="0"/>
              </a:rPr>
              <a:t>超过</a:t>
            </a:r>
            <a:r>
              <a:rPr lang="en-GB" sz="1200" kern="0" dirty="0">
                <a:solidFill>
                  <a:srgbClr val="1F497D"/>
                </a:solidFill>
                <a:ea typeface="宋体" panose="02010600030101010101" pitchFamily="2" charset="-122"/>
                <a:cs typeface="Calibri" panose="020F0502020204030204" pitchFamily="34" charset="0"/>
              </a:rPr>
              <a:t>60%</a:t>
            </a:r>
            <a:r>
              <a:rPr lang="zh-CN" altLang="en-US" sz="1200" kern="0" dirty="0">
                <a:solidFill>
                  <a:srgbClr val="1F497D"/>
                </a:solidFill>
                <a:cs typeface="Calibri" panose="020F0502020204030204" pitchFamily="34" charset="0"/>
              </a:rPr>
              <a:t>的</a:t>
            </a:r>
            <a:r>
              <a:rPr lang="en-US" altLang="zh-CN" sz="1200" kern="0" dirty="0">
                <a:solidFill>
                  <a:srgbClr val="1F497D"/>
                </a:solidFill>
                <a:cs typeface="Calibri" panose="020F0502020204030204" pitchFamily="34" charset="0"/>
              </a:rPr>
              <a:t>CEO</a:t>
            </a:r>
            <a:r>
              <a:rPr lang="zh-CN" altLang="en-US" sz="1200" kern="0" dirty="0">
                <a:solidFill>
                  <a:srgbClr val="1F497D"/>
                </a:solidFill>
                <a:cs typeface="Calibri" panose="020F0502020204030204" pitchFamily="34" charset="0"/>
              </a:rPr>
              <a:t>相信可以用恰当的方式，从现有的知识产权中获取更多的收益。</a:t>
            </a:r>
            <a:endParaRPr lang="en-GB" sz="1200" kern="0" dirty="0">
              <a:solidFill>
                <a:srgbClr val="1F497D"/>
              </a:solidFill>
              <a:ea typeface="宋体" panose="02010600030101010101" pitchFamily="2" charset="-122"/>
              <a:cs typeface="Calibri" panose="020F0502020204030204" pitchFamily="34" charset="0"/>
            </a:endParaRPr>
          </a:p>
        </p:txBody>
      </p:sp>
      <p:graphicFrame>
        <p:nvGraphicFramePr>
          <p:cNvPr id="17" name="Chart 23"/>
          <p:cNvGraphicFramePr/>
          <p:nvPr/>
        </p:nvGraphicFramePr>
        <p:xfrm>
          <a:off x="1266488" y="2827388"/>
          <a:ext cx="6267450" cy="172929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76156" y="0"/>
            <a:ext cx="1007269" cy="51435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p:nvCxnSpPr>
        <p:spPr>
          <a:xfrm>
            <a:off x="0" y="514350"/>
            <a:ext cx="9144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2113728" y="35232"/>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pPr>
              <a:defRPr/>
            </a:pPr>
            <a:r>
              <a:rPr lang="en-US" altLang="zh-CN" sz="1800" dirty="0" smtClean="0">
                <a:solidFill>
                  <a:prstClr val="black"/>
                </a:solidFill>
                <a:latin typeface="宋体" panose="02010600030101010101" pitchFamily="2" charset="-122"/>
              </a:rPr>
              <a:t>IBM——</a:t>
            </a:r>
            <a:r>
              <a:rPr lang="zh-CN" altLang="en-US" sz="1800" dirty="0" smtClean="0">
                <a:solidFill>
                  <a:prstClr val="black"/>
                </a:solidFill>
                <a:latin typeface="宋体" panose="02010600030101010101" pitchFamily="2" charset="-122"/>
              </a:rPr>
              <a:t>一个企业的进化</a:t>
            </a:r>
            <a:endParaRPr lang="en-GB" sz="1800" dirty="0">
              <a:solidFill>
                <a:prstClr val="black"/>
              </a:solidFill>
              <a:latin typeface="宋体" panose="02010600030101010101" pitchFamily="2" charset="-122"/>
            </a:endParaRPr>
          </a:p>
        </p:txBody>
      </p:sp>
      <p:grpSp>
        <p:nvGrpSpPr>
          <p:cNvPr id="22" name="Group 4"/>
          <p:cNvGrpSpPr/>
          <p:nvPr/>
        </p:nvGrpSpPr>
        <p:grpSpPr>
          <a:xfrm>
            <a:off x="1657887" y="997476"/>
            <a:ext cx="5713863" cy="3240360"/>
            <a:chOff x="1426004" y="2418720"/>
            <a:chExt cx="6645659" cy="3607792"/>
          </a:xfrm>
        </p:grpSpPr>
        <p:grpSp>
          <p:nvGrpSpPr>
            <p:cNvPr id="23" name="Group 2"/>
            <p:cNvGrpSpPr/>
            <p:nvPr/>
          </p:nvGrpSpPr>
          <p:grpSpPr>
            <a:xfrm>
              <a:off x="1426004" y="2418720"/>
              <a:ext cx="6645659" cy="3607792"/>
              <a:chOff x="1403024" y="2215355"/>
              <a:chExt cx="6251371" cy="3968571"/>
            </a:xfrm>
          </p:grpSpPr>
          <p:sp>
            <p:nvSpPr>
              <p:cNvPr id="28" name="Rectangle 8"/>
              <p:cNvSpPr/>
              <p:nvPr/>
            </p:nvSpPr>
            <p:spPr>
              <a:xfrm rot="186662">
                <a:off x="1605723" y="2215355"/>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9" name="Rectangle 7"/>
              <p:cNvSpPr/>
              <p:nvPr/>
            </p:nvSpPr>
            <p:spPr>
              <a:xfrm rot="186662">
                <a:off x="1403024" y="2510972"/>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30" name="Rectangle 1"/>
              <p:cNvSpPr/>
              <p:nvPr/>
            </p:nvSpPr>
            <p:spPr>
              <a:xfrm>
                <a:off x="1403648" y="2492896"/>
                <a:ext cx="6048672" cy="3672954"/>
              </a:xfrm>
              <a:prstGeom prst="rect">
                <a:avLst/>
              </a:prstGeom>
              <a:solidFill>
                <a:sysClr val="window" lastClr="FFFFFF">
                  <a:lumMod val="95000"/>
                </a:sysClr>
              </a:solidFill>
              <a:ln w="25400" cap="flat" cmpd="sng" algn="ctr">
                <a:noFill/>
                <a:prstDash val="solid"/>
              </a:ln>
              <a:effectLst>
                <a:outerShdw blurRad="38100" sx="101000" sy="101000" algn="ctr" rotWithShape="0">
                  <a:prstClr val="black">
                    <a:alpha val="13000"/>
                  </a:prstClr>
                </a:outerShdw>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grpSp>
        <p:sp>
          <p:nvSpPr>
            <p:cNvPr id="24" name="Rectangle 10"/>
            <p:cNvSpPr/>
            <p:nvPr/>
          </p:nvSpPr>
          <p:spPr>
            <a:xfrm>
              <a:off x="3879909" y="2775010"/>
              <a:ext cx="1737848" cy="572527"/>
            </a:xfrm>
            <a:prstGeom prst="rect">
              <a:avLst/>
            </a:prstGeom>
            <a:noFill/>
          </p:spPr>
          <p:txBody>
            <a:bodyPr tIns="34290" anchor="t" anchorCtr="0">
              <a:noAutofit/>
            </a:bodyPr>
            <a:lstStyle/>
            <a:p>
              <a:pPr algn="ctr" defTabSz="685800" latinLnBrk="1">
                <a:spcAft>
                  <a:spcPts val="300"/>
                </a:spcAft>
                <a:defRPr/>
              </a:pPr>
              <a:r>
                <a:rPr lang="en-US" altLang="ko-KR" sz="2100" b="1" kern="0" dirty="0">
                  <a:solidFill>
                    <a:sysClr val="windowText" lastClr="000000">
                      <a:lumMod val="65000"/>
                      <a:lumOff val="35000"/>
                    </a:sysClr>
                  </a:solidFill>
                  <a:cs typeface="Calibri" panose="020F0502020204030204" pitchFamily="34" charset="0"/>
                </a:rPr>
                <a:t>NEWS</a:t>
              </a:r>
              <a:endParaRPr lang="ko-KR" altLang="en-US" sz="2100" b="1" kern="0" dirty="0">
                <a:solidFill>
                  <a:sysClr val="windowText" lastClr="000000">
                    <a:lumMod val="65000"/>
                    <a:lumOff val="35000"/>
                  </a:sysClr>
                </a:solidFill>
                <a:cs typeface="Calibri" panose="020F0502020204030204" pitchFamily="34" charset="0"/>
              </a:endParaRPr>
            </a:p>
          </p:txBody>
        </p:sp>
        <p:sp>
          <p:nvSpPr>
            <p:cNvPr id="25" name="Rectangle 3"/>
            <p:cNvSpPr/>
            <p:nvPr/>
          </p:nvSpPr>
          <p:spPr>
            <a:xfrm>
              <a:off x="1426667" y="3050638"/>
              <a:ext cx="2709565" cy="28388"/>
            </a:xfrm>
            <a:prstGeom prst="rect">
              <a:avLst/>
            </a:prstGeom>
            <a:solidFill>
              <a:sysClr val="window" lastClr="FFFFFF">
                <a:lumMod val="75000"/>
              </a:sysClr>
            </a:solidFill>
            <a:ln w="25400" cap="flat" cmpd="sng" algn="ctr">
              <a:noFill/>
              <a:prstDash val="solid"/>
            </a:ln>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6" name="Rectangle 12"/>
            <p:cNvSpPr/>
            <p:nvPr/>
          </p:nvSpPr>
          <p:spPr>
            <a:xfrm>
              <a:off x="5382745" y="3050638"/>
              <a:ext cx="2474097" cy="28388"/>
            </a:xfrm>
            <a:prstGeom prst="rect">
              <a:avLst/>
            </a:prstGeom>
            <a:solidFill>
              <a:sysClr val="window" lastClr="FFFFFF">
                <a:lumMod val="75000"/>
              </a:sysClr>
            </a:solidFill>
            <a:ln w="25400" cap="flat" cmpd="sng" algn="ctr">
              <a:noFill/>
              <a:prstDash val="solid"/>
            </a:ln>
            <a:effectLst/>
          </p:spPr>
          <p:txBody>
            <a:bodyPr rtlCol="0" anchor="ctr"/>
            <a:lstStyle/>
            <a:p>
              <a:pPr algn="ctr" defTabSz="685800">
                <a:defRPr/>
              </a:pPr>
              <a:endParaRPr lang="en-GB" sz="1350" kern="0" dirty="0">
                <a:solidFill>
                  <a:sysClr val="window" lastClr="FFFFFF"/>
                </a:solidFill>
                <a:latin typeface="宋体" panose="02010600030101010101" pitchFamily="2" charset="-122"/>
              </a:endParaRPr>
            </a:p>
          </p:txBody>
        </p:sp>
        <p:sp>
          <p:nvSpPr>
            <p:cNvPr id="27" name="Rectangle 24"/>
            <p:cNvSpPr/>
            <p:nvPr/>
          </p:nvSpPr>
          <p:spPr>
            <a:xfrm>
              <a:off x="1551574" y="3354654"/>
              <a:ext cx="6184733" cy="2259967"/>
            </a:xfrm>
            <a:prstGeom prst="rect">
              <a:avLst/>
            </a:prstGeom>
            <a:noFill/>
          </p:spPr>
          <p:txBody>
            <a:bodyPr tIns="34290" anchor="t" anchorCtr="0">
              <a:noAutofit/>
            </a:bodyPr>
            <a:lstStyle/>
            <a:p>
              <a:pPr algn="just" defTabSz="685800" latinLnBrk="1">
                <a:spcAft>
                  <a:spcPts val="300"/>
                </a:spcAft>
                <a:defRPr/>
              </a:pPr>
              <a:r>
                <a:rPr lang="en-US" altLang="ko-KR" sz="1200" b="1" kern="0" dirty="0" smtClean="0">
                  <a:solidFill>
                    <a:sysClr val="windowText" lastClr="000000">
                      <a:lumMod val="65000"/>
                      <a:lumOff val="35000"/>
                    </a:sysClr>
                  </a:solidFill>
                  <a:cs typeface="Calibri" panose="020F0502020204030204" pitchFamily="34" charset="0"/>
                </a:rPr>
                <a:t>2005</a:t>
              </a:r>
              <a:r>
                <a:rPr lang="zh-CN" altLang="en-US" sz="1200" b="1" kern="0" dirty="0" smtClean="0">
                  <a:solidFill>
                    <a:sysClr val="windowText" lastClr="000000">
                      <a:lumMod val="65000"/>
                      <a:lumOff val="35000"/>
                    </a:sysClr>
                  </a:solidFill>
                  <a:cs typeface="Calibri" panose="020F0502020204030204" pitchFamily="34" charset="0"/>
                </a:rPr>
                <a:t>年，出售个人电脑业务给联想</a:t>
              </a:r>
              <a:endParaRPr lang="en-US" altLang="ko-KR" sz="1200" b="1" kern="0" dirty="0" smtClean="0">
                <a:solidFill>
                  <a:sysClr val="windowText" lastClr="000000">
                    <a:lumMod val="65000"/>
                    <a:lumOff val="35000"/>
                  </a:sysClr>
                </a:solidFill>
                <a:cs typeface="Calibri" panose="020F0502020204030204" pitchFamily="34" charset="0"/>
              </a:endParaRPr>
            </a:p>
            <a:p>
              <a:pPr algn="just" defTabSz="685800" latinLnBrk="1">
                <a:spcAft>
                  <a:spcPts val="300"/>
                </a:spcAft>
                <a:defRPr/>
              </a:pPr>
              <a:endParaRPr lang="en-US" altLang="ko-KR" sz="1200" b="1" kern="0" dirty="0">
                <a:solidFill>
                  <a:sysClr val="windowText" lastClr="000000">
                    <a:lumMod val="65000"/>
                    <a:lumOff val="35000"/>
                  </a:sysClr>
                </a:solidFill>
                <a:cs typeface="Calibri" panose="020F0502020204030204" pitchFamily="34" charset="0"/>
              </a:endParaRPr>
            </a:p>
            <a:p>
              <a:pPr algn="just" defTabSz="685800" latinLnBrk="1">
                <a:spcAft>
                  <a:spcPts val="300"/>
                </a:spcAft>
                <a:defRPr/>
              </a:pPr>
              <a:r>
                <a:rPr lang="en-US" altLang="ko-KR" sz="1200" b="1" kern="0" dirty="0" smtClean="0">
                  <a:solidFill>
                    <a:sysClr val="windowText" lastClr="000000">
                      <a:lumMod val="65000"/>
                      <a:lumOff val="35000"/>
                    </a:sysClr>
                  </a:solidFill>
                  <a:cs typeface="Calibri" panose="020F0502020204030204" pitchFamily="34" charset="0"/>
                </a:rPr>
                <a:t>2014</a:t>
              </a:r>
              <a:r>
                <a:rPr lang="zh-CN" altLang="en-US" sz="1200" b="1" kern="0" dirty="0" smtClean="0">
                  <a:solidFill>
                    <a:sysClr val="windowText" lastClr="000000">
                      <a:lumMod val="65000"/>
                      <a:lumOff val="35000"/>
                    </a:sysClr>
                  </a:solidFill>
                  <a:cs typeface="Calibri" panose="020F0502020204030204" pitchFamily="34" charset="0"/>
                </a:rPr>
                <a:t>年，出售低端服务器业务给联想</a:t>
              </a:r>
              <a:endParaRPr lang="en-US" altLang="zh-CN" sz="1200" b="1" kern="0" dirty="0" smtClean="0">
                <a:solidFill>
                  <a:sysClr val="windowText" lastClr="000000">
                    <a:lumMod val="65000"/>
                    <a:lumOff val="35000"/>
                  </a:sysClr>
                </a:solidFill>
                <a:cs typeface="Calibri" panose="020F0502020204030204" pitchFamily="34" charset="0"/>
              </a:endParaRPr>
            </a:p>
            <a:p>
              <a:pPr algn="just" defTabSz="685800" latinLnBrk="1">
                <a:spcAft>
                  <a:spcPts val="300"/>
                </a:spcAft>
                <a:defRPr/>
              </a:pPr>
              <a:endParaRPr lang="en-US" altLang="ko-KR" sz="1200" b="1" kern="0" dirty="0">
                <a:solidFill>
                  <a:sysClr val="windowText" lastClr="000000">
                    <a:lumMod val="65000"/>
                    <a:lumOff val="35000"/>
                  </a:sysClr>
                </a:solidFill>
                <a:cs typeface="Calibri" panose="020F0502020204030204" pitchFamily="34" charset="0"/>
              </a:endParaRPr>
            </a:p>
            <a:p>
              <a:pPr algn="just" defTabSz="685800" latinLnBrk="1">
                <a:spcAft>
                  <a:spcPts val="300"/>
                </a:spcAft>
                <a:defRPr/>
              </a:pPr>
              <a:r>
                <a:rPr lang="en-US" altLang="ko-KR" sz="1200" b="1" kern="0" dirty="0" smtClean="0">
                  <a:solidFill>
                    <a:sysClr val="windowText" lastClr="000000">
                      <a:lumMod val="65000"/>
                      <a:lumOff val="35000"/>
                    </a:sysClr>
                  </a:solidFill>
                  <a:cs typeface="Calibri" panose="020F0502020204030204" pitchFamily="34" charset="0"/>
                </a:rPr>
                <a:t>2017</a:t>
              </a:r>
              <a:r>
                <a:rPr lang="zh-CN" altLang="en-US" sz="1200" b="1" kern="0" dirty="0" smtClean="0">
                  <a:solidFill>
                    <a:sysClr val="windowText" lastClr="000000">
                      <a:lumMod val="65000"/>
                      <a:lumOff val="35000"/>
                    </a:sysClr>
                  </a:solidFill>
                  <a:cs typeface="Calibri" panose="020F0502020204030204" pitchFamily="34" charset="0"/>
                </a:rPr>
                <a:t>年，以合资的方式将高端服务器业务交给浪潮</a:t>
              </a:r>
              <a:endParaRPr lang="ko-KR" altLang="en-US" sz="1200" b="1" kern="0" dirty="0">
                <a:solidFill>
                  <a:sysClr val="windowText" lastClr="000000">
                    <a:lumMod val="65000"/>
                    <a:lumOff val="35000"/>
                  </a:sysClr>
                </a:solidFill>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83424" y="35238"/>
            <a:ext cx="6172200" cy="43520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800" kern="1200" baseline="0">
                <a:solidFill>
                  <a:schemeClr val="bg1"/>
                </a:solidFill>
                <a:latin typeface="Helvetica"/>
                <a:ea typeface="+mj-ea"/>
                <a:cs typeface="+mj-cs"/>
              </a:defRPr>
            </a:lvl1pPr>
          </a:lstStyle>
          <a:p>
            <a:r>
              <a:rPr lang="zh-CN" altLang="en-US" sz="1800" dirty="0">
                <a:solidFill>
                  <a:prstClr val="black"/>
                </a:solidFill>
                <a:latin typeface="Calibri Light" panose="020F0302020204030204"/>
              </a:rPr>
              <a:t>对</a:t>
            </a:r>
            <a:r>
              <a:rPr lang="en-US" altLang="zh-CN" sz="1800" dirty="0">
                <a:solidFill>
                  <a:prstClr val="black"/>
                </a:solidFill>
                <a:latin typeface="Calibri Light" panose="020F0302020204030204"/>
              </a:rPr>
              <a:t>IP</a:t>
            </a:r>
            <a:r>
              <a:rPr lang="zh-CN" altLang="en-US" sz="1800" dirty="0">
                <a:solidFill>
                  <a:prstClr val="black"/>
                </a:solidFill>
                <a:latin typeface="Calibri Light" panose="020F0302020204030204"/>
              </a:rPr>
              <a:t>的认知变化</a:t>
            </a:r>
            <a:endParaRPr lang="en-GB" sz="1800" dirty="0">
              <a:solidFill>
                <a:prstClr val="black"/>
              </a:solidFill>
              <a:latin typeface="Calibri Light" panose="020F0302020204030204"/>
            </a:endParaRPr>
          </a:p>
        </p:txBody>
      </p:sp>
      <p:pic>
        <p:nvPicPr>
          <p:cNvPr id="3" name="Picture 1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a:xfrm>
            <a:off x="3153476" y="637589"/>
            <a:ext cx="1943119" cy="1567446"/>
          </a:xfrm>
          <a:prstGeom prst="rect">
            <a:avLst/>
          </a:prstGeom>
          <a:noFill/>
        </p:spPr>
      </p:pic>
      <p:sp>
        <p:nvSpPr>
          <p:cNvPr id="4" name="Rectangle 7"/>
          <p:cNvSpPr/>
          <p:nvPr/>
        </p:nvSpPr>
        <p:spPr>
          <a:xfrm>
            <a:off x="3104707" y="2205916"/>
            <a:ext cx="1991888" cy="346249"/>
          </a:xfrm>
          <a:prstGeom prst="rect">
            <a:avLst/>
          </a:prstGeom>
        </p:spPr>
        <p:txBody>
          <a:bodyPr wrap="square">
            <a:noAutofit/>
          </a:bodyPr>
          <a:lstStyle/>
          <a:p>
            <a:pPr algn="ctr" defTabSz="685800">
              <a:defRPr/>
            </a:pPr>
            <a:r>
              <a:rPr lang="zh-CN" altLang="en-US" sz="1350" kern="0" dirty="0">
                <a:solidFill>
                  <a:srgbClr val="1F497D"/>
                </a:solidFill>
                <a:latin typeface="宋体" panose="02010600030101010101" pitchFamily="2" charset="-122"/>
                <a:cs typeface="Verdana" panose="020B0604030504040204" pitchFamily="34" charset="0"/>
              </a:rPr>
              <a:t>先有鸡还是先有</a:t>
            </a:r>
            <a:r>
              <a:rPr lang="zh-CN" altLang="en-US" sz="1350" kern="0" dirty="0" smtClean="0">
                <a:solidFill>
                  <a:srgbClr val="1F497D"/>
                </a:solidFill>
                <a:latin typeface="宋体" panose="02010600030101010101" pitchFamily="2" charset="-122"/>
                <a:cs typeface="Verdana" panose="020B0604030504040204" pitchFamily="34" charset="0"/>
              </a:rPr>
              <a:t>蛋？</a:t>
            </a:r>
            <a:endParaRPr lang="en-GB" sz="1350" kern="0" dirty="0">
              <a:solidFill>
                <a:srgbClr val="1F497D"/>
              </a:solidFill>
              <a:latin typeface="宋体" panose="02010600030101010101" pitchFamily="2" charset="-122"/>
              <a:ea typeface="宋体" panose="02010600030101010101" pitchFamily="2" charset="-122"/>
              <a:cs typeface="Verdana" panose="020B0604030504040204" pitchFamily="34" charset="0"/>
            </a:endParaRPr>
          </a:p>
        </p:txBody>
      </p:sp>
      <p:sp>
        <p:nvSpPr>
          <p:cNvPr id="5" name="Rectangle 8"/>
          <p:cNvSpPr/>
          <p:nvPr/>
        </p:nvSpPr>
        <p:spPr>
          <a:xfrm>
            <a:off x="1076156" y="2688891"/>
            <a:ext cx="6268473" cy="2300630"/>
          </a:xfrm>
          <a:prstGeom prst="rect">
            <a:avLst/>
          </a:prstGeom>
        </p:spPr>
        <p:txBody>
          <a:bodyPr wrap="square">
            <a:spAutoFit/>
          </a:bodyPr>
          <a:lstStyle/>
          <a:p>
            <a:pPr defTabSz="685800">
              <a:spcAft>
                <a:spcPts val="750"/>
              </a:spcAft>
            </a:pPr>
            <a:r>
              <a:rPr lang="zh-CN" altLang="en-US" dirty="0">
                <a:solidFill>
                  <a:srgbClr val="002060"/>
                </a:solidFill>
                <a:cs typeface="Calibri" panose="020F0502020204030204" pitchFamily="34" charset="0"/>
              </a:rPr>
              <a:t>传统意义上的知识产权策略服从企业商业策略</a:t>
            </a:r>
            <a:endParaRPr lang="en-GB" altLang="en-US" dirty="0">
              <a:solidFill>
                <a:srgbClr val="002060"/>
              </a:solidFill>
              <a:ea typeface="宋体" panose="02010600030101010101" pitchFamily="2" charset="-122"/>
              <a:cs typeface="Calibri" panose="020F0502020204030204" pitchFamily="34" charset="0"/>
            </a:endParaRPr>
          </a:p>
          <a:p>
            <a:pPr defTabSz="685800">
              <a:spcAft>
                <a:spcPts val="450"/>
              </a:spcAft>
            </a:pPr>
            <a:r>
              <a:rPr lang="zh-CN" altLang="en-US" b="1" dirty="0">
                <a:solidFill>
                  <a:srgbClr val="002060"/>
                </a:solidFill>
                <a:cs typeface="Calibri" panose="020F0502020204030204" pitchFamily="34" charset="0"/>
              </a:rPr>
              <a:t>而现在两者共生，互相影响：</a:t>
            </a:r>
            <a:endParaRPr lang="en-GB" altLang="en-US" b="1" dirty="0">
              <a:solidFill>
                <a:srgbClr val="002060"/>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pPr>
            <a:r>
              <a:rPr lang="zh-CN" altLang="en-US" sz="1600" dirty="0">
                <a:solidFill>
                  <a:srgbClr val="002060"/>
                </a:solidFill>
                <a:cs typeface="Calibri" panose="020F0502020204030204" pitchFamily="34" charset="0"/>
              </a:rPr>
              <a:t>预先的分析工作能够指导商业策略</a:t>
            </a:r>
            <a:endParaRPr lang="en-GB" altLang="en-US" sz="1600" dirty="0">
              <a:solidFill>
                <a:srgbClr val="002060"/>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pPr>
            <a:r>
              <a:rPr lang="zh-CN" altLang="en-US" sz="1600" dirty="0">
                <a:solidFill>
                  <a:srgbClr val="002060"/>
                </a:solidFill>
                <a:cs typeface="Calibri" panose="020F0502020204030204" pitchFamily="34" charset="0"/>
              </a:rPr>
              <a:t>外部压力</a:t>
            </a:r>
            <a:r>
              <a:rPr lang="en-GB" altLang="en-US" sz="1600" dirty="0">
                <a:solidFill>
                  <a:srgbClr val="002060"/>
                </a:solidFill>
                <a:ea typeface="宋体" panose="02010600030101010101" pitchFamily="2" charset="-122"/>
                <a:cs typeface="Calibri" panose="020F0502020204030204" pitchFamily="34" charset="0"/>
              </a:rPr>
              <a:t> </a:t>
            </a:r>
            <a:r>
              <a:rPr lang="en-GB" altLang="en-US" sz="1600" dirty="0">
                <a:solidFill>
                  <a:srgbClr val="002060"/>
                </a:solidFill>
                <a:ea typeface="宋体" panose="02010600030101010101" pitchFamily="2" charset="-122"/>
                <a:cs typeface="Calibri" panose="020F0502020204030204" pitchFamily="34" charset="0"/>
                <a:sym typeface="Wingdings" panose="05000000000000000000" pitchFamily="2" charset="2"/>
              </a:rPr>
              <a:t> </a:t>
            </a:r>
            <a:r>
              <a:rPr lang="zh-CN" altLang="en-US" sz="1600" dirty="0">
                <a:solidFill>
                  <a:srgbClr val="002060"/>
                </a:solidFill>
                <a:cs typeface="Calibri" panose="020F0502020204030204" pitchFamily="34" charset="0"/>
                <a:sym typeface="Wingdings" panose="05000000000000000000" pitchFamily="2" charset="2"/>
              </a:rPr>
              <a:t>动态策略</a:t>
            </a:r>
            <a:r>
              <a:rPr lang="en-GB" altLang="en-US" sz="1600" dirty="0">
                <a:solidFill>
                  <a:srgbClr val="002060"/>
                </a:solidFill>
                <a:ea typeface="宋体" panose="02010600030101010101" pitchFamily="2" charset="-122"/>
                <a:cs typeface="Calibri" panose="020F0502020204030204" pitchFamily="34" charset="0"/>
                <a:sym typeface="Wingdings" panose="05000000000000000000" pitchFamily="2" charset="2"/>
              </a:rPr>
              <a:t>  </a:t>
            </a:r>
            <a:r>
              <a:rPr lang="zh-CN" altLang="en-US" sz="1600" dirty="0">
                <a:solidFill>
                  <a:srgbClr val="002060"/>
                </a:solidFill>
                <a:cs typeface="Calibri" panose="020F0502020204030204" pitchFamily="34" charset="0"/>
                <a:sym typeface="Wingdings" panose="05000000000000000000" pitchFamily="2" charset="2"/>
              </a:rPr>
              <a:t>实时分析</a:t>
            </a:r>
            <a:endParaRPr lang="en-GB" altLang="en-US" sz="1600" dirty="0">
              <a:solidFill>
                <a:srgbClr val="002060"/>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pPr>
            <a:r>
              <a:rPr lang="en-GB" altLang="en-US" sz="1600" dirty="0">
                <a:solidFill>
                  <a:srgbClr val="002060"/>
                </a:solidFill>
                <a:ea typeface="宋体" panose="02010600030101010101" pitchFamily="2" charset="-122"/>
                <a:cs typeface="Calibri" panose="020F0502020204030204" pitchFamily="34" charset="0"/>
              </a:rPr>
              <a:t>IP</a:t>
            </a:r>
            <a:r>
              <a:rPr lang="zh-CN" altLang="en-US" sz="1600" dirty="0">
                <a:solidFill>
                  <a:srgbClr val="002060"/>
                </a:solidFill>
                <a:cs typeface="Calibri" panose="020F0502020204030204" pitchFamily="34" charset="0"/>
              </a:rPr>
              <a:t>分析</a:t>
            </a:r>
            <a:r>
              <a:rPr lang="en-GB" altLang="en-US" sz="1600" dirty="0">
                <a:solidFill>
                  <a:srgbClr val="002060"/>
                </a:solidFill>
                <a:ea typeface="宋体" panose="02010600030101010101" pitchFamily="2" charset="-122"/>
                <a:cs typeface="Calibri" panose="020F0502020204030204" pitchFamily="34" charset="0"/>
              </a:rPr>
              <a:t> </a:t>
            </a:r>
            <a:r>
              <a:rPr lang="en-GB" altLang="en-US" sz="1600" dirty="0">
                <a:solidFill>
                  <a:srgbClr val="002060"/>
                </a:solidFill>
                <a:ea typeface="宋体" panose="02010600030101010101" pitchFamily="2" charset="-122"/>
                <a:cs typeface="Calibri" panose="020F0502020204030204" pitchFamily="34" charset="0"/>
                <a:sym typeface="Wingdings" panose="05000000000000000000" pitchFamily="2" charset="2"/>
              </a:rPr>
              <a:t> </a:t>
            </a:r>
            <a:r>
              <a:rPr lang="zh-CN" altLang="en-US" sz="1600" dirty="0">
                <a:solidFill>
                  <a:srgbClr val="002060"/>
                </a:solidFill>
                <a:cs typeface="Calibri" panose="020F0502020204030204" pitchFamily="34" charset="0"/>
                <a:sym typeface="Wingdings" panose="05000000000000000000" pitchFamily="2" charset="2"/>
              </a:rPr>
              <a:t>高质量</a:t>
            </a:r>
            <a:r>
              <a:rPr lang="en-US" altLang="zh-CN" sz="1600" dirty="0">
                <a:solidFill>
                  <a:srgbClr val="002060"/>
                </a:solidFill>
                <a:cs typeface="Calibri" panose="020F0502020204030204" pitchFamily="34" charset="0"/>
                <a:sym typeface="Wingdings" panose="05000000000000000000" pitchFamily="2" charset="2"/>
              </a:rPr>
              <a:t>IP</a:t>
            </a:r>
            <a:r>
              <a:rPr lang="zh-CN" altLang="en-US" sz="1600" dirty="0">
                <a:solidFill>
                  <a:srgbClr val="002060"/>
                </a:solidFill>
                <a:cs typeface="Calibri" panose="020F0502020204030204" pitchFamily="34" charset="0"/>
                <a:sym typeface="Wingdings" panose="05000000000000000000" pitchFamily="2" charset="2"/>
              </a:rPr>
              <a:t>组合</a:t>
            </a:r>
            <a:r>
              <a:rPr lang="en-GB" altLang="en-US" sz="1600" dirty="0">
                <a:solidFill>
                  <a:srgbClr val="002060"/>
                </a:solidFill>
                <a:ea typeface="宋体" panose="02010600030101010101" pitchFamily="2" charset="-122"/>
                <a:cs typeface="Calibri" panose="020F0502020204030204" pitchFamily="34" charset="0"/>
                <a:sym typeface="Wingdings" panose="05000000000000000000" pitchFamily="2" charset="2"/>
              </a:rPr>
              <a:t>  </a:t>
            </a:r>
            <a:r>
              <a:rPr lang="zh-CN" altLang="en-US" sz="1600" dirty="0">
                <a:solidFill>
                  <a:srgbClr val="002060"/>
                </a:solidFill>
                <a:cs typeface="Calibri" panose="020F0502020204030204" pitchFamily="34" charset="0"/>
                <a:sym typeface="Wingdings" panose="05000000000000000000" pitchFamily="2" charset="2"/>
              </a:rPr>
              <a:t>新商业策略</a:t>
            </a:r>
            <a:endParaRPr lang="en-US" altLang="en-US" sz="1600" u="sng" dirty="0">
              <a:solidFill>
                <a:srgbClr val="002060"/>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pPr>
            <a:r>
              <a:rPr lang="en-GB" altLang="en-US" sz="1600" dirty="0">
                <a:solidFill>
                  <a:srgbClr val="002060"/>
                </a:solidFill>
                <a:ea typeface="宋体" panose="02010600030101010101" pitchFamily="2" charset="-122"/>
                <a:cs typeface="Calibri" panose="020F0502020204030204" pitchFamily="34" charset="0"/>
              </a:rPr>
              <a:t>IP</a:t>
            </a:r>
            <a:r>
              <a:rPr lang="zh-CN" altLang="en-US" sz="1600" dirty="0">
                <a:solidFill>
                  <a:srgbClr val="002060"/>
                </a:solidFill>
                <a:cs typeface="Calibri" panose="020F0502020204030204" pitchFamily="34" charset="0"/>
              </a:rPr>
              <a:t>策略不仅仅局限于法律意见</a:t>
            </a:r>
            <a:endParaRPr lang="en-US" altLang="en-US" sz="1600" u="sng" dirty="0">
              <a:solidFill>
                <a:srgbClr val="002060"/>
              </a:solidFill>
              <a:ea typeface="宋体" panose="02010600030101010101" pitchFamily="2" charset="-122"/>
              <a:cs typeface="Calibri" panose="020F0502020204030204" pitchFamily="34" charset="0"/>
            </a:endParaRPr>
          </a:p>
          <a:p>
            <a:pPr marL="214630" indent="-214630" defTabSz="685800">
              <a:spcAft>
                <a:spcPts val="450"/>
              </a:spcAft>
              <a:buFont typeface="Arial" panose="020B0604020202020204" pitchFamily="34" charset="0"/>
              <a:buChar char="•"/>
            </a:pPr>
            <a:r>
              <a:rPr lang="zh-CN" altLang="en-US" sz="1600" dirty="0">
                <a:solidFill>
                  <a:srgbClr val="002060"/>
                </a:solidFill>
                <a:cs typeface="Calibri" panose="020F0502020204030204" pitchFamily="34" charset="0"/>
              </a:rPr>
              <a:t>对于</a:t>
            </a:r>
            <a:r>
              <a:rPr lang="en-GB" altLang="en-US" sz="1600" dirty="0">
                <a:solidFill>
                  <a:srgbClr val="002060"/>
                </a:solidFill>
                <a:ea typeface="宋体" panose="02010600030101010101" pitchFamily="2" charset="-122"/>
                <a:cs typeface="Calibri" panose="020F0502020204030204" pitchFamily="34" charset="0"/>
              </a:rPr>
              <a:t>NPE</a:t>
            </a:r>
            <a:r>
              <a:rPr lang="zh-CN" altLang="en-US" sz="1600" dirty="0">
                <a:solidFill>
                  <a:srgbClr val="002060"/>
                </a:solidFill>
                <a:cs typeface="Calibri" panose="020F0502020204030204" pitchFamily="34" charset="0"/>
              </a:rPr>
              <a:t>，</a:t>
            </a:r>
            <a:r>
              <a:rPr lang="en-GB" altLang="en-US" sz="1600" u="sng" dirty="0" smtClean="0">
                <a:solidFill>
                  <a:srgbClr val="002060"/>
                </a:solidFill>
                <a:ea typeface="宋体" panose="02010600030101010101" pitchFamily="2" charset="-122"/>
                <a:cs typeface="Calibri" panose="020F0502020204030204" pitchFamily="34" charset="0"/>
              </a:rPr>
              <a:t>IP</a:t>
            </a:r>
            <a:r>
              <a:rPr lang="zh-CN" altLang="en-US" sz="1600" u="sng" dirty="0" smtClean="0">
                <a:solidFill>
                  <a:srgbClr val="002060"/>
                </a:solidFill>
                <a:ea typeface="宋体" panose="02010600030101010101" pitchFamily="2" charset="-122"/>
                <a:cs typeface="Calibri" panose="020F0502020204030204" pitchFamily="34" charset="0"/>
              </a:rPr>
              <a:t>策略</a:t>
            </a:r>
            <a:r>
              <a:rPr lang="en-GB" altLang="en-US" sz="1600" u="sng" dirty="0" smtClean="0">
                <a:solidFill>
                  <a:srgbClr val="002060"/>
                </a:solidFill>
                <a:ea typeface="宋体" panose="02010600030101010101" pitchFamily="2" charset="-122"/>
                <a:cs typeface="Calibri" panose="020F0502020204030204" pitchFamily="34" charset="0"/>
              </a:rPr>
              <a:t> </a:t>
            </a:r>
            <a:r>
              <a:rPr lang="en-GB" altLang="en-US" sz="1600" u="sng" dirty="0">
                <a:solidFill>
                  <a:srgbClr val="002060"/>
                </a:solidFill>
                <a:ea typeface="宋体" panose="02010600030101010101" pitchFamily="2" charset="-122"/>
                <a:cs typeface="Calibri" panose="020F0502020204030204" pitchFamily="34" charset="0"/>
              </a:rPr>
              <a:t>= </a:t>
            </a:r>
            <a:r>
              <a:rPr lang="zh-CN" altLang="en-US" sz="1600" u="sng" dirty="0" smtClean="0">
                <a:solidFill>
                  <a:srgbClr val="002060"/>
                </a:solidFill>
                <a:ea typeface="宋体" panose="02010600030101010101" pitchFamily="2" charset="-122"/>
                <a:cs typeface="Calibri" panose="020F0502020204030204" pitchFamily="34" charset="0"/>
              </a:rPr>
              <a:t>商业策略</a:t>
            </a:r>
            <a:endParaRPr lang="en-US" altLang="en-US" sz="1600" dirty="0">
              <a:solidFill>
                <a:srgbClr val="002060"/>
              </a:solidFill>
              <a:ea typeface="宋体" panose="02010600030101010101" pitchFamily="2" charset="-122"/>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100" y="1"/>
            <a:ext cx="6199585"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spcBef>
                <a:spcPct val="0"/>
              </a:spcBef>
              <a:defRPr/>
            </a:pPr>
            <a:r>
              <a:rPr lang="en-US" altLang="zh-CN" dirty="0">
                <a:solidFill>
                  <a:prstClr val="black"/>
                </a:solidFill>
                <a:latin typeface="Calibri Light" panose="020F0302020204030204"/>
                <a:ea typeface="+mj-ea"/>
                <a:cs typeface="+mj-cs"/>
              </a:rPr>
              <a:t>SEP</a:t>
            </a:r>
            <a:r>
              <a:rPr lang="zh-CN" altLang="en-US" dirty="0">
                <a:solidFill>
                  <a:prstClr val="black"/>
                </a:solidFill>
                <a:latin typeface="Calibri Light" panose="020F0302020204030204"/>
                <a:ea typeface="+mj-ea"/>
                <a:cs typeface="+mj-cs"/>
              </a:rPr>
              <a:t>专利是每部手机必备的</a:t>
            </a:r>
            <a:r>
              <a:rPr lang="en-US" altLang="zh-CN" dirty="0">
                <a:solidFill>
                  <a:prstClr val="black"/>
                </a:solidFill>
                <a:latin typeface="Calibri Light" panose="020F0302020204030204"/>
                <a:ea typeface="+mj-ea"/>
                <a:cs typeface="+mj-cs"/>
              </a:rPr>
              <a:t>“</a:t>
            </a:r>
            <a:r>
              <a:rPr lang="zh-CN" altLang="en-US" dirty="0">
                <a:solidFill>
                  <a:prstClr val="black"/>
                </a:solidFill>
                <a:latin typeface="Calibri Light" panose="020F0302020204030204"/>
                <a:ea typeface="+mj-ea"/>
                <a:cs typeface="+mj-cs"/>
              </a:rPr>
              <a:t>零件</a:t>
            </a:r>
            <a:r>
              <a:rPr lang="en-US" altLang="zh-CN" dirty="0">
                <a:solidFill>
                  <a:prstClr val="black"/>
                </a:solidFill>
                <a:latin typeface="Calibri Light" panose="020F0302020204030204"/>
                <a:ea typeface="+mj-ea"/>
                <a:cs typeface="+mj-cs"/>
              </a:rPr>
              <a:t>”</a:t>
            </a:r>
            <a:endParaRPr lang="en-US" altLang="zh-CN" dirty="0">
              <a:solidFill>
                <a:prstClr val="black"/>
              </a:solidFill>
              <a:latin typeface="Calibri Light" panose="020F0302020204030204"/>
              <a:ea typeface="+mj-ea"/>
              <a:cs typeface="+mj-cs"/>
            </a:endParaRPr>
          </a:p>
        </p:txBody>
      </p:sp>
      <p:sp>
        <p:nvSpPr>
          <p:cNvPr id="3" name="圆角矩形 16"/>
          <p:cNvSpPr/>
          <p:nvPr/>
        </p:nvSpPr>
        <p:spPr>
          <a:xfrm>
            <a:off x="1558960" y="1264204"/>
            <a:ext cx="2642633" cy="304217"/>
          </a:xfrm>
          <a:prstGeom prst="roundRect">
            <a:avLst/>
          </a:prstGeom>
          <a:solidFill>
            <a:schemeClr val="accent1">
              <a:lumMod val="40000"/>
              <a:lumOff val="60000"/>
            </a:schemeClr>
          </a:solidFill>
          <a:ln>
            <a:no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900" dirty="0">
                <a:solidFill>
                  <a:srgbClr val="000000"/>
                </a:solidFill>
                <a:latin typeface="微软雅黑" panose="020B0503020204020204" pitchFamily="34" charset="-122"/>
                <a:ea typeface="微软雅黑" panose="020B0503020204020204" pitchFamily="34" charset="-122"/>
              </a:rPr>
              <a:t>硬件成本：</a:t>
            </a:r>
            <a:r>
              <a:rPr kumimoji="1" lang="en-US" altLang="zh-CN" sz="900" dirty="0">
                <a:solidFill>
                  <a:srgbClr val="000000"/>
                </a:solidFill>
                <a:latin typeface="微软雅黑" panose="020B0503020204020204" pitchFamily="34" charset="-122"/>
                <a:ea typeface="微软雅黑" panose="020B0503020204020204" pitchFamily="34" charset="-122"/>
              </a:rPr>
              <a:t>120-150</a:t>
            </a:r>
            <a:r>
              <a:rPr kumimoji="1" lang="zh-CN" altLang="en-US" sz="900" dirty="0">
                <a:solidFill>
                  <a:srgbClr val="000000"/>
                </a:solidFill>
                <a:latin typeface="微软雅黑" panose="020B0503020204020204" pitchFamily="34" charset="-122"/>
                <a:ea typeface="微软雅黑" panose="020B0503020204020204" pitchFamily="34" charset="-122"/>
              </a:rPr>
              <a:t>美元</a:t>
            </a:r>
            <a:endParaRPr kumimoji="1" lang="zh-CN" altLang="en-US" sz="900" dirty="0">
              <a:solidFill>
                <a:srgbClr val="000000"/>
              </a:solidFill>
              <a:latin typeface="微软雅黑" panose="020B0503020204020204" pitchFamily="34" charset="-122"/>
              <a:ea typeface="微软雅黑" panose="020B0503020204020204" pitchFamily="34" charset="-122"/>
            </a:endParaRPr>
          </a:p>
        </p:txBody>
      </p:sp>
      <p:sp>
        <p:nvSpPr>
          <p:cNvPr id="5" name="圆角矩形 17"/>
          <p:cNvSpPr/>
          <p:nvPr/>
        </p:nvSpPr>
        <p:spPr>
          <a:xfrm>
            <a:off x="4435526" y="1258342"/>
            <a:ext cx="1589273" cy="304217"/>
          </a:xfrm>
          <a:prstGeom prst="roundRect">
            <a:avLst/>
          </a:prstGeom>
          <a:solidFill>
            <a:schemeClr val="accent1">
              <a:lumMod val="40000"/>
              <a:lumOff val="60000"/>
            </a:schemeClr>
          </a:solidFill>
          <a:ln>
            <a:no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900" dirty="0">
                <a:solidFill>
                  <a:srgbClr val="000000"/>
                </a:solidFill>
                <a:latin typeface="微软雅黑" panose="020B0503020204020204" pitchFamily="34" charset="-122"/>
                <a:ea typeface="微软雅黑" panose="020B0503020204020204" pitchFamily="34" charset="-122"/>
              </a:rPr>
              <a:t>专利成本：</a:t>
            </a:r>
            <a:r>
              <a:rPr kumimoji="1" lang="en-US" altLang="zh-CN" sz="900" dirty="0">
                <a:solidFill>
                  <a:srgbClr val="000000"/>
                </a:solidFill>
                <a:latin typeface="微软雅黑" panose="020B0503020204020204" pitchFamily="34" charset="-122"/>
                <a:ea typeface="微软雅黑" panose="020B0503020204020204" pitchFamily="34" charset="-122"/>
              </a:rPr>
              <a:t>&gt;120</a:t>
            </a:r>
            <a:r>
              <a:rPr kumimoji="1" lang="zh-CN" altLang="en-US" sz="900" dirty="0">
                <a:solidFill>
                  <a:srgbClr val="000000"/>
                </a:solidFill>
                <a:latin typeface="微软雅黑" panose="020B0503020204020204" pitchFamily="34" charset="-122"/>
                <a:ea typeface="微软雅黑" panose="020B0503020204020204" pitchFamily="34" charset="-122"/>
              </a:rPr>
              <a:t>美元</a:t>
            </a:r>
            <a:endParaRPr kumimoji="1" lang="zh-CN" altLang="en-US" sz="900" dirty="0">
              <a:solidFill>
                <a:srgbClr val="0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558960" y="893521"/>
            <a:ext cx="4465838" cy="274073"/>
          </a:xfrm>
          <a:prstGeom prst="rect">
            <a:avLst/>
          </a:prstGeom>
          <a:solidFill>
            <a:schemeClr val="accent1">
              <a:lumMod val="40000"/>
              <a:lumOff val="60000"/>
            </a:schemeClr>
          </a:solidFill>
          <a:ln>
            <a:noFill/>
          </a:ln>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kumimoji="1" sz="1200">
                <a:solidFill>
                  <a:srgbClr val="00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eaLnBrk="1" hangingPunct="1">
              <a:defRPr/>
            </a:pPr>
            <a:r>
              <a:rPr lang="zh-CN" altLang="en-US" sz="1050" dirty="0"/>
              <a:t>一部售价</a:t>
            </a:r>
            <a:r>
              <a:rPr lang="en-US" altLang="zh-CN" sz="1050" dirty="0"/>
              <a:t>400</a:t>
            </a:r>
            <a:r>
              <a:rPr lang="zh-CN" altLang="en-US" sz="1050" dirty="0"/>
              <a:t>美元的手机的成本构成</a:t>
            </a:r>
            <a:endParaRPr lang="en-US" sz="1050" dirty="0"/>
          </a:p>
        </p:txBody>
      </p:sp>
      <p:sp>
        <p:nvSpPr>
          <p:cNvPr id="15366" name="文本框 21"/>
          <p:cNvSpPr txBox="1">
            <a:spLocks noChangeArrowheads="1"/>
          </p:cNvSpPr>
          <p:nvPr/>
        </p:nvSpPr>
        <p:spPr bwMode="auto">
          <a:xfrm>
            <a:off x="1558529" y="4674394"/>
            <a:ext cx="37314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kumimoji="1" lang="zh-CN" altLang="en-US" sz="750" i="1"/>
              <a:t>资料来源：</a:t>
            </a:r>
            <a:r>
              <a:rPr lang="en-US" altLang="zh-CN" sz="750" i="1"/>
              <a:t>《</a:t>
            </a:r>
            <a:r>
              <a:rPr lang="zh-CN" altLang="en-US" sz="750" i="1"/>
              <a:t>智能手机版权累积</a:t>
            </a:r>
            <a:r>
              <a:rPr lang="en-US" altLang="zh-CN" sz="750" i="1"/>
              <a:t>》</a:t>
            </a:r>
            <a:r>
              <a:rPr lang="zh-CN" altLang="en-US" sz="750" i="1"/>
              <a:t>报告</a:t>
            </a:r>
            <a:endParaRPr kumimoji="1" lang="en-US" altLang="zh-CN" sz="750" i="1"/>
          </a:p>
          <a:p>
            <a:pPr eaLnBrk="1" hangingPunct="1"/>
            <a:r>
              <a:rPr kumimoji="1" lang="zh-CN" altLang="en-US" sz="750" i="1"/>
              <a:t>央视链接</a:t>
            </a:r>
            <a:r>
              <a:rPr kumimoji="1" lang="en-US" altLang="zh-CN" sz="750" i="1"/>
              <a:t>: </a:t>
            </a:r>
            <a:r>
              <a:rPr kumimoji="1" lang="en-US" altLang="zh-CN" sz="750" i="1" u="sng"/>
              <a:t>http://m.news.cntv.cn/2015/07/23/ARTI1437611139352352.shtml</a:t>
            </a:r>
            <a:endParaRPr kumimoji="1" lang="zh-CN" altLang="en-US" sz="750" i="1" u="sng"/>
          </a:p>
        </p:txBody>
      </p:sp>
      <p:pic>
        <p:nvPicPr>
          <p:cNvPr id="9" name="Picture 8"/>
          <p:cNvPicPr>
            <a:picLocks noChangeAspect="1"/>
          </p:cNvPicPr>
          <p:nvPr/>
        </p:nvPicPr>
        <p:blipFill>
          <a:blip r:embed="rId1" cstate="print">
            <a:duotone>
              <a:schemeClr val="bg2">
                <a:shade val="45000"/>
                <a:satMod val="135000"/>
              </a:schemeClr>
              <a:prstClr val="white"/>
            </a:duotone>
            <a:lum/>
          </a:blip>
          <a:stretch>
            <a:fillRect/>
          </a:stretch>
        </p:blipFill>
        <p:spPr>
          <a:xfrm>
            <a:off x="4564819" y="1667566"/>
            <a:ext cx="1405974" cy="2902406"/>
          </a:xfrm>
          <a:prstGeom prst="rect">
            <a:avLst/>
          </a:prstGeom>
        </p:spPr>
      </p:pic>
      <p:sp>
        <p:nvSpPr>
          <p:cNvPr id="10" name="矩形 10"/>
          <p:cNvSpPr/>
          <p:nvPr/>
        </p:nvSpPr>
        <p:spPr>
          <a:xfrm>
            <a:off x="4647010" y="2102644"/>
            <a:ext cx="1235869" cy="64293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eaLnBrk="1" hangingPunct="1">
              <a:defRPr/>
            </a:pPr>
            <a:endParaRPr kumimoji="1" lang="en-US" altLang="zh-CN" sz="100" b="1" dirty="0">
              <a:solidFill>
                <a:srgbClr val="000000"/>
              </a:solidFill>
              <a:latin typeface="微软雅黑" panose="020B0503020204020204" pitchFamily="34" charset="-122"/>
              <a:ea typeface="微软雅黑" panose="020B0503020204020204" pitchFamily="34" charset="-122"/>
            </a:endParaRPr>
          </a:p>
          <a:p>
            <a:pPr algn="r" eaLnBrk="1" hangingPunct="1">
              <a:defRPr/>
            </a:pPr>
            <a:r>
              <a:rPr kumimoji="1" lang="en-US" altLang="zh-CN" sz="825" b="1" dirty="0">
                <a:solidFill>
                  <a:srgbClr val="000000"/>
                </a:solidFill>
                <a:latin typeface="微软雅黑" panose="020B0503020204020204" pitchFamily="34" charset="-122"/>
                <a:ea typeface="微软雅黑" panose="020B0503020204020204" pitchFamily="34" charset="-122"/>
              </a:rPr>
              <a:t>54</a:t>
            </a:r>
            <a:r>
              <a:rPr kumimoji="1" lang="zh-CN" altLang="en-US" sz="825" b="1" dirty="0">
                <a:solidFill>
                  <a:srgbClr val="000000"/>
                </a:solidFill>
                <a:latin typeface="微软雅黑" panose="020B0503020204020204" pitchFamily="34" charset="-122"/>
                <a:ea typeface="微软雅黑" panose="020B0503020204020204" pitchFamily="34" charset="-122"/>
              </a:rPr>
              <a:t>美元</a:t>
            </a:r>
            <a:endParaRPr kumimoji="1" lang="en-US" altLang="zh-CN" sz="825"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zh-CN" altLang="en-US" sz="825" dirty="0">
                <a:solidFill>
                  <a:srgbClr val="000000"/>
                </a:solidFill>
                <a:latin typeface="微软雅黑" panose="020B0503020204020204" pitchFamily="34" charset="-122"/>
                <a:ea typeface="微软雅黑" panose="020B0503020204020204" pitchFamily="34" charset="-122"/>
              </a:rPr>
              <a:t>蜂窝基带芯片专利</a:t>
            </a:r>
            <a:endParaRPr kumimoji="1" lang="en-US" altLang="zh-CN" sz="825"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zh-CN" altLang="zh-CN" sz="790" dirty="0">
                <a:solidFill>
                  <a:srgbClr val="000000"/>
                </a:solidFill>
                <a:latin typeface="微软雅黑" panose="020B0503020204020204" pitchFamily="34" charset="-122"/>
                <a:ea typeface="微软雅黑" panose="020B0503020204020204" pitchFamily="34" charset="-122"/>
              </a:rPr>
              <a:t>（</a:t>
            </a:r>
            <a:r>
              <a:rPr kumimoji="1" lang="zh-CN" altLang="en-US" sz="790" dirty="0">
                <a:solidFill>
                  <a:srgbClr val="000000"/>
                </a:solidFill>
                <a:latin typeface="微软雅黑" panose="020B0503020204020204" pitchFamily="34" charset="-122"/>
                <a:ea typeface="微软雅黑" panose="020B0503020204020204" pitchFamily="34" charset="-122"/>
              </a:rPr>
              <a:t>保守估计，因三星</a:t>
            </a:r>
            <a:r>
              <a:rPr kumimoji="1" lang="en-US" altLang="zh-CN" sz="790" dirty="0">
                <a:solidFill>
                  <a:srgbClr val="000000"/>
                </a:solidFill>
                <a:latin typeface="微软雅黑" panose="020B0503020204020204" pitchFamily="34" charset="-122"/>
                <a:ea typeface="微软雅黑" panose="020B0503020204020204" pitchFamily="34" charset="-122"/>
              </a:rPr>
              <a:t> /IDC/LG</a:t>
            </a:r>
            <a:r>
              <a:rPr kumimoji="1" lang="zh-CN" altLang="en-US" sz="790" dirty="0">
                <a:solidFill>
                  <a:srgbClr val="000000"/>
                </a:solidFill>
                <a:latin typeface="微软雅黑" panose="020B0503020204020204" pitchFamily="34" charset="-122"/>
                <a:ea typeface="微软雅黑" panose="020B0503020204020204" pitchFamily="34" charset="-122"/>
              </a:rPr>
              <a:t>未公布费率）</a:t>
            </a:r>
            <a:endParaRPr kumimoji="1" lang="zh-CN" altLang="en-US" sz="790" dirty="0">
              <a:solidFill>
                <a:srgbClr val="000000"/>
              </a:solidFill>
              <a:latin typeface="微软雅黑" panose="020B0503020204020204" pitchFamily="34" charset="-122"/>
              <a:ea typeface="微软雅黑" panose="020B0503020204020204" pitchFamily="34" charset="-122"/>
            </a:endParaRPr>
          </a:p>
        </p:txBody>
      </p:sp>
      <p:sp>
        <p:nvSpPr>
          <p:cNvPr id="11" name="矩形 11"/>
          <p:cNvSpPr/>
          <p:nvPr/>
        </p:nvSpPr>
        <p:spPr>
          <a:xfrm>
            <a:off x="4647010" y="2737247"/>
            <a:ext cx="1235869" cy="5322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eaLnBrk="1" hangingPunct="1">
              <a:defRPr/>
            </a:pPr>
            <a:r>
              <a:rPr kumimoji="1" lang="en-US" altLang="zh-CN" sz="825" b="1" dirty="0">
                <a:solidFill>
                  <a:srgbClr val="000000"/>
                </a:solidFill>
                <a:latin typeface="微软雅黑" panose="020B0503020204020204" pitchFamily="34" charset="-122"/>
                <a:ea typeface="微软雅黑" panose="020B0503020204020204" pitchFamily="34" charset="-122"/>
              </a:rPr>
              <a:t>50</a:t>
            </a:r>
            <a:r>
              <a:rPr kumimoji="1" lang="zh-CN" altLang="en-US" sz="825" b="1" dirty="0">
                <a:solidFill>
                  <a:srgbClr val="000000"/>
                </a:solidFill>
                <a:latin typeface="微软雅黑" panose="020B0503020204020204" pitchFamily="34" charset="-122"/>
                <a:ea typeface="微软雅黑" panose="020B0503020204020204" pitchFamily="34" charset="-122"/>
              </a:rPr>
              <a:t>美元</a:t>
            </a:r>
            <a:endParaRPr kumimoji="1" lang="en-US" altLang="zh-CN" sz="825" b="1"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en-US" altLang="zh-CN" sz="1050" dirty="0" err="1">
                <a:solidFill>
                  <a:srgbClr val="000000"/>
                </a:solidFill>
                <a:latin typeface="微软雅黑" panose="020B0503020204020204" pitchFamily="34" charset="-122"/>
                <a:ea typeface="微软雅黑" panose="020B0503020204020204" pitchFamily="34" charset="-122"/>
              </a:rPr>
              <a:t>WiFi</a:t>
            </a:r>
            <a:r>
              <a:rPr kumimoji="1" lang="zh-CN" altLang="en-US" sz="1050" dirty="0">
                <a:solidFill>
                  <a:srgbClr val="000000"/>
                </a:solidFill>
                <a:latin typeface="微软雅黑" panose="020B0503020204020204" pitchFamily="34" charset="-122"/>
                <a:ea typeface="微软雅黑" panose="020B0503020204020204" pitchFamily="34" charset="-122"/>
              </a:rPr>
              <a:t>／</a:t>
            </a:r>
            <a:r>
              <a:rPr kumimoji="1" lang="en-US" altLang="zh-CN" sz="1050" dirty="0">
                <a:solidFill>
                  <a:srgbClr val="000000"/>
                </a:solidFill>
                <a:latin typeface="微软雅黑" panose="020B0503020204020204" pitchFamily="34" charset="-122"/>
                <a:ea typeface="微软雅黑" panose="020B0503020204020204" pitchFamily="34" charset="-122"/>
              </a:rPr>
              <a:t>802.11</a:t>
            </a:r>
            <a:endParaRPr kumimoji="1" lang="zh-CN" altLang="en-US" sz="1050" dirty="0">
              <a:solidFill>
                <a:srgbClr val="000000"/>
              </a:solidFill>
              <a:latin typeface="微软雅黑" panose="020B0503020204020204" pitchFamily="34" charset="-122"/>
              <a:ea typeface="微软雅黑" panose="020B0503020204020204" pitchFamily="34" charset="-122"/>
            </a:endParaRPr>
          </a:p>
        </p:txBody>
      </p:sp>
      <p:sp>
        <p:nvSpPr>
          <p:cNvPr id="12" name="矩形 12"/>
          <p:cNvSpPr/>
          <p:nvPr/>
        </p:nvSpPr>
        <p:spPr>
          <a:xfrm>
            <a:off x="4647010" y="3269456"/>
            <a:ext cx="1235869" cy="3381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kumimoji="1" lang="en-US" altLang="zh-CN" sz="790" dirty="0">
                <a:solidFill>
                  <a:srgbClr val="000000"/>
                </a:solidFill>
                <a:latin typeface="微软雅黑" panose="020B0503020204020204" pitchFamily="34" charset="-122"/>
                <a:ea typeface="微软雅黑" panose="020B0503020204020204" pitchFamily="34" charset="-122"/>
              </a:rPr>
              <a:t>10.6</a:t>
            </a:r>
            <a:r>
              <a:rPr kumimoji="1" lang="zh-CN" altLang="en-US" sz="790" dirty="0">
                <a:solidFill>
                  <a:srgbClr val="000000"/>
                </a:solidFill>
                <a:latin typeface="微软雅黑" panose="020B0503020204020204" pitchFamily="34" charset="-122"/>
                <a:ea typeface="微软雅黑" panose="020B0503020204020204" pitchFamily="34" charset="-122"/>
              </a:rPr>
              <a:t>美元</a:t>
            </a:r>
            <a:endParaRPr kumimoji="1" lang="en-US" altLang="zh-CN" sz="790"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en-US" altLang="zh-CN" sz="825" dirty="0">
                <a:solidFill>
                  <a:srgbClr val="000000"/>
                </a:solidFill>
                <a:latin typeface="微软雅黑" panose="020B0503020204020204" pitchFamily="34" charset="-122"/>
                <a:ea typeface="微软雅黑" panose="020B0503020204020204" pitchFamily="34" charset="-122"/>
              </a:rPr>
              <a:t>H.264</a:t>
            </a:r>
            <a:endParaRPr kumimoji="1" lang="zh-CN" altLang="en-US" sz="825" dirty="0">
              <a:solidFill>
                <a:srgbClr val="000000"/>
              </a:solidFill>
              <a:latin typeface="微软雅黑" panose="020B0503020204020204" pitchFamily="34" charset="-122"/>
              <a:ea typeface="微软雅黑" panose="020B0503020204020204" pitchFamily="34" charset="-122"/>
            </a:endParaRPr>
          </a:p>
        </p:txBody>
      </p:sp>
      <p:sp>
        <p:nvSpPr>
          <p:cNvPr id="13" name="矩形 13"/>
          <p:cNvSpPr/>
          <p:nvPr/>
        </p:nvSpPr>
        <p:spPr>
          <a:xfrm>
            <a:off x="4647010" y="3607594"/>
            <a:ext cx="1235869" cy="2976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kumimoji="1" lang="en-US" altLang="zh-CN" sz="790" dirty="0">
                <a:solidFill>
                  <a:srgbClr val="000000"/>
                </a:solidFill>
                <a:latin typeface="微软雅黑" panose="020B0503020204020204" pitchFamily="34" charset="-122"/>
                <a:ea typeface="微软雅黑" panose="020B0503020204020204" pitchFamily="34" charset="-122"/>
              </a:rPr>
              <a:t>5-8</a:t>
            </a:r>
            <a:r>
              <a:rPr kumimoji="1" lang="zh-CN" altLang="en-US" sz="790" dirty="0">
                <a:solidFill>
                  <a:srgbClr val="000000"/>
                </a:solidFill>
                <a:latin typeface="微软雅黑" panose="020B0503020204020204" pitchFamily="34" charset="-122"/>
                <a:ea typeface="微软雅黑" panose="020B0503020204020204" pitchFamily="34" charset="-122"/>
              </a:rPr>
              <a:t>美元</a:t>
            </a:r>
            <a:endParaRPr kumimoji="1" lang="en-US" altLang="zh-CN" sz="790"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zh-CN" altLang="en-US" sz="790" dirty="0">
                <a:solidFill>
                  <a:srgbClr val="000000"/>
                </a:solidFill>
                <a:latin typeface="微软雅黑" panose="020B0503020204020204" pitchFamily="34" charset="-122"/>
                <a:ea typeface="微软雅黑" panose="020B0503020204020204" pitchFamily="34" charset="-122"/>
              </a:rPr>
              <a:t>操作系统（</a:t>
            </a:r>
            <a:r>
              <a:rPr kumimoji="1" lang="en-US" altLang="zh-CN" sz="790" dirty="0">
                <a:solidFill>
                  <a:srgbClr val="000000"/>
                </a:solidFill>
                <a:latin typeface="微软雅黑" panose="020B0503020204020204" pitchFamily="34" charset="-122"/>
                <a:ea typeface="微软雅黑" panose="020B0503020204020204" pitchFamily="34" charset="-122"/>
              </a:rPr>
              <a:t>MS/AN)</a:t>
            </a:r>
            <a:endParaRPr kumimoji="1" lang="zh-CN" altLang="en-US" sz="790" dirty="0">
              <a:solidFill>
                <a:srgbClr val="000000"/>
              </a:solidFill>
              <a:latin typeface="微软雅黑" panose="020B0503020204020204" pitchFamily="34" charset="-122"/>
              <a:ea typeface="微软雅黑" panose="020B0503020204020204" pitchFamily="34" charset="-122"/>
            </a:endParaRPr>
          </a:p>
        </p:txBody>
      </p:sp>
      <p:sp>
        <p:nvSpPr>
          <p:cNvPr id="14" name="矩形 14"/>
          <p:cNvSpPr/>
          <p:nvPr/>
        </p:nvSpPr>
        <p:spPr>
          <a:xfrm>
            <a:off x="4647010" y="3905250"/>
            <a:ext cx="617934" cy="25479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kumimoji="1" lang="zh-CN" altLang="zh-CN" sz="790" dirty="0">
                <a:solidFill>
                  <a:srgbClr val="000000"/>
                </a:solidFill>
                <a:latin typeface="微软雅黑" panose="020B0503020204020204" pitchFamily="34" charset="-122"/>
                <a:ea typeface="微软雅黑" panose="020B0503020204020204" pitchFamily="34" charset="-122"/>
              </a:rPr>
              <a:t>0</a:t>
            </a:r>
            <a:r>
              <a:rPr kumimoji="1" lang="en-US" altLang="zh-CN" sz="790" dirty="0">
                <a:solidFill>
                  <a:srgbClr val="000000"/>
                </a:solidFill>
                <a:latin typeface="微软雅黑" panose="020B0503020204020204" pitchFamily="34" charset="-122"/>
                <a:ea typeface="微软雅黑" panose="020B0503020204020204" pitchFamily="34" charset="-122"/>
              </a:rPr>
              <a:t>.95</a:t>
            </a:r>
            <a:r>
              <a:rPr kumimoji="1" lang="zh-CN" altLang="en-US" sz="790" dirty="0">
                <a:solidFill>
                  <a:srgbClr val="000000"/>
                </a:solidFill>
                <a:latin typeface="微软雅黑" panose="020B0503020204020204" pitchFamily="34" charset="-122"/>
                <a:ea typeface="微软雅黑" panose="020B0503020204020204" pitchFamily="34" charset="-122"/>
              </a:rPr>
              <a:t>美元</a:t>
            </a:r>
            <a:endParaRPr kumimoji="1" lang="en-US" altLang="zh-CN" sz="790"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en-US" altLang="zh-CN" sz="825" dirty="0">
                <a:solidFill>
                  <a:srgbClr val="000000"/>
                </a:solidFill>
                <a:latin typeface="微软雅黑" panose="020B0503020204020204" pitchFamily="34" charset="-122"/>
                <a:ea typeface="微软雅黑" panose="020B0503020204020204" pitchFamily="34" charset="-122"/>
              </a:rPr>
              <a:t>MP3</a:t>
            </a:r>
            <a:endParaRPr kumimoji="1" lang="zh-CN" altLang="en-US" sz="825" dirty="0">
              <a:solidFill>
                <a:srgbClr val="000000"/>
              </a:solidFill>
              <a:latin typeface="微软雅黑" panose="020B0503020204020204" pitchFamily="34" charset="-122"/>
              <a:ea typeface="微软雅黑" panose="020B0503020204020204" pitchFamily="34" charset="-122"/>
            </a:endParaRPr>
          </a:p>
        </p:txBody>
      </p:sp>
      <p:sp>
        <p:nvSpPr>
          <p:cNvPr id="15" name="矩形 15"/>
          <p:cNvSpPr/>
          <p:nvPr/>
        </p:nvSpPr>
        <p:spPr>
          <a:xfrm>
            <a:off x="5264944" y="3905250"/>
            <a:ext cx="617935" cy="2547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kumimoji="1" lang="zh-CN" altLang="zh-CN" sz="790" dirty="0">
                <a:solidFill>
                  <a:srgbClr val="000000"/>
                </a:solidFill>
                <a:latin typeface="微软雅黑" panose="020B0503020204020204" pitchFamily="34" charset="-122"/>
                <a:ea typeface="微软雅黑" panose="020B0503020204020204" pitchFamily="34" charset="-122"/>
              </a:rPr>
              <a:t>0</a:t>
            </a:r>
            <a:r>
              <a:rPr kumimoji="1" lang="en-US" altLang="zh-CN" sz="790" dirty="0">
                <a:solidFill>
                  <a:srgbClr val="000000"/>
                </a:solidFill>
                <a:latin typeface="微软雅黑" panose="020B0503020204020204" pitchFamily="34" charset="-122"/>
                <a:ea typeface="微软雅黑" panose="020B0503020204020204" pitchFamily="34" charset="-122"/>
              </a:rPr>
              <a:t>.2</a:t>
            </a:r>
            <a:r>
              <a:rPr kumimoji="1" lang="zh-CN" altLang="en-US" sz="790" dirty="0">
                <a:solidFill>
                  <a:srgbClr val="000000"/>
                </a:solidFill>
                <a:latin typeface="微软雅黑" panose="020B0503020204020204" pitchFamily="34" charset="-122"/>
                <a:ea typeface="微软雅黑" panose="020B0503020204020204" pitchFamily="34" charset="-122"/>
              </a:rPr>
              <a:t>美元</a:t>
            </a:r>
            <a:endParaRPr kumimoji="1" lang="en-US" altLang="zh-CN" sz="790" dirty="0">
              <a:solidFill>
                <a:srgbClr val="000000"/>
              </a:solidFill>
              <a:latin typeface="微软雅黑" panose="020B0503020204020204" pitchFamily="34" charset="-122"/>
              <a:ea typeface="微软雅黑" panose="020B0503020204020204" pitchFamily="34" charset="-122"/>
            </a:endParaRPr>
          </a:p>
          <a:p>
            <a:pPr algn="ctr" eaLnBrk="1" hangingPunct="1">
              <a:defRPr/>
            </a:pPr>
            <a:r>
              <a:rPr kumimoji="1" lang="en-US" altLang="zh-CN" sz="825" dirty="0">
                <a:solidFill>
                  <a:srgbClr val="000000"/>
                </a:solidFill>
                <a:latin typeface="微软雅黑" panose="020B0503020204020204" pitchFamily="34" charset="-122"/>
                <a:ea typeface="微软雅黑" panose="020B0503020204020204" pitchFamily="34" charset="-122"/>
              </a:rPr>
              <a:t>AAC</a:t>
            </a:r>
            <a:endParaRPr kumimoji="1" lang="zh-CN" altLang="en-US" sz="825" dirty="0">
              <a:solidFill>
                <a:srgbClr val="000000"/>
              </a:solidFill>
              <a:latin typeface="微软雅黑" panose="020B0503020204020204" pitchFamily="34" charset="-122"/>
              <a:ea typeface="微软雅黑" panose="020B0503020204020204" pitchFamily="34" charset="-122"/>
            </a:endParaRPr>
          </a:p>
        </p:txBody>
      </p:sp>
      <p:sp>
        <p:nvSpPr>
          <p:cNvPr id="16" name="Rounded Rectangle 15"/>
          <p:cNvSpPr/>
          <p:nvPr/>
        </p:nvSpPr>
        <p:spPr>
          <a:xfrm>
            <a:off x="4632722" y="2033588"/>
            <a:ext cx="3395663" cy="126444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p>
        </p:txBody>
      </p:sp>
      <p:sp>
        <p:nvSpPr>
          <p:cNvPr id="18" name="Rectangle 17"/>
          <p:cNvSpPr/>
          <p:nvPr/>
        </p:nvSpPr>
        <p:spPr>
          <a:xfrm>
            <a:off x="6109098" y="2551510"/>
            <a:ext cx="1810940" cy="39647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1200" b="1" dirty="0">
                <a:solidFill>
                  <a:schemeClr val="tx1"/>
                </a:solidFill>
                <a:latin typeface="Heiti SC Light"/>
                <a:ea typeface="Heiti SC Light"/>
                <a:cs typeface="Heiti SC Light"/>
              </a:rPr>
              <a:t>通信算法相关的</a:t>
            </a:r>
            <a:r>
              <a:rPr kumimoji="1" lang="en-US" altLang="zh-CN" sz="1200" b="1" dirty="0">
                <a:solidFill>
                  <a:schemeClr val="tx1"/>
                </a:solidFill>
                <a:latin typeface="Heiti SC Light"/>
                <a:ea typeface="Heiti SC Light"/>
                <a:cs typeface="Heiti SC Light"/>
              </a:rPr>
              <a:t>SEP</a:t>
            </a:r>
            <a:r>
              <a:rPr kumimoji="1" lang="zh-CN" altLang="en-US" sz="1200" b="1" dirty="0">
                <a:solidFill>
                  <a:schemeClr val="tx1"/>
                </a:solidFill>
                <a:latin typeface="Heiti SC Light"/>
                <a:ea typeface="Heiti SC Light"/>
                <a:cs typeface="Heiti SC Light"/>
              </a:rPr>
              <a:t>专利费用约</a:t>
            </a:r>
            <a:r>
              <a:rPr kumimoji="1" lang="en-US" altLang="zh-CN" sz="1200" b="1" dirty="0">
                <a:solidFill>
                  <a:schemeClr val="tx1"/>
                </a:solidFill>
                <a:latin typeface="Heiti SC Light"/>
                <a:ea typeface="Heiti SC Light"/>
                <a:cs typeface="Heiti SC Light"/>
              </a:rPr>
              <a:t>100</a:t>
            </a:r>
            <a:r>
              <a:rPr kumimoji="1" lang="zh-CN" altLang="en-US" sz="1200" b="1" dirty="0">
                <a:solidFill>
                  <a:schemeClr val="tx1"/>
                </a:solidFill>
                <a:latin typeface="Heiti SC Light"/>
                <a:ea typeface="Heiti SC Light"/>
                <a:cs typeface="Heiti SC Light"/>
              </a:rPr>
              <a:t>美金，占整机售价的</a:t>
            </a:r>
            <a:r>
              <a:rPr kumimoji="1" lang="en-US" altLang="zh-CN" sz="1200" b="1" dirty="0">
                <a:solidFill>
                  <a:schemeClr val="tx1"/>
                </a:solidFill>
                <a:latin typeface="Heiti SC Light"/>
                <a:ea typeface="Heiti SC Light"/>
                <a:cs typeface="Heiti SC Light"/>
              </a:rPr>
              <a:t>25%</a:t>
            </a:r>
            <a:endParaRPr kumimoji="1" lang="en-US" sz="1200" b="1" dirty="0">
              <a:solidFill>
                <a:schemeClr val="tx1"/>
              </a:solidFill>
              <a:latin typeface="Heiti SC Light"/>
              <a:ea typeface="Heiti SC Light"/>
              <a:cs typeface="Heiti SC Light"/>
            </a:endParaRPr>
          </a:p>
        </p:txBody>
      </p:sp>
      <p:pic>
        <p:nvPicPr>
          <p:cNvPr id="15376" name="Picture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028950" y="1664494"/>
            <a:ext cx="1321594" cy="290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12_"/>
          <p:cNvSpPr/>
          <p:nvPr/>
        </p:nvSpPr>
        <p:spPr>
          <a:xfrm>
            <a:off x="3113485" y="2134792"/>
            <a:ext cx="1134665" cy="4393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600" dirty="0">
                <a:solidFill>
                  <a:schemeClr val="bg1"/>
                </a:solidFill>
                <a:latin typeface="微软雅黑" panose="020B0503020204020204" pitchFamily="34" charset="-122"/>
                <a:ea typeface="微软雅黑" panose="020B0503020204020204" pitchFamily="34" charset="-122"/>
              </a:rPr>
              <a:t>快闪记忆体（</a:t>
            </a:r>
            <a:r>
              <a:rPr kumimoji="1" lang="en-US" altLang="zh-CN" sz="600" dirty="0" err="1">
                <a:solidFill>
                  <a:schemeClr val="bg1"/>
                </a:solidFill>
                <a:latin typeface="微软雅黑" panose="020B0503020204020204" pitchFamily="34" charset="-122"/>
                <a:ea typeface="微软雅黑" panose="020B0503020204020204" pitchFamily="34" charset="-122"/>
              </a:rPr>
              <a:t>NANDFlash</a:t>
            </a:r>
            <a:r>
              <a:rPr kumimoji="1" lang="zh-CN" altLang="en-US" sz="600" dirty="0">
                <a:solidFill>
                  <a:schemeClr val="bg1"/>
                </a:solidFill>
                <a:latin typeface="微软雅黑" panose="020B0503020204020204" pitchFamily="34" charset="-122"/>
                <a:ea typeface="微软雅黑" panose="020B0503020204020204" pitchFamily="34" charset="-122"/>
              </a:rPr>
              <a:t>）</a:t>
            </a: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78" name="Rectangle 22"/>
          <p:cNvSpPr>
            <a:spLocks noChangeArrowheads="1"/>
          </p:cNvSpPr>
          <p:nvPr/>
        </p:nvSpPr>
        <p:spPr bwMode="auto">
          <a:xfrm>
            <a:off x="3802056" y="2139554"/>
            <a:ext cx="4603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450">
                <a:solidFill>
                  <a:schemeClr val="bg1"/>
                </a:solidFill>
                <a:latin typeface="微软雅黑" panose="020B0503020204020204" pitchFamily="34" charset="-122"/>
                <a:ea typeface="微软雅黑" panose="020B0503020204020204" pitchFamily="34" charset="-122"/>
              </a:rPr>
              <a:t>20-22</a:t>
            </a:r>
            <a:r>
              <a:rPr kumimoji="1" lang="zh-CN" altLang="en-US" sz="450">
                <a:solidFill>
                  <a:schemeClr val="bg1"/>
                </a:solidFill>
                <a:latin typeface="微软雅黑" panose="020B0503020204020204" pitchFamily="34" charset="-122"/>
                <a:ea typeface="微软雅黑" panose="020B0503020204020204" pitchFamily="34" charset="-122"/>
              </a:rPr>
              <a:t>美元</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24" name="矩形 12__"/>
          <p:cNvSpPr/>
          <p:nvPr/>
        </p:nvSpPr>
        <p:spPr>
          <a:xfrm>
            <a:off x="3115867" y="2596754"/>
            <a:ext cx="1134665" cy="30122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600" dirty="0">
                <a:solidFill>
                  <a:schemeClr val="bg1"/>
                </a:solidFill>
                <a:latin typeface="微软雅黑" panose="020B0503020204020204" pitchFamily="34" charset="-122"/>
                <a:ea typeface="微软雅黑" panose="020B0503020204020204" pitchFamily="34" charset="-122"/>
              </a:rPr>
              <a:t>显示屏</a:t>
            </a: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80" name="Rectangle 24"/>
          <p:cNvSpPr>
            <a:spLocks noChangeArrowheads="1"/>
          </p:cNvSpPr>
          <p:nvPr/>
        </p:nvSpPr>
        <p:spPr bwMode="auto">
          <a:xfrm>
            <a:off x="3794912" y="2578894"/>
            <a:ext cx="4603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450">
                <a:solidFill>
                  <a:schemeClr val="bg1"/>
                </a:solidFill>
                <a:latin typeface="微软雅黑" panose="020B0503020204020204" pitchFamily="34" charset="-122"/>
                <a:ea typeface="微软雅黑" panose="020B0503020204020204" pitchFamily="34" charset="-122"/>
              </a:rPr>
              <a:t>18-20</a:t>
            </a:r>
            <a:r>
              <a:rPr kumimoji="1" lang="zh-CN" altLang="en-US" sz="450">
                <a:solidFill>
                  <a:schemeClr val="bg1"/>
                </a:solidFill>
                <a:latin typeface="微软雅黑" panose="020B0503020204020204" pitchFamily="34" charset="-122"/>
                <a:ea typeface="微软雅黑" panose="020B0503020204020204" pitchFamily="34" charset="-122"/>
              </a:rPr>
              <a:t>美元</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26" name="矩形 12___"/>
          <p:cNvSpPr/>
          <p:nvPr/>
        </p:nvSpPr>
        <p:spPr>
          <a:xfrm>
            <a:off x="3119438" y="2908698"/>
            <a:ext cx="1134666" cy="22026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600" dirty="0">
                <a:solidFill>
                  <a:schemeClr val="bg1"/>
                </a:solidFill>
                <a:latin typeface="微软雅黑" panose="020B0503020204020204" pitchFamily="34" charset="-122"/>
                <a:ea typeface="微软雅黑" panose="020B0503020204020204" pitchFamily="34" charset="-122"/>
              </a:rPr>
              <a:t>应用处理器</a:t>
            </a: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82" name="Rectangle 26"/>
          <p:cNvSpPr>
            <a:spLocks noChangeArrowheads="1"/>
          </p:cNvSpPr>
          <p:nvPr/>
        </p:nvSpPr>
        <p:spPr bwMode="auto">
          <a:xfrm>
            <a:off x="3793722" y="2894410"/>
            <a:ext cx="4603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450">
                <a:solidFill>
                  <a:schemeClr val="bg1"/>
                </a:solidFill>
                <a:latin typeface="微软雅黑" panose="020B0503020204020204" pitchFamily="34" charset="-122"/>
                <a:ea typeface="微软雅黑" panose="020B0503020204020204" pitchFamily="34" charset="-122"/>
              </a:rPr>
              <a:t>15-17</a:t>
            </a:r>
            <a:r>
              <a:rPr kumimoji="1" lang="zh-CN" altLang="en-US" sz="450">
                <a:solidFill>
                  <a:schemeClr val="bg1"/>
                </a:solidFill>
                <a:latin typeface="微软雅黑" panose="020B0503020204020204" pitchFamily="34" charset="-122"/>
                <a:ea typeface="微软雅黑" panose="020B0503020204020204" pitchFamily="34" charset="-122"/>
              </a:rPr>
              <a:t>美元</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28" name="矩形 12____"/>
          <p:cNvSpPr/>
          <p:nvPr/>
        </p:nvSpPr>
        <p:spPr>
          <a:xfrm>
            <a:off x="3115867" y="3143250"/>
            <a:ext cx="1134665" cy="2083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525" dirty="0">
                <a:solidFill>
                  <a:schemeClr val="bg1"/>
                </a:solidFill>
                <a:latin typeface="微软雅黑" panose="020B0503020204020204" pitchFamily="34" charset="-122"/>
                <a:ea typeface="微软雅黑" panose="020B0503020204020204" pitchFamily="34" charset="-122"/>
              </a:rPr>
              <a:t>动态随机存取存储器（</a:t>
            </a:r>
            <a:r>
              <a:rPr kumimoji="1" lang="en-US" altLang="zh-CN" sz="525" dirty="0">
                <a:solidFill>
                  <a:schemeClr val="bg1"/>
                </a:solidFill>
                <a:latin typeface="微软雅黑" panose="020B0503020204020204" pitchFamily="34" charset="-122"/>
                <a:ea typeface="微软雅黑" panose="020B0503020204020204" pitchFamily="34" charset="-122"/>
              </a:rPr>
              <a:t>DRAM</a:t>
            </a:r>
            <a:r>
              <a:rPr kumimoji="1" lang="zh-CN" altLang="en-US" sz="525" dirty="0">
                <a:solidFill>
                  <a:schemeClr val="bg1"/>
                </a:solidFill>
                <a:latin typeface="微软雅黑" panose="020B0503020204020204" pitchFamily="34" charset="-122"/>
                <a:ea typeface="微软雅黑" panose="020B0503020204020204" pitchFamily="34" charset="-122"/>
              </a:rPr>
              <a:t>）</a:t>
            </a:r>
            <a:endParaRPr kumimoji="1" lang="en-US" altLang="zh-CN" sz="450" dirty="0">
              <a:solidFill>
                <a:schemeClr val="bg1"/>
              </a:solidFill>
              <a:latin typeface="微软雅黑" panose="020B0503020204020204" pitchFamily="34" charset="-122"/>
              <a:ea typeface="微软雅黑" panose="020B0503020204020204" pitchFamily="34" charset="-122"/>
            </a:endParaRPr>
          </a:p>
        </p:txBody>
      </p:sp>
      <p:sp>
        <p:nvSpPr>
          <p:cNvPr id="15384" name="Rectangle 28"/>
          <p:cNvSpPr>
            <a:spLocks noChangeArrowheads="1"/>
          </p:cNvSpPr>
          <p:nvPr/>
        </p:nvSpPr>
        <p:spPr bwMode="auto">
          <a:xfrm>
            <a:off x="3823811" y="3109913"/>
            <a:ext cx="42672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450">
                <a:solidFill>
                  <a:schemeClr val="bg1"/>
                </a:solidFill>
                <a:latin typeface="微软雅黑" panose="020B0503020204020204" pitchFamily="34" charset="-122"/>
                <a:ea typeface="微软雅黑" panose="020B0503020204020204" pitchFamily="34" charset="-122"/>
              </a:rPr>
              <a:t>8-10</a:t>
            </a:r>
            <a:r>
              <a:rPr kumimoji="1" lang="zh-CN" altLang="en-US" sz="450">
                <a:solidFill>
                  <a:schemeClr val="bg1"/>
                </a:solidFill>
                <a:latin typeface="微软雅黑" panose="020B0503020204020204" pitchFamily="34" charset="-122"/>
                <a:ea typeface="微软雅黑" panose="020B0503020204020204" pitchFamily="34" charset="-122"/>
              </a:rPr>
              <a:t>美元</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30" name="矩形 12_____"/>
          <p:cNvSpPr/>
          <p:nvPr/>
        </p:nvSpPr>
        <p:spPr>
          <a:xfrm>
            <a:off x="3115867" y="3368279"/>
            <a:ext cx="1134665" cy="15954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zh-CN" altLang="en-US" sz="600" dirty="0">
                <a:solidFill>
                  <a:schemeClr val="bg1"/>
                </a:solidFill>
                <a:latin typeface="微软雅黑" panose="020B0503020204020204" pitchFamily="34" charset="-122"/>
                <a:ea typeface="微软雅黑" panose="020B0503020204020204" pitchFamily="34" charset="-122"/>
              </a:rPr>
              <a:t>基带</a:t>
            </a: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86" name="Rectangle 30"/>
          <p:cNvSpPr>
            <a:spLocks noChangeArrowheads="1"/>
          </p:cNvSpPr>
          <p:nvPr/>
        </p:nvSpPr>
        <p:spPr bwMode="auto">
          <a:xfrm>
            <a:off x="3785387" y="3338513"/>
            <a:ext cx="4603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450">
                <a:solidFill>
                  <a:schemeClr val="bg1"/>
                </a:solidFill>
                <a:latin typeface="微软雅黑" panose="020B0503020204020204" pitchFamily="34" charset="-122"/>
                <a:ea typeface="微软雅黑" panose="020B0503020204020204" pitchFamily="34" charset="-122"/>
              </a:rPr>
              <a:t>10-13</a:t>
            </a:r>
            <a:r>
              <a:rPr kumimoji="1" lang="zh-CN" altLang="en-US" sz="450">
                <a:solidFill>
                  <a:schemeClr val="bg1"/>
                </a:solidFill>
                <a:latin typeface="微软雅黑" panose="020B0503020204020204" pitchFamily="34" charset="-122"/>
                <a:ea typeface="微软雅黑" panose="020B0503020204020204" pitchFamily="34" charset="-122"/>
              </a:rPr>
              <a:t>美元</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32" name="矩形 12______"/>
          <p:cNvSpPr/>
          <p:nvPr/>
        </p:nvSpPr>
        <p:spPr>
          <a:xfrm>
            <a:off x="3114675" y="3546873"/>
            <a:ext cx="1134666" cy="15954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88" name="Rectangle 32"/>
          <p:cNvSpPr>
            <a:spLocks noChangeArrowheads="1"/>
          </p:cNvSpPr>
          <p:nvPr/>
        </p:nvSpPr>
        <p:spPr bwMode="auto">
          <a:xfrm>
            <a:off x="3862563" y="3518298"/>
            <a:ext cx="359394"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75">
                <a:solidFill>
                  <a:schemeClr val="bg1"/>
                </a:solidFill>
                <a:latin typeface="微软雅黑" panose="020B0503020204020204" pitchFamily="34" charset="-122"/>
                <a:ea typeface="微软雅黑" panose="020B0503020204020204" pitchFamily="34" charset="-122"/>
              </a:rPr>
              <a:t>4-5</a:t>
            </a:r>
            <a:r>
              <a:rPr kumimoji="1" lang="zh-CN" altLang="en-US" sz="375">
                <a:solidFill>
                  <a:schemeClr val="bg1"/>
                </a:solidFill>
                <a:latin typeface="微软雅黑" panose="020B0503020204020204" pitchFamily="34" charset="-122"/>
                <a:ea typeface="微软雅黑" panose="020B0503020204020204" pitchFamily="34" charset="-122"/>
              </a:rPr>
              <a:t>美元</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sp>
        <p:nvSpPr>
          <p:cNvPr id="15389" name="Rectangle 33"/>
          <p:cNvSpPr>
            <a:spLocks noChangeArrowheads="1"/>
          </p:cNvSpPr>
          <p:nvPr/>
        </p:nvSpPr>
        <p:spPr bwMode="auto">
          <a:xfrm>
            <a:off x="3098768" y="3575447"/>
            <a:ext cx="1164101"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kumimoji="1" lang="zh-CN" altLang="en-US" sz="525">
                <a:solidFill>
                  <a:schemeClr val="bg1"/>
                </a:solidFill>
                <a:latin typeface="微软雅黑" panose="020B0503020204020204" pitchFamily="34" charset="-122"/>
                <a:ea typeface="微软雅黑" panose="020B0503020204020204" pitchFamily="34" charset="-122"/>
              </a:rPr>
              <a:t>射频收发器</a:t>
            </a:r>
            <a:r>
              <a:rPr kumimoji="1" lang="en-US" altLang="zh-CN" sz="525">
                <a:solidFill>
                  <a:schemeClr val="bg1"/>
                </a:solidFill>
                <a:latin typeface="微软雅黑" panose="020B0503020204020204" pitchFamily="34" charset="-122"/>
                <a:ea typeface="微软雅黑" panose="020B0503020204020204" pitchFamily="34" charset="-122"/>
              </a:rPr>
              <a:t>(RF)</a:t>
            </a:r>
            <a:r>
              <a:rPr kumimoji="1" lang="zh-CN" altLang="en-US" sz="525">
                <a:solidFill>
                  <a:schemeClr val="bg1"/>
                </a:solidFill>
                <a:latin typeface="微软雅黑" panose="020B0503020204020204" pitchFamily="34" charset="-122"/>
                <a:ea typeface="微软雅黑" panose="020B0503020204020204" pitchFamily="34" charset="-122"/>
              </a:rPr>
              <a:t>和前端模块</a:t>
            </a:r>
            <a:r>
              <a:rPr kumimoji="1" lang="en-US" altLang="zh-CN" sz="525">
                <a:solidFill>
                  <a:schemeClr val="bg1"/>
                </a:solidFill>
                <a:latin typeface="微软雅黑" panose="020B0503020204020204" pitchFamily="34" charset="-122"/>
                <a:ea typeface="微软雅黑" panose="020B0503020204020204" pitchFamily="34" charset="-122"/>
              </a:rPr>
              <a:t>(FEM)</a:t>
            </a:r>
            <a:endParaRPr kumimoji="1" lang="en-US" altLang="zh-CN" sz="150">
              <a:solidFill>
                <a:schemeClr val="bg1"/>
              </a:solidFill>
              <a:latin typeface="微软雅黑" panose="020B0503020204020204" pitchFamily="34" charset="-122"/>
              <a:ea typeface="微软雅黑" panose="020B0503020204020204" pitchFamily="34" charset="-122"/>
            </a:endParaRPr>
          </a:p>
        </p:txBody>
      </p:sp>
      <p:grpSp>
        <p:nvGrpSpPr>
          <p:cNvPr id="15390" name="Group 34"/>
          <p:cNvGrpSpPr/>
          <p:nvPr/>
        </p:nvGrpSpPr>
        <p:grpSpPr bwMode="auto">
          <a:xfrm>
            <a:off x="3073004" y="3732610"/>
            <a:ext cx="486965" cy="247650"/>
            <a:chOff x="4792537" y="5322607"/>
            <a:chExt cx="726393" cy="370016"/>
          </a:xfrm>
        </p:grpSpPr>
        <p:sp>
          <p:nvSpPr>
            <p:cNvPr id="56" name="矩形 12"/>
            <p:cNvSpPr/>
            <p:nvPr/>
          </p:nvSpPr>
          <p:spPr>
            <a:xfrm>
              <a:off x="4888442" y="5329723"/>
              <a:ext cx="534582" cy="3629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413" name="Rectangle 56"/>
            <p:cNvSpPr>
              <a:spLocks noChangeArrowheads="1"/>
            </p:cNvSpPr>
            <p:nvPr/>
          </p:nvSpPr>
          <p:spPr bwMode="auto">
            <a:xfrm>
              <a:off x="4792537" y="5447795"/>
              <a:ext cx="726393" cy="24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zh-CN" altLang="en-US" sz="450">
                  <a:solidFill>
                    <a:schemeClr val="bg1"/>
                  </a:solidFill>
                  <a:latin typeface="微软雅黑" panose="020B0503020204020204" pitchFamily="34" charset="-122"/>
                  <a:ea typeface="微软雅黑" panose="020B0503020204020204" pitchFamily="34" charset="-122"/>
                </a:rPr>
                <a:t>功率放大器</a:t>
              </a:r>
              <a:endParaRPr kumimoji="1" lang="en-US" altLang="zh-CN" sz="450">
                <a:solidFill>
                  <a:schemeClr val="bg1"/>
                </a:solidFill>
                <a:latin typeface="微软雅黑" panose="020B0503020204020204" pitchFamily="34" charset="-122"/>
                <a:ea typeface="微软雅黑" panose="020B0503020204020204" pitchFamily="34" charset="-122"/>
              </a:endParaRPr>
            </a:p>
          </p:txBody>
        </p:sp>
        <p:sp>
          <p:nvSpPr>
            <p:cNvPr id="15414" name="Rectangle 57"/>
            <p:cNvSpPr>
              <a:spLocks noChangeArrowheads="1"/>
            </p:cNvSpPr>
            <p:nvPr/>
          </p:nvSpPr>
          <p:spPr bwMode="auto">
            <a:xfrm>
              <a:off x="4934720" y="5322607"/>
              <a:ext cx="536099" cy="22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75">
                  <a:solidFill>
                    <a:schemeClr val="bg1"/>
                  </a:solidFill>
                  <a:latin typeface="微软雅黑" panose="020B0503020204020204" pitchFamily="34" charset="-122"/>
                  <a:ea typeface="微软雅黑" panose="020B0503020204020204" pitchFamily="34" charset="-122"/>
                </a:rPr>
                <a:t>3-4</a:t>
              </a:r>
              <a:r>
                <a:rPr kumimoji="1" lang="zh-CN" altLang="en-US" sz="375">
                  <a:solidFill>
                    <a:schemeClr val="bg1"/>
                  </a:solidFill>
                  <a:latin typeface="微软雅黑" panose="020B0503020204020204" pitchFamily="34" charset="-122"/>
                  <a:ea typeface="微软雅黑" panose="020B0503020204020204" pitchFamily="34" charset="-122"/>
                </a:rPr>
                <a:t>美元</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grpSp>
      <p:grpSp>
        <p:nvGrpSpPr>
          <p:cNvPr id="15391" name="Group 35"/>
          <p:cNvGrpSpPr/>
          <p:nvPr/>
        </p:nvGrpSpPr>
        <p:grpSpPr bwMode="auto">
          <a:xfrm>
            <a:off x="3438525" y="3727847"/>
            <a:ext cx="486966" cy="293353"/>
            <a:chOff x="4792537" y="5322607"/>
            <a:chExt cx="726393" cy="437161"/>
          </a:xfrm>
        </p:grpSpPr>
        <p:sp>
          <p:nvSpPr>
            <p:cNvPr id="53" name="矩形 12"/>
            <p:cNvSpPr/>
            <p:nvPr/>
          </p:nvSpPr>
          <p:spPr>
            <a:xfrm>
              <a:off x="4888442" y="5329704"/>
              <a:ext cx="534583" cy="363730"/>
            </a:xfrm>
            <a:prstGeom prst="roundRect">
              <a:avLst/>
            </a:prstGeom>
            <a:solidFill>
              <a:srgbClr val="BD1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410" name="Rectangle 53"/>
            <p:cNvSpPr>
              <a:spLocks noChangeArrowheads="1"/>
            </p:cNvSpPr>
            <p:nvPr/>
          </p:nvSpPr>
          <p:spPr bwMode="auto">
            <a:xfrm>
              <a:off x="4792537" y="5450176"/>
              <a:ext cx="726393" cy="30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zh-CN" altLang="en-US" sz="375">
                  <a:solidFill>
                    <a:schemeClr val="bg1"/>
                  </a:solidFill>
                  <a:latin typeface="微软雅黑" panose="020B0503020204020204" pitchFamily="34" charset="-122"/>
                  <a:ea typeface="微软雅黑" panose="020B0503020204020204" pitchFamily="34" charset="-122"/>
                </a:rPr>
                <a:t>电源管理单元</a:t>
              </a:r>
              <a:endParaRPr kumimoji="1" lang="en-US" altLang="zh-CN" sz="375">
                <a:solidFill>
                  <a:schemeClr val="bg1"/>
                </a:solidFill>
                <a:latin typeface="微软雅黑" panose="020B0503020204020204" pitchFamily="34" charset="-122"/>
                <a:ea typeface="微软雅黑" panose="020B0503020204020204" pitchFamily="34" charset="-122"/>
              </a:endParaRPr>
            </a:p>
            <a:p>
              <a:pPr algn="ctr" eaLnBrk="1" hangingPunct="1"/>
              <a:r>
                <a:rPr kumimoji="1" lang="zh-CN" altLang="en-US" sz="375">
                  <a:solidFill>
                    <a:schemeClr val="bg1"/>
                  </a:solidFill>
                  <a:latin typeface="微软雅黑" panose="020B0503020204020204" pitchFamily="34" charset="-122"/>
                  <a:ea typeface="微软雅黑" panose="020B0503020204020204" pitchFamily="34" charset="-122"/>
                </a:rPr>
                <a:t>（</a:t>
              </a:r>
              <a:r>
                <a:rPr kumimoji="1" lang="en-US" altLang="zh-CN" sz="375">
                  <a:solidFill>
                    <a:schemeClr val="bg1"/>
                  </a:solidFill>
                  <a:latin typeface="微软雅黑" panose="020B0503020204020204" pitchFamily="34" charset="-122"/>
                  <a:ea typeface="微软雅黑" panose="020B0503020204020204" pitchFamily="34" charset="-122"/>
                </a:rPr>
                <a:t>PMIC</a:t>
              </a:r>
              <a:r>
                <a:rPr kumimoji="1" lang="zh-CN" altLang="en-US" sz="375">
                  <a:solidFill>
                    <a:schemeClr val="bg1"/>
                  </a:solidFill>
                  <a:latin typeface="微软雅黑" panose="020B0503020204020204" pitchFamily="34" charset="-122"/>
                  <a:ea typeface="微软雅黑" panose="020B0503020204020204" pitchFamily="34" charset="-122"/>
                </a:rPr>
                <a:t>）</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sp>
          <p:nvSpPr>
            <p:cNvPr id="15411" name="Rectangle 54"/>
            <p:cNvSpPr>
              <a:spLocks noChangeArrowheads="1"/>
            </p:cNvSpPr>
            <p:nvPr/>
          </p:nvSpPr>
          <p:spPr bwMode="auto">
            <a:xfrm>
              <a:off x="4934722" y="5322607"/>
              <a:ext cx="536098" cy="22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75">
                  <a:solidFill>
                    <a:schemeClr val="bg1"/>
                  </a:solidFill>
                  <a:latin typeface="微软雅黑" panose="020B0503020204020204" pitchFamily="34" charset="-122"/>
                  <a:ea typeface="微软雅黑" panose="020B0503020204020204" pitchFamily="34" charset="-122"/>
                </a:rPr>
                <a:t>3-4</a:t>
              </a:r>
              <a:r>
                <a:rPr kumimoji="1" lang="zh-CN" altLang="en-US" sz="375">
                  <a:solidFill>
                    <a:schemeClr val="bg1"/>
                  </a:solidFill>
                  <a:latin typeface="微软雅黑" panose="020B0503020204020204" pitchFamily="34" charset="-122"/>
                  <a:ea typeface="微软雅黑" panose="020B0503020204020204" pitchFamily="34" charset="-122"/>
                </a:rPr>
                <a:t>美元</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grpSp>
      <p:grpSp>
        <p:nvGrpSpPr>
          <p:cNvPr id="15392" name="Group 36"/>
          <p:cNvGrpSpPr/>
          <p:nvPr/>
        </p:nvGrpSpPr>
        <p:grpSpPr bwMode="auto">
          <a:xfrm>
            <a:off x="3800475" y="3730232"/>
            <a:ext cx="486966" cy="288570"/>
            <a:chOff x="4792537" y="5322607"/>
            <a:chExt cx="726393" cy="429982"/>
          </a:xfrm>
        </p:grpSpPr>
        <p:sp>
          <p:nvSpPr>
            <p:cNvPr id="50" name="矩形 12"/>
            <p:cNvSpPr/>
            <p:nvPr/>
          </p:nvSpPr>
          <p:spPr>
            <a:xfrm>
              <a:off x="4888442" y="5329703"/>
              <a:ext cx="554118" cy="3636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407" name="Rectangle 50"/>
            <p:cNvSpPr>
              <a:spLocks noChangeArrowheads="1"/>
            </p:cNvSpPr>
            <p:nvPr/>
          </p:nvSpPr>
          <p:spPr bwMode="auto">
            <a:xfrm>
              <a:off x="4792537" y="5443033"/>
              <a:ext cx="726393" cy="30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zh-CN" altLang="en-US" sz="375">
                  <a:solidFill>
                    <a:schemeClr val="bg1"/>
                  </a:solidFill>
                  <a:latin typeface="微软雅黑" panose="020B0503020204020204" pitchFamily="34" charset="-122"/>
                  <a:ea typeface="微软雅黑" panose="020B0503020204020204" pitchFamily="34" charset="-122"/>
                </a:rPr>
                <a:t>复合芯片</a:t>
              </a:r>
              <a:r>
                <a:rPr kumimoji="1" lang="en-US" altLang="zh-CN" sz="375">
                  <a:solidFill>
                    <a:schemeClr val="bg1"/>
                  </a:solidFill>
                  <a:latin typeface="微软雅黑" panose="020B0503020204020204" pitchFamily="34" charset="-122"/>
                  <a:ea typeface="微软雅黑" panose="020B0503020204020204" pitchFamily="34" charset="-122"/>
                </a:rPr>
                <a:t>(WiFi/BT/FM)</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sp>
          <p:nvSpPr>
            <p:cNvPr id="15408" name="Rectangle 51"/>
            <p:cNvSpPr>
              <a:spLocks noChangeArrowheads="1"/>
            </p:cNvSpPr>
            <p:nvPr/>
          </p:nvSpPr>
          <p:spPr bwMode="auto">
            <a:xfrm>
              <a:off x="4934722" y="5322607"/>
              <a:ext cx="536098" cy="22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75">
                  <a:solidFill>
                    <a:schemeClr val="bg1"/>
                  </a:solidFill>
                  <a:latin typeface="微软雅黑" panose="020B0503020204020204" pitchFamily="34" charset="-122"/>
                  <a:ea typeface="微软雅黑" panose="020B0503020204020204" pitchFamily="34" charset="-122"/>
                </a:rPr>
                <a:t>3-4</a:t>
              </a:r>
              <a:r>
                <a:rPr kumimoji="1" lang="zh-CN" altLang="en-US" sz="375">
                  <a:solidFill>
                    <a:schemeClr val="bg1"/>
                  </a:solidFill>
                  <a:latin typeface="微软雅黑" panose="020B0503020204020204" pitchFamily="34" charset="-122"/>
                  <a:ea typeface="微软雅黑" panose="020B0503020204020204" pitchFamily="34" charset="-122"/>
                </a:rPr>
                <a:t>美元</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grpSp>
      <p:grpSp>
        <p:nvGrpSpPr>
          <p:cNvPr id="15393" name="Group 37"/>
          <p:cNvGrpSpPr/>
          <p:nvPr/>
        </p:nvGrpSpPr>
        <p:grpSpPr bwMode="auto">
          <a:xfrm>
            <a:off x="3061098" y="3970732"/>
            <a:ext cx="572690" cy="206505"/>
            <a:chOff x="4792537" y="5447795"/>
            <a:chExt cx="853482" cy="307915"/>
          </a:xfrm>
        </p:grpSpPr>
        <p:sp>
          <p:nvSpPr>
            <p:cNvPr id="47" name="矩形 12"/>
            <p:cNvSpPr/>
            <p:nvPr/>
          </p:nvSpPr>
          <p:spPr>
            <a:xfrm>
              <a:off x="4888354" y="5490403"/>
              <a:ext cx="757665" cy="17930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404" name="Rectangle 47"/>
            <p:cNvSpPr>
              <a:spLocks noChangeArrowheads="1"/>
            </p:cNvSpPr>
            <p:nvPr/>
          </p:nvSpPr>
          <p:spPr bwMode="auto">
            <a:xfrm>
              <a:off x="4792537" y="5447795"/>
              <a:ext cx="726393" cy="2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zh-CN" altLang="en-US" sz="375">
                  <a:solidFill>
                    <a:schemeClr val="bg1"/>
                  </a:solidFill>
                  <a:latin typeface="微软雅黑" panose="020B0503020204020204" pitchFamily="34" charset="-122"/>
                  <a:ea typeface="微软雅黑" panose="020B0503020204020204" pitchFamily="34" charset="-122"/>
                </a:rPr>
                <a:t>触摸屏控制器</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sp>
          <p:nvSpPr>
            <p:cNvPr id="15405" name="Rectangle 48"/>
            <p:cNvSpPr>
              <a:spLocks noChangeArrowheads="1"/>
            </p:cNvSpPr>
            <p:nvPr/>
          </p:nvSpPr>
          <p:spPr bwMode="auto">
            <a:xfrm>
              <a:off x="5026167" y="5549197"/>
              <a:ext cx="480660" cy="2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00">
                  <a:solidFill>
                    <a:schemeClr val="bg1"/>
                  </a:solidFill>
                  <a:latin typeface="微软雅黑" panose="020B0503020204020204" pitchFamily="34" charset="-122"/>
                  <a:ea typeface="微软雅黑" panose="020B0503020204020204" pitchFamily="34" charset="-122"/>
                </a:rPr>
                <a:t>2-3</a:t>
              </a:r>
              <a:r>
                <a:rPr kumimoji="1" lang="zh-CN" altLang="en-US" sz="300">
                  <a:solidFill>
                    <a:schemeClr val="bg1"/>
                  </a:solidFill>
                  <a:latin typeface="微软雅黑" panose="020B0503020204020204" pitchFamily="34" charset="-122"/>
                  <a:ea typeface="微软雅黑" panose="020B0503020204020204" pitchFamily="34" charset="-122"/>
                </a:rPr>
                <a:t>美元</a:t>
              </a:r>
              <a:endParaRPr kumimoji="1" lang="en-US" altLang="zh-CN" sz="300">
                <a:solidFill>
                  <a:schemeClr val="bg1"/>
                </a:solidFill>
                <a:latin typeface="微软雅黑" panose="020B0503020204020204" pitchFamily="34" charset="-122"/>
                <a:ea typeface="微软雅黑" panose="020B0503020204020204" pitchFamily="34" charset="-122"/>
              </a:endParaRPr>
            </a:p>
          </p:txBody>
        </p:sp>
      </p:grpSp>
      <p:grpSp>
        <p:nvGrpSpPr>
          <p:cNvPr id="15394" name="Group 38"/>
          <p:cNvGrpSpPr/>
          <p:nvPr/>
        </p:nvGrpSpPr>
        <p:grpSpPr bwMode="auto">
          <a:xfrm>
            <a:off x="3517107" y="3970732"/>
            <a:ext cx="488156" cy="206505"/>
            <a:chOff x="4792537" y="5447795"/>
            <a:chExt cx="726393" cy="307915"/>
          </a:xfrm>
        </p:grpSpPr>
        <p:sp>
          <p:nvSpPr>
            <p:cNvPr id="44" name="矩形 12"/>
            <p:cNvSpPr/>
            <p:nvPr/>
          </p:nvSpPr>
          <p:spPr>
            <a:xfrm>
              <a:off x="4973249" y="5490403"/>
              <a:ext cx="439379" cy="17930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401" name="Rectangle 44"/>
            <p:cNvSpPr>
              <a:spLocks noChangeArrowheads="1"/>
            </p:cNvSpPr>
            <p:nvPr/>
          </p:nvSpPr>
          <p:spPr bwMode="auto">
            <a:xfrm>
              <a:off x="4792537" y="5447795"/>
              <a:ext cx="726393" cy="2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en-US" altLang="zh-CN" sz="375">
                  <a:solidFill>
                    <a:schemeClr val="bg1"/>
                  </a:solidFill>
                  <a:latin typeface="微软雅黑" panose="020B0503020204020204" pitchFamily="34" charset="-122"/>
                  <a:ea typeface="微软雅黑" panose="020B0503020204020204" pitchFamily="34" charset="-122"/>
                </a:rPr>
                <a:t>GPS</a:t>
              </a:r>
              <a:r>
                <a:rPr kumimoji="1" lang="zh-CN" altLang="en-US" sz="375">
                  <a:solidFill>
                    <a:schemeClr val="bg1"/>
                  </a:solidFill>
                  <a:latin typeface="微软雅黑" panose="020B0503020204020204" pitchFamily="34" charset="-122"/>
                  <a:ea typeface="微软雅黑" panose="020B0503020204020204" pitchFamily="34" charset="-122"/>
                </a:rPr>
                <a:t>设备</a:t>
              </a:r>
              <a:endParaRPr kumimoji="1" lang="en-US" altLang="zh-CN" sz="375">
                <a:solidFill>
                  <a:schemeClr val="bg1"/>
                </a:solidFill>
                <a:latin typeface="微软雅黑" panose="020B0503020204020204" pitchFamily="34" charset="-122"/>
                <a:ea typeface="微软雅黑" panose="020B0503020204020204" pitchFamily="34" charset="-122"/>
              </a:endParaRPr>
            </a:p>
          </p:txBody>
        </p:sp>
        <p:sp>
          <p:nvSpPr>
            <p:cNvPr id="15402" name="Rectangle 45"/>
            <p:cNvSpPr>
              <a:spLocks noChangeArrowheads="1"/>
            </p:cNvSpPr>
            <p:nvPr/>
          </p:nvSpPr>
          <p:spPr bwMode="auto">
            <a:xfrm>
              <a:off x="5026895" y="5549197"/>
              <a:ext cx="479928" cy="2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r>
                <a:rPr kumimoji="1" lang="en-US" altLang="zh-CN" sz="300">
                  <a:solidFill>
                    <a:schemeClr val="bg1"/>
                  </a:solidFill>
                  <a:latin typeface="微软雅黑" panose="020B0503020204020204" pitchFamily="34" charset="-122"/>
                  <a:ea typeface="微软雅黑" panose="020B0503020204020204" pitchFamily="34" charset="-122"/>
                </a:rPr>
                <a:t>1-2</a:t>
              </a:r>
              <a:r>
                <a:rPr kumimoji="1" lang="zh-CN" altLang="en-US" sz="300">
                  <a:solidFill>
                    <a:schemeClr val="bg1"/>
                  </a:solidFill>
                  <a:latin typeface="微软雅黑" panose="020B0503020204020204" pitchFamily="34" charset="-122"/>
                  <a:ea typeface="微软雅黑" panose="020B0503020204020204" pitchFamily="34" charset="-122"/>
                </a:rPr>
                <a:t>美元</a:t>
              </a:r>
              <a:endParaRPr kumimoji="1" lang="en-US" altLang="zh-CN" sz="300">
                <a:solidFill>
                  <a:schemeClr val="bg1"/>
                </a:solidFill>
                <a:latin typeface="微软雅黑" panose="020B0503020204020204" pitchFamily="34" charset="-122"/>
                <a:ea typeface="微软雅黑" panose="020B0503020204020204" pitchFamily="34" charset="-122"/>
              </a:endParaRPr>
            </a:p>
          </p:txBody>
        </p:sp>
      </p:grpSp>
      <p:grpSp>
        <p:nvGrpSpPr>
          <p:cNvPr id="15395" name="Group 39"/>
          <p:cNvGrpSpPr/>
          <p:nvPr/>
        </p:nvGrpSpPr>
        <p:grpSpPr bwMode="auto">
          <a:xfrm>
            <a:off x="3843338" y="3975500"/>
            <a:ext cx="486966" cy="252672"/>
            <a:chOff x="4818728" y="5447795"/>
            <a:chExt cx="726393" cy="376753"/>
          </a:xfrm>
        </p:grpSpPr>
        <p:sp>
          <p:nvSpPr>
            <p:cNvPr id="41" name="矩形 12"/>
            <p:cNvSpPr/>
            <p:nvPr/>
          </p:nvSpPr>
          <p:spPr>
            <a:xfrm>
              <a:off x="4973242" y="5490403"/>
              <a:ext cx="438677" cy="179307"/>
            </a:xfrm>
            <a:prstGeom prst="roundRect">
              <a:avLst/>
            </a:prstGeom>
            <a:solidFill>
              <a:srgbClr val="BD1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a:p>
              <a:pPr algn="ctr" eaLnBrk="1" hangingPunct="1">
                <a:defRPr/>
              </a:pPr>
              <a:endParaRPr kumimoji="1" lang="en-US" altLang="zh-CN" sz="525" dirty="0">
                <a:solidFill>
                  <a:schemeClr val="bg1"/>
                </a:solidFill>
                <a:latin typeface="微软雅黑" panose="020B0503020204020204" pitchFamily="34" charset="-122"/>
                <a:ea typeface="微软雅黑" panose="020B0503020204020204" pitchFamily="34" charset="-122"/>
              </a:endParaRPr>
            </a:p>
          </p:txBody>
        </p:sp>
        <p:sp>
          <p:nvSpPr>
            <p:cNvPr id="15398" name="Rectangle 41"/>
            <p:cNvSpPr>
              <a:spLocks noChangeArrowheads="1"/>
            </p:cNvSpPr>
            <p:nvPr/>
          </p:nvSpPr>
          <p:spPr bwMode="auto">
            <a:xfrm>
              <a:off x="4818728" y="5447795"/>
              <a:ext cx="726393" cy="2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kumimoji="1" lang="zh-CN" altLang="en-US" sz="300">
                  <a:solidFill>
                    <a:schemeClr val="bg1"/>
                  </a:solidFill>
                  <a:latin typeface="微软雅黑" panose="020B0503020204020204" pitchFamily="34" charset="-122"/>
                  <a:ea typeface="微软雅黑" panose="020B0503020204020204" pitchFamily="34" charset="-122"/>
                </a:rPr>
                <a:t>影像感测元件</a:t>
              </a:r>
              <a:endParaRPr kumimoji="1" lang="en-US" altLang="zh-CN" sz="300">
                <a:solidFill>
                  <a:schemeClr val="bg1"/>
                </a:solidFill>
                <a:latin typeface="微软雅黑" panose="020B0503020204020204" pitchFamily="34" charset="-122"/>
                <a:ea typeface="微软雅黑" panose="020B0503020204020204" pitchFamily="34" charset="-122"/>
              </a:endParaRPr>
            </a:p>
          </p:txBody>
        </p:sp>
        <p:sp>
          <p:nvSpPr>
            <p:cNvPr id="15399" name="Rectangle 42"/>
            <p:cNvSpPr>
              <a:spLocks noChangeArrowheads="1"/>
            </p:cNvSpPr>
            <p:nvPr/>
          </p:nvSpPr>
          <p:spPr bwMode="auto">
            <a:xfrm>
              <a:off x="5047589" y="5549197"/>
              <a:ext cx="439167" cy="27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kumimoji="1" lang="en-US" altLang="zh-CN" sz="300">
                  <a:solidFill>
                    <a:schemeClr val="bg1"/>
                  </a:solidFill>
                  <a:latin typeface="微软雅黑" panose="020B0503020204020204" pitchFamily="34" charset="-122"/>
                  <a:ea typeface="微软雅黑" panose="020B0503020204020204" pitchFamily="34" charset="-122"/>
                </a:rPr>
                <a:t>1-2</a:t>
              </a:r>
              <a:r>
                <a:rPr kumimoji="1" lang="zh-CN" altLang="en-US" sz="300">
                  <a:solidFill>
                    <a:schemeClr val="bg1"/>
                  </a:solidFill>
                  <a:latin typeface="微软雅黑" panose="020B0503020204020204" pitchFamily="34" charset="-122"/>
                  <a:ea typeface="微软雅黑" panose="020B0503020204020204" pitchFamily="34" charset="-122"/>
                </a:rPr>
                <a:t>美元</a:t>
              </a:r>
              <a:endParaRPr kumimoji="1" lang="en-US" altLang="zh-CN" sz="300">
                <a:solidFill>
                  <a:schemeClr val="bg1"/>
                </a:solidFill>
                <a:latin typeface="微软雅黑" panose="020B0503020204020204" pitchFamily="34" charset="-122"/>
                <a:ea typeface="微软雅黑" panose="020B0503020204020204" pitchFamily="34" charset="-122"/>
              </a:endParaRPr>
            </a:p>
          </p:txBody>
        </p:sp>
      </p:grpSp>
      <p:pic>
        <p:nvPicPr>
          <p:cNvPr id="15396" name="图片 8" descr="屏幕快照 2016-02-14 下午11.00.4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194" y="1668066"/>
            <a:ext cx="1339454" cy="289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0" y="1"/>
            <a:ext cx="74295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spcBef>
                <a:spcPct val="0"/>
              </a:spcBef>
              <a:defRPr/>
            </a:pPr>
            <a:r>
              <a:rPr kumimoji="1" lang="zh-CN" altLang="en-US" sz="2100" dirty="0">
                <a:solidFill>
                  <a:schemeClr val="tx1"/>
                </a:solidFill>
                <a:latin typeface="微软雅黑" panose="020B0503020204020204" pitchFamily="34" charset="-122"/>
                <a:ea typeface="微软雅黑" panose="020B0503020204020204" pitchFamily="34" charset="-122"/>
                <a:cs typeface="Heiti SC Light"/>
              </a:rPr>
              <a:t>      </a:t>
            </a:r>
            <a:r>
              <a:rPr lang="zh-CN" altLang="en-US" dirty="0">
                <a:solidFill>
                  <a:prstClr val="black"/>
                </a:solidFill>
                <a:latin typeface="Calibri Light" panose="020F0302020204030204"/>
                <a:ea typeface="+mj-ea"/>
                <a:cs typeface="+mj-cs"/>
              </a:rPr>
              <a:t>标准必要专利的杀伤力巨大</a:t>
            </a:r>
            <a:endParaRPr lang="en-US" altLang="zh-CN" dirty="0">
              <a:solidFill>
                <a:prstClr val="black"/>
              </a:solidFill>
              <a:latin typeface="Calibri Light" panose="020F0302020204030204"/>
              <a:ea typeface="+mj-ea"/>
              <a:cs typeface="+mj-cs"/>
            </a:endParaRPr>
          </a:p>
        </p:txBody>
      </p:sp>
      <p:pic>
        <p:nvPicPr>
          <p:cNvPr id="16387"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1391" y="2895600"/>
            <a:ext cx="2828925"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94" y="2895600"/>
            <a:ext cx="2825354"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91" y="882254"/>
            <a:ext cx="2828925" cy="18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7"/>
          <p:cNvSpPr>
            <a:spLocks noChangeArrowheads="1"/>
          </p:cNvSpPr>
          <p:nvPr/>
        </p:nvSpPr>
        <p:spPr bwMode="auto">
          <a:xfrm>
            <a:off x="4760119" y="1250157"/>
            <a:ext cx="291941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450"/>
              </a:spcBef>
            </a:pPr>
            <a:r>
              <a:rPr lang="zh-CN" altLang="en-US" sz="1350" b="1">
                <a:latin typeface="微软雅黑" panose="020B0503020204020204" pitchFamily="34" charset="-122"/>
                <a:ea typeface="微软雅黑" panose="020B0503020204020204" pitchFamily="34" charset="-122"/>
              </a:rPr>
              <a:t>标准必要专利</a:t>
            </a:r>
            <a:r>
              <a:rPr lang="en-US" altLang="zh-CN" sz="1350">
                <a:latin typeface="微软雅黑" panose="020B0503020204020204" pitchFamily="34" charset="-122"/>
                <a:ea typeface="微软雅黑" panose="020B0503020204020204" pitchFamily="34" charset="-122"/>
              </a:rPr>
              <a:t>(SEP):</a:t>
            </a:r>
            <a:r>
              <a:rPr lang="zh-CN" altLang="en-US" sz="1350">
                <a:latin typeface="微软雅黑" panose="020B0503020204020204" pitchFamily="34" charset="-122"/>
                <a:ea typeface="微软雅黑" panose="020B0503020204020204" pitchFamily="34" charset="-122"/>
              </a:rPr>
              <a:t> 在实施标准时必须使用的专利。</a:t>
            </a:r>
            <a:endParaRPr lang="zh-CN" altLang="en-US" sz="135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7F7"/>
        </a:solidFill>
        <a:ln>
          <a:noFill/>
        </a:ln>
        <a:effectLst>
          <a:outerShdw blurRad="165100" dist="38100" dir="5400000" algn="t" rotWithShape="0">
            <a:prstClr val="black">
              <a:alpha val="22000"/>
            </a:prstClr>
          </a:outerShdw>
        </a:effectLst>
      </a:spPr>
      <a:bodyPr lIns="60460" tIns="30230" rIns="60460" bIns="30230" rtlCol="0" anchor="ctr"/>
      <a:lstStyle>
        <a:defPPr algn="ctr">
          <a:defRPr sz="1350">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gradFill>
            <a:gsLst>
              <a:gs pos="0">
                <a:srgbClr val="243387"/>
              </a:gs>
              <a:gs pos="50000">
                <a:srgbClr val="376095"/>
              </a:gs>
              <a:gs pos="100000">
                <a:schemeClr val="accent1">
                  <a:tint val="23500"/>
                  <a:satMod val="160000"/>
                </a:schemeClr>
              </a:gs>
            </a:gsLst>
            <a:lin ang="5400000" scaled="0"/>
          </a:gra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5462</Words>
  <Application>WPS 演示</Application>
  <PresentationFormat>全屏显示(16:9)</PresentationFormat>
  <Paragraphs>884</Paragraphs>
  <Slides>40</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3</vt:i4>
      </vt:variant>
      <vt:variant>
        <vt:lpstr>幻灯片标题</vt:lpstr>
      </vt:variant>
      <vt:variant>
        <vt:i4>40</vt:i4>
      </vt:variant>
    </vt:vector>
  </HeadingPairs>
  <TitlesOfParts>
    <vt:vector size="61" baseType="lpstr">
      <vt:lpstr>Arial</vt:lpstr>
      <vt:lpstr>宋体</vt:lpstr>
      <vt:lpstr>Wingdings</vt:lpstr>
      <vt:lpstr>微软雅黑</vt:lpstr>
      <vt:lpstr>Calibri</vt:lpstr>
      <vt:lpstr>Tahoma</vt:lpstr>
      <vt:lpstr>Agency FB</vt:lpstr>
      <vt:lpstr>Verdana</vt:lpstr>
      <vt:lpstr>Helvetica</vt:lpstr>
      <vt:lpstr>Calibri Light</vt:lpstr>
      <vt:lpstr>Heiti SC Light</vt:lpstr>
      <vt:lpstr>Magneto</vt:lpstr>
      <vt:lpstr>Malgun Gothic</vt:lpstr>
      <vt:lpstr>Arial Unicode MS</vt:lpstr>
      <vt:lpstr>Calibri</vt:lpstr>
      <vt:lpstr>MS PGothic</vt:lpstr>
      <vt:lpstr>Times New Roman</vt:lpstr>
      <vt:lpstr>Office 主题</vt:lpstr>
      <vt:lpstr>Excel.Chart.8</vt:lpstr>
      <vt:lpstr>Excel.Chart.8</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lpstr>结束语</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001852</dc:creator>
  <cp:lastModifiedBy>YJ</cp:lastModifiedBy>
  <cp:revision>273</cp:revision>
  <dcterms:created xsi:type="dcterms:W3CDTF">2017-07-26T08:57:00Z</dcterms:created>
  <dcterms:modified xsi:type="dcterms:W3CDTF">2018-12-21T07:26:37Z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