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46"/>
  </p:notesMasterIdLst>
  <p:sldIdLst>
    <p:sldId id="299" r:id="rId3"/>
    <p:sldId id="300" r:id="rId4"/>
    <p:sldId id="308" r:id="rId5"/>
    <p:sldId id="327" r:id="rId6"/>
    <p:sldId id="379" r:id="rId7"/>
    <p:sldId id="380" r:id="rId8"/>
    <p:sldId id="381" r:id="rId9"/>
    <p:sldId id="329" r:id="rId10"/>
    <p:sldId id="331" r:id="rId11"/>
    <p:sldId id="332" r:id="rId12"/>
    <p:sldId id="333" r:id="rId13"/>
    <p:sldId id="330" r:id="rId14"/>
    <p:sldId id="348" r:id="rId15"/>
    <p:sldId id="350" r:id="rId16"/>
    <p:sldId id="351" r:id="rId17"/>
    <p:sldId id="352" r:id="rId18"/>
    <p:sldId id="382" r:id="rId19"/>
    <p:sldId id="353" r:id="rId20"/>
    <p:sldId id="354" r:id="rId21"/>
    <p:sldId id="367" r:id="rId22"/>
    <p:sldId id="355" r:id="rId23"/>
    <p:sldId id="347" r:id="rId24"/>
    <p:sldId id="357" r:id="rId25"/>
    <p:sldId id="359" r:id="rId26"/>
    <p:sldId id="360" r:id="rId27"/>
    <p:sldId id="361" r:id="rId28"/>
    <p:sldId id="362" r:id="rId29"/>
    <p:sldId id="363" r:id="rId30"/>
    <p:sldId id="364" r:id="rId31"/>
    <p:sldId id="365" r:id="rId32"/>
    <p:sldId id="383" r:id="rId33"/>
    <p:sldId id="366" r:id="rId34"/>
    <p:sldId id="375" r:id="rId35"/>
    <p:sldId id="377" r:id="rId36"/>
    <p:sldId id="371" r:id="rId37"/>
    <p:sldId id="337" r:id="rId38"/>
    <p:sldId id="369" r:id="rId39"/>
    <p:sldId id="372" r:id="rId40"/>
    <p:sldId id="373" r:id="rId41"/>
    <p:sldId id="374" r:id="rId42"/>
    <p:sldId id="368" r:id="rId43"/>
    <p:sldId id="336" r:id="rId44"/>
    <p:sldId id="349" r:id="rId45"/>
  </p:sldIdLst>
  <p:sldSz cx="9144000" cy="6858000" type="screen4x3"/>
  <p:notesSz cx="6858000" cy="9144000"/>
  <p:defaultTextStyle>
    <a:defPPr>
      <a:defRPr lang="da-DK"/>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4319">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CC2"/>
    <a:srgbClr val="E83618"/>
    <a:srgbClr val="000000"/>
    <a:srgbClr val="E10422"/>
    <a:srgbClr val="FFFFFF"/>
    <a:srgbClr val="36372D"/>
    <a:srgbClr val="DFE0E0"/>
    <a:srgbClr val="FC7E00"/>
    <a:srgbClr val="FF5B5B"/>
    <a:srgbClr val="F50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33" autoAdjust="0"/>
  </p:normalViewPr>
  <p:slideViewPr>
    <p:cSldViewPr snapToGrid="0">
      <p:cViewPr varScale="1">
        <p:scale>
          <a:sx n="64" d="100"/>
          <a:sy n="64" d="100"/>
        </p:scale>
        <p:origin x="1316" y="52"/>
      </p:cViewPr>
      <p:guideLst>
        <p:guide orient="horz" pos="4319"/>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404E3-18C2-4ABA-832B-A95AEE2974A3}" type="datetimeFigureOut">
              <a:rPr lang="zh-CN" altLang="en-US" smtClean="0"/>
              <a:t>2017/3/29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FC94D-15FE-4A60-8372-80FB868CE7A9}" type="slidenum">
              <a:rPr lang="zh-CN" altLang="en-US" smtClean="0"/>
              <a:t>‹#›</a:t>
            </a:fld>
            <a:endParaRPr lang="zh-CN" altLang="en-US"/>
          </a:p>
        </p:txBody>
      </p:sp>
    </p:spTree>
    <p:extLst>
      <p:ext uri="{BB962C8B-B14F-4D97-AF65-F5344CB8AC3E}">
        <p14:creationId xmlns:p14="http://schemas.microsoft.com/office/powerpoint/2010/main" val="382021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FFC94D-15FE-4A60-8372-80FB868CE7A9}" type="slidenum">
              <a:rPr lang="zh-CN" altLang="en-US" smtClean="0"/>
              <a:t>33</a:t>
            </a:fld>
            <a:endParaRPr lang="zh-CN" altLang="en-US"/>
          </a:p>
        </p:txBody>
      </p:sp>
    </p:spTree>
    <p:extLst>
      <p:ext uri="{BB962C8B-B14F-4D97-AF65-F5344CB8AC3E}">
        <p14:creationId xmlns:p14="http://schemas.microsoft.com/office/powerpoint/2010/main" val="161775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FFC94D-15FE-4A60-8372-80FB868CE7A9}" type="slidenum">
              <a:rPr lang="zh-CN" altLang="en-US" smtClean="0"/>
              <a:t>35</a:t>
            </a:fld>
            <a:endParaRPr lang="zh-CN" altLang="en-US"/>
          </a:p>
        </p:txBody>
      </p:sp>
    </p:spTree>
    <p:extLst>
      <p:ext uri="{BB962C8B-B14F-4D97-AF65-F5344CB8AC3E}">
        <p14:creationId xmlns:p14="http://schemas.microsoft.com/office/powerpoint/2010/main" val="256439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4FFC94D-15FE-4A60-8372-80FB868CE7A9}" type="slidenum">
              <a:rPr lang="zh-CN" altLang="en-US" smtClean="0"/>
              <a:t>38</a:t>
            </a:fld>
            <a:endParaRPr lang="zh-CN" altLang="en-US"/>
          </a:p>
        </p:txBody>
      </p:sp>
    </p:spTree>
    <p:extLst>
      <p:ext uri="{BB962C8B-B14F-4D97-AF65-F5344CB8AC3E}">
        <p14:creationId xmlns:p14="http://schemas.microsoft.com/office/powerpoint/2010/main" val="16455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zh-CN" altLang="en-US" smtClean="0"/>
              <a:t>单击此处编辑母版标题样式</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6C8125A-09C3-4DBC-8A5C-29402D5D47E0}" type="datetime1">
              <a:rPr lang="da-DK"/>
              <a:pPr>
                <a:defRPr/>
              </a:pPr>
              <a:t>29-03-2017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C3A940E-EAB0-4807-93BE-D2325BCD85E8}"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zh-CN" altLang="en-US" smtClean="0"/>
              <a:t>单击此处编辑母版标题样式</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4BF76721-D0C0-403B-AFD9-459364324B9D}" type="datetime1">
              <a:rPr lang="da-DK"/>
              <a:pPr>
                <a:defRPr/>
              </a:pPr>
              <a:t>29-03-2017</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E093995-4E24-4618-BC82-CE44AFD9B4B7}"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灯片编号占位符 5"/>
          <p:cNvSpPr>
            <a:spLocks noGrp="1" noChangeArrowheads="1"/>
          </p:cNvSpPr>
          <p:nvPr>
            <p:ph type="sldNum" sz="quarter" idx="10"/>
          </p:nvPr>
        </p:nvSpPr>
        <p:spPr>
          <a:ln/>
        </p:spPr>
        <p:txBody>
          <a:bodyPr/>
          <a:lstStyle>
            <a:lvl1pPr>
              <a:defRPr/>
            </a:lvl1pPr>
          </a:lstStyle>
          <a:p>
            <a:pPr>
              <a:defRPr/>
            </a:pPr>
            <a:fld id="{B284E37B-71A6-490B-8742-D5070BFA0355}" type="slidenum">
              <a:rPr lang="zh-CN" altLang="en-US"/>
              <a:pPr>
                <a:defRPr/>
              </a:pPr>
              <a:t>‹#›</a:t>
            </a:fld>
            <a:endParaRPr lang="zh-CN" altLang="en-US">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7685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grpSp>
        <p:nvGrpSpPr>
          <p:cNvPr id="5" name="Gruppe 14"/>
          <p:cNvGrpSpPr/>
          <p:nvPr userDrawn="1"/>
        </p:nvGrpSpPr>
        <p:grpSpPr>
          <a:xfrm>
            <a:off x="0" y="800100"/>
            <a:ext cx="9144000" cy="1224422"/>
            <a:chOff x="0" y="800100"/>
            <a:chExt cx="9144000" cy="1224422"/>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800100"/>
              <a:ext cx="9144000" cy="12240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andshake.jpg"/>
            <p:cNvPicPr>
              <a:picLocks noChangeAspect="1"/>
            </p:cNvPicPr>
            <p:nvPr/>
          </p:nvPicPr>
          <p:blipFill>
            <a:blip r:embed="rId2" cstate="print"/>
            <a:srcRect/>
            <a:stretch>
              <a:fillRect/>
            </a:stretch>
          </p:blipFill>
          <p:spPr>
            <a:xfrm>
              <a:off x="7334250" y="800100"/>
              <a:ext cx="1809750" cy="1224422"/>
            </a:xfrm>
            <a:prstGeom prst="rect">
              <a:avLst/>
            </a:prstGeom>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zh-CN" altLang="en-US" smtClean="0"/>
              <a:t>单击此处编辑母版标题样式</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5"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zh-CN" altLang="en-US" smtClean="0"/>
              <a:t>单击此处编辑母版标题样式</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zh-CN" altLang="en-US" smtClean="0"/>
              <a:t>单击此处编辑母版标题样式</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A2DBC02-530B-46AC-AE89-615B9CF6B656}" type="datetime1">
              <a:rPr lang="da-DK"/>
              <a:pPr>
                <a:defRPr/>
              </a:pPr>
              <a:t>29-03-2017</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AD578506-4270-40D2-9919-7162664C9714}" type="slidenum">
              <a:rPr lang="da-DK"/>
              <a:pPr>
                <a:defRPr/>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zh-CN" altLang="en-US" smtClean="0"/>
              <a:t>单击此处编辑母版标题样式</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4546AD-5DB5-4E0B-B847-60D836DCD182}" type="datetime1">
              <a:rPr lang="da-DK"/>
              <a:pPr>
                <a:defRPr/>
              </a:pPr>
              <a:t>29-03-2017</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BEB7762-8C3D-49C9-8EF9-6CBDFC5BB098}"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zh-CN" altLang="en-US" smtClean="0"/>
              <a:t>单击此处编辑母版标题样式</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3712080-0910-45AC-ABF4-AC33E5ECBB03}" type="datetime1">
              <a:rPr lang="da-DK"/>
              <a:pPr>
                <a:defRPr/>
              </a:pPr>
              <a:t>29-03-2017</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567A2A1-D156-44EA-948C-F356C7AA8BD8}"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254AC250-846A-48F8-BB14-372ADB45104B}" type="datetime1">
              <a:rPr lang="da-DK"/>
              <a:pPr>
                <a:defRPr/>
              </a:pPr>
              <a:t>29-03-2017</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3F6E50EA-49C8-4392-B46A-5A90A2FDA3B1}"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zh-CN" altLang="en-US" smtClean="0"/>
              <a:t>单击此处编辑母版标题样式</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76538522-622F-48E3-B2DB-B794625C7BFA}" type="datetime1">
              <a:rPr lang="da-DK"/>
              <a:pPr>
                <a:defRPr/>
              </a:pPr>
              <a:t>29-03-2017</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2FA1181-06C8-467E-8609-B5E3873FDB80}"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zh-CN" altLang="en-US" smtClean="0"/>
              <a:t>单击此处编辑母版标题样式</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DD262304-7D56-4B39-A20D-152694EC6669}" type="datetime1">
              <a:rPr lang="da-DK"/>
              <a:pPr>
                <a:defRPr/>
              </a:pPr>
              <a:t>29-03-2017</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CB64F55-B5E2-45D7-A695-BF8EFBEE953E}"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chemeClr val="bg1"/>
            </a:gs>
            <a:gs pos="34000">
              <a:schemeClr val="bg2">
                <a:alpha val="49000"/>
              </a:schemeClr>
            </a:gs>
            <a:gs pos="68000">
              <a:schemeClr val="bg1"/>
            </a:gs>
          </a:gsLst>
          <a:lin ang="162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965"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image" Target="../media/image4.png"/><Relationship Id="rId2" Type="http://schemas.openxmlformats.org/officeDocument/2006/relationships/hyperlink" Target="http://www.1ppt.com/moban/" TargetMode="Externa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image" Target="../media/image2.jpeg"/><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13.xml"/><Relationship Id="rId7" Type="http://schemas.openxmlformats.org/officeDocument/2006/relationships/slide" Target="slide33.xml"/><Relationship Id="rId12"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38.xml"/><Relationship Id="rId5" Type="http://schemas.openxmlformats.org/officeDocument/2006/relationships/slide" Target="slide30.xml"/><Relationship Id="rId10" Type="http://schemas.openxmlformats.org/officeDocument/2006/relationships/slide" Target="slide37.xml"/><Relationship Id="rId4" Type="http://schemas.openxmlformats.org/officeDocument/2006/relationships/slide" Target="slide22.xml"/><Relationship Id="rId9" Type="http://schemas.openxmlformats.org/officeDocument/2006/relationships/slide" Target="slide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slide" Target="slide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2" Type="http://schemas.openxmlformats.org/officeDocument/2006/relationships/hyperlink" Target="http://www.1ppt.com/moban/" TargetMode="External"/><Relationship Id="rId1" Type="http://schemas.openxmlformats.org/officeDocument/2006/relationships/slideLayout" Target="../slideLayouts/slideLayout2.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image" Target="../media/image2.jpeg"/><Relationship Id="rId10" Type="http://schemas.openxmlformats.org/officeDocument/2006/relationships/hyperlink" Target="http://www.1ppt.com/word/" TargetMode="External"/><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1520" y="1340768"/>
            <a:ext cx="2088232" cy="50405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2"/>
              </a:rPr>
              <a:t>www.1ppt.com/moban/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行业</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3"/>
              </a:rPr>
              <a:t>www.1ppt.com/hangye/</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节日</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4"/>
              </a:rPr>
              <a:t>www.1ppt.com/jieri/</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素材下载：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5"/>
              </a:rPr>
              <a:t>www.1ppt.com/sucai/</a:t>
            </a:r>
            <a:endPar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背景图片：</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6"/>
              </a:rPr>
              <a:t>www.1ppt.com/beijing/</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图表下载：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7"/>
              </a:rPr>
              <a:t>www.1ppt.com/tubiao/</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优秀</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8"/>
              </a:rPr>
              <a:t>www.1ppt.com/xiazai/</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9"/>
              </a:rPr>
              <a:t>www.1ppt.com/powerpoint/</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Word</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0"/>
              </a:rPr>
              <a:t>www.1ppt.com/word/</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Excel</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1"/>
              </a:rPr>
              <a:t>www.1ppt.com/excel/</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资料下载：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2"/>
              </a:rPr>
              <a:t>www.1ppt.com/ziliao/</a:t>
            </a:r>
            <a:endPar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课件下载：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3"/>
              </a:rPr>
              <a:t>www.1ppt.com/kejian/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范文下载：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4"/>
              </a:rPr>
              <a:t>www.1ppt.com/fanwen/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endPar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endParaRPr>
          </a:p>
        </p:txBody>
      </p:sp>
      <p:pic>
        <p:nvPicPr>
          <p:cNvPr id="21506" name="Billede 8" descr="dreamstime_Handshake.jpg"/>
          <p:cNvPicPr>
            <a:picLocks noChangeAspect="1"/>
          </p:cNvPicPr>
          <p:nvPr/>
        </p:nvPicPr>
        <p:blipFill>
          <a:blip r:embed="rId15"/>
          <a:srcRect/>
          <a:stretch>
            <a:fillRect/>
          </a:stretch>
        </p:blipFill>
        <p:spPr bwMode="auto">
          <a:xfrm>
            <a:off x="-14288" y="0"/>
            <a:ext cx="9151938" cy="6324600"/>
          </a:xfrm>
          <a:prstGeom prst="rect">
            <a:avLst/>
          </a:prstGeom>
          <a:noFill/>
          <a:ln w="9525">
            <a:noFill/>
            <a:miter lim="800000"/>
            <a:headEnd/>
            <a:tailEnd/>
          </a:ln>
        </p:spPr>
      </p:pic>
      <p:sp>
        <p:nvSpPr>
          <p:cNvPr id="12" name="Rektangel 11"/>
          <p:cNvSpPr/>
          <p:nvPr/>
        </p:nvSpPr>
        <p:spPr>
          <a:xfrm>
            <a:off x="-14288" y="6115050"/>
            <a:ext cx="9180513" cy="742950"/>
          </a:xfrm>
          <a:prstGeom prst="rect">
            <a:avLst/>
          </a:prstGeom>
          <a:solidFill>
            <a:srgbClr val="FFC000"/>
          </a:solidFill>
          <a:ln>
            <a:noFill/>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1508" name="Rectangle 4"/>
          <p:cNvSpPr>
            <a:spLocks noChangeArrowheads="1"/>
          </p:cNvSpPr>
          <p:nvPr/>
        </p:nvSpPr>
        <p:spPr bwMode="gray">
          <a:xfrm>
            <a:off x="377638" y="4604497"/>
            <a:ext cx="4991100" cy="1390650"/>
          </a:xfrm>
          <a:prstGeom prst="rect">
            <a:avLst/>
          </a:prstGeom>
          <a:noFill/>
          <a:ln w="9525">
            <a:noFill/>
            <a:miter lim="800000"/>
            <a:headEnd/>
            <a:tailEnd/>
          </a:ln>
        </p:spPr>
        <p:txBody>
          <a:bodyPr lIns="0" tIns="0" rIns="0" bIns="0" anchor="ctr"/>
          <a:lstStyle/>
          <a:p>
            <a:pPr marL="285750" indent="-285750" defTabSz="801688">
              <a:buFont typeface="Arial" panose="020B0604020202020204" pitchFamily="34" charset="0"/>
              <a:buChar char="•"/>
            </a:pPr>
            <a:r>
              <a:rPr lang="en-US" altLang="zh-CN" dirty="0" smtClean="0">
                <a:solidFill>
                  <a:schemeClr val="bg2">
                    <a:lumMod val="50000"/>
                  </a:schemeClr>
                </a:solidFill>
                <a:latin typeface="仿宋" panose="02010609060101010101" pitchFamily="49" charset="-122"/>
                <a:ea typeface="仿宋" panose="02010609060101010101" pitchFamily="49" charset="-122"/>
              </a:rPr>
              <a:t>2017.3.29   </a:t>
            </a:r>
            <a:r>
              <a:rPr lang="zh-CN" altLang="en-US" dirty="0" smtClean="0">
                <a:solidFill>
                  <a:schemeClr val="bg2">
                    <a:lumMod val="50000"/>
                  </a:schemeClr>
                </a:solidFill>
                <a:latin typeface="仿宋" panose="02010609060101010101" pitchFamily="49" charset="-122"/>
                <a:ea typeface="仿宋" panose="02010609060101010101" pitchFamily="49" charset="-122"/>
              </a:rPr>
              <a:t>孙增兵 </a:t>
            </a:r>
            <a:r>
              <a:rPr lang="en-US" dirty="0" smtClean="0">
                <a:solidFill>
                  <a:schemeClr val="bg2">
                    <a:lumMod val="50000"/>
                  </a:schemeClr>
                </a:solidFill>
                <a:latin typeface="仿宋" panose="02010609060101010101" pitchFamily="49" charset="-122"/>
                <a:ea typeface="仿宋" panose="02010609060101010101" pitchFamily="49" charset="-122"/>
              </a:rPr>
              <a:t>13815203166</a:t>
            </a:r>
          </a:p>
          <a:p>
            <a:pPr marL="285750" indent="-285750" defTabSz="801688">
              <a:buFont typeface="Arial" panose="020B0604020202020204" pitchFamily="34" charset="0"/>
              <a:buChar char="•"/>
            </a:pPr>
            <a:endParaRPr lang="en-US" dirty="0" smtClean="0">
              <a:solidFill>
                <a:schemeClr val="bg2">
                  <a:lumMod val="50000"/>
                </a:schemeClr>
              </a:solidFill>
              <a:latin typeface="仿宋" panose="02010609060101010101" pitchFamily="49" charset="-122"/>
              <a:ea typeface="仿宋" panose="02010609060101010101" pitchFamily="49" charset="-122"/>
            </a:endParaRPr>
          </a:p>
          <a:p>
            <a:pPr marL="285750" indent="-285750" defTabSz="801688">
              <a:buFont typeface="Arial" panose="020B0604020202020204" pitchFamily="34" charset="0"/>
              <a:buChar char="•"/>
            </a:pPr>
            <a:r>
              <a:rPr lang="en-US" altLang="zh-CN" dirty="0" smtClean="0">
                <a:solidFill>
                  <a:schemeClr val="bg2">
                    <a:lumMod val="50000"/>
                  </a:schemeClr>
                </a:solidFill>
                <a:latin typeface="仿宋" panose="02010609060101010101" pitchFamily="49" charset="-122"/>
                <a:ea typeface="仿宋" panose="02010609060101010101" pitchFamily="49" charset="-122"/>
              </a:rPr>
              <a:t>    860991660     </a:t>
            </a:r>
            <a:r>
              <a:rPr lang="zh-CN" altLang="en-US" dirty="0" smtClean="0">
                <a:solidFill>
                  <a:schemeClr val="bg2">
                    <a:lumMod val="50000"/>
                  </a:schemeClr>
                </a:solidFill>
                <a:latin typeface="仿宋" panose="02010609060101010101" pitchFamily="49" charset="-122"/>
                <a:ea typeface="仿宋" panose="02010609060101010101" pitchFamily="49" charset="-122"/>
              </a:rPr>
              <a:t>    </a:t>
            </a:r>
            <a:r>
              <a:rPr lang="en-US" altLang="zh-CN" dirty="0" smtClean="0">
                <a:solidFill>
                  <a:schemeClr val="bg2">
                    <a:lumMod val="50000"/>
                  </a:schemeClr>
                </a:solidFill>
                <a:latin typeface="仿宋" panose="02010609060101010101" pitchFamily="49" charset="-122"/>
                <a:ea typeface="仿宋" panose="02010609060101010101" pitchFamily="49" charset="-122"/>
              </a:rPr>
              <a:t>GEsunny2013</a:t>
            </a:r>
            <a:endParaRPr lang="en-US" dirty="0">
              <a:solidFill>
                <a:schemeClr val="bg2">
                  <a:lumMod val="50000"/>
                </a:schemeClr>
              </a:solidFill>
              <a:latin typeface="仿宋" panose="02010609060101010101" pitchFamily="49" charset="-122"/>
              <a:ea typeface="仿宋" panose="02010609060101010101" pitchFamily="49" charset="-122"/>
            </a:endParaRPr>
          </a:p>
        </p:txBody>
      </p:sp>
      <p:sp>
        <p:nvSpPr>
          <p:cNvPr id="21509" name="Rectangle 5"/>
          <p:cNvSpPr txBox="1">
            <a:spLocks noChangeArrowheads="1"/>
          </p:cNvSpPr>
          <p:nvPr/>
        </p:nvSpPr>
        <p:spPr bwMode="gray">
          <a:xfrm>
            <a:off x="323850" y="4046538"/>
            <a:ext cx="8184046" cy="600075"/>
          </a:xfrm>
          <a:prstGeom prst="rect">
            <a:avLst/>
          </a:prstGeom>
          <a:noFill/>
          <a:ln w="9525">
            <a:noFill/>
            <a:miter lim="800000"/>
            <a:headEnd/>
            <a:tailEnd/>
          </a:ln>
        </p:spPr>
        <p:txBody>
          <a:bodyPr lIns="0" rIns="0" anchor="ctr"/>
          <a:lstStyle/>
          <a:p>
            <a:pPr defTabSz="914400" eaLnBrk="0" hangingPunct="0">
              <a:lnSpc>
                <a:spcPct val="95000"/>
              </a:lnSpc>
            </a:pPr>
            <a:r>
              <a:rPr lang="zh-CN" altLang="en-US" sz="4400" dirty="0" smtClean="0">
                <a:solidFill>
                  <a:schemeClr val="bg2">
                    <a:lumMod val="50000"/>
                  </a:schemeClr>
                </a:solidFill>
                <a:latin typeface="微软雅黑" panose="020B0503020204020204" pitchFamily="34" charset="-122"/>
                <a:ea typeface="微软雅黑" panose="020B0503020204020204" pitchFamily="34" charset="-122"/>
              </a:rPr>
              <a:t>创业园</a:t>
            </a:r>
            <a:r>
              <a:rPr lang="zh-CN" altLang="en-US" sz="4400" b="1" dirty="0" smtClean="0">
                <a:solidFill>
                  <a:srgbClr val="36372D"/>
                </a:solidFill>
                <a:latin typeface="微软雅黑" panose="020B0503020204020204" pitchFamily="34" charset="-122"/>
                <a:ea typeface="微软雅黑" panose="020B0503020204020204" pitchFamily="34" charset="-122"/>
              </a:rPr>
              <a:t>市场营销与管理</a:t>
            </a:r>
            <a:endParaRPr lang="en-US" sz="4400" b="1" dirty="0">
              <a:solidFill>
                <a:srgbClr val="36372D"/>
              </a:solidFill>
              <a:latin typeface="微软雅黑" panose="020B0503020204020204" pitchFamily="34" charset="-122"/>
              <a:ea typeface="微软雅黑" panose="020B0503020204020204" pitchFamily="34" charset="-122"/>
            </a:endParaRPr>
          </a:p>
        </p:txBody>
      </p:sp>
      <p:sp>
        <p:nvSpPr>
          <p:cNvPr id="8" name="Rektangel 7"/>
          <p:cNvSpPr/>
          <p:nvPr/>
        </p:nvSpPr>
        <p:spPr>
          <a:xfrm>
            <a:off x="-159026" y="-1"/>
            <a:ext cx="9310964" cy="3926635"/>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pic>
        <p:nvPicPr>
          <p:cNvPr id="2" name="图片 1"/>
          <p:cNvPicPr>
            <a:picLocks noChangeAspect="1"/>
          </p:cNvPicPr>
          <p:nvPr/>
        </p:nvPicPr>
        <p:blipFill>
          <a:blip r:embed="rId16"/>
          <a:stretch>
            <a:fillRect/>
          </a:stretch>
        </p:blipFill>
        <p:spPr>
          <a:xfrm>
            <a:off x="2754264" y="5420521"/>
            <a:ext cx="374578" cy="423052"/>
          </a:xfrm>
          <a:prstGeom prst="rect">
            <a:avLst/>
          </a:prstGeom>
        </p:spPr>
      </p:pic>
      <p:pic>
        <p:nvPicPr>
          <p:cNvPr id="3" name="图片 2"/>
          <p:cNvPicPr>
            <a:picLocks noChangeAspect="1"/>
          </p:cNvPicPr>
          <p:nvPr/>
        </p:nvPicPr>
        <p:blipFill>
          <a:blip r:embed="rId17"/>
          <a:stretch>
            <a:fillRect/>
          </a:stretch>
        </p:blipFill>
        <p:spPr>
          <a:xfrm>
            <a:off x="616226" y="5440518"/>
            <a:ext cx="440871" cy="4030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707064" y="1980180"/>
            <a:ext cx="4889906" cy="4540538"/>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2800" dirty="0">
                <a:solidFill>
                  <a:srgbClr val="000000"/>
                </a:solidFill>
                <a:latin typeface="微软雅黑" panose="020B0503020204020204" pitchFamily="34" charset="-122"/>
                <a:ea typeface="微软雅黑" panose="020B0503020204020204" pitchFamily="34" charset="-122"/>
              </a:rPr>
              <a:t>国家“大众创业、万众创新”政策下学校主管部门对创业园的积极推动</a:t>
            </a:r>
          </a:p>
          <a:p>
            <a:pPr marL="457200" indent="-457200">
              <a:lnSpc>
                <a:spcPct val="150000"/>
              </a:lnSpc>
              <a:buFont typeface="Wingdings" panose="05000000000000000000" pitchFamily="2" charset="2"/>
              <a:buChar char="Ø"/>
            </a:pPr>
            <a:r>
              <a:rPr lang="zh-CN" altLang="en-US" sz="2800" dirty="0" smtClean="0">
                <a:solidFill>
                  <a:srgbClr val="000000"/>
                </a:solidFill>
                <a:latin typeface="微软雅黑" panose="020B0503020204020204" pitchFamily="34" charset="-122"/>
                <a:ea typeface="微软雅黑" panose="020B0503020204020204" pitchFamily="34" charset="-122"/>
              </a:rPr>
              <a:t>学校</a:t>
            </a:r>
            <a:r>
              <a:rPr lang="zh-CN" altLang="en-US" sz="2800" dirty="0">
                <a:solidFill>
                  <a:srgbClr val="000000"/>
                </a:solidFill>
                <a:latin typeface="微软雅黑" panose="020B0503020204020204" pitchFamily="34" charset="-122"/>
                <a:ea typeface="微软雅黑" panose="020B0503020204020204" pitchFamily="34" charset="-122"/>
              </a:rPr>
              <a:t>所处非商业区的“区位优势”</a:t>
            </a:r>
          </a:p>
          <a:p>
            <a:pPr marL="457200" indent="-457200">
              <a:lnSpc>
                <a:spcPct val="150000"/>
              </a:lnSpc>
              <a:buFont typeface="Wingdings" panose="05000000000000000000" pitchFamily="2" charset="2"/>
              <a:buChar char="Ø"/>
            </a:pPr>
            <a:r>
              <a:rPr lang="zh-CN" altLang="en-US" sz="2800" dirty="0">
                <a:solidFill>
                  <a:srgbClr val="000000"/>
                </a:solidFill>
                <a:latin typeface="微软雅黑" panose="020B0503020204020204" pitchFamily="34" charset="-122"/>
                <a:ea typeface="微软雅黑" panose="020B0503020204020204" pitchFamily="34" charset="-122"/>
              </a:rPr>
              <a:t>数千在校师生形成巨大的潜力市场</a:t>
            </a:r>
          </a:p>
        </p:txBody>
      </p:sp>
      <p:grpSp>
        <p:nvGrpSpPr>
          <p:cNvPr id="5" name="组合 4"/>
          <p:cNvGrpSpPr/>
          <p:nvPr/>
        </p:nvGrpSpPr>
        <p:grpSpPr>
          <a:xfrm>
            <a:off x="652627" y="2452826"/>
            <a:ext cx="2640012" cy="2600325"/>
            <a:chOff x="652627" y="2452826"/>
            <a:chExt cx="2640012" cy="2600325"/>
          </a:xfrm>
        </p:grpSpPr>
        <p:grpSp>
          <p:nvGrpSpPr>
            <p:cNvPr id="141" name="组合 140"/>
            <p:cNvGrpSpPr>
              <a:grpSpLocks/>
            </p:cNvGrpSpPr>
            <p:nvPr/>
          </p:nvGrpSpPr>
          <p:grpSpPr bwMode="auto">
            <a:xfrm>
              <a:off x="652627" y="2452826"/>
              <a:ext cx="2640012" cy="2600325"/>
              <a:chOff x="2846694" y="2581300"/>
              <a:chExt cx="2310500" cy="2275414"/>
            </a:xfrm>
          </p:grpSpPr>
          <p:sp>
            <p:nvSpPr>
              <p:cNvPr id="209" name="椭圆 6"/>
              <p:cNvSpPr/>
              <p:nvPr/>
            </p:nvSpPr>
            <p:spPr>
              <a:xfrm>
                <a:off x="2861976" y="2581300"/>
                <a:ext cx="2295218" cy="2275414"/>
              </a:xfrm>
              <a:prstGeom prst="ellipse">
                <a:avLst/>
              </a:prstGeom>
              <a:gradFill flip="none" rotWithShape="1">
                <a:gsLst>
                  <a:gs pos="0">
                    <a:srgbClr val="BE1247"/>
                  </a:gs>
                  <a:gs pos="25000">
                    <a:srgbClr val="D2144F"/>
                  </a:gs>
                  <a:gs pos="42000">
                    <a:srgbClr val="BE1247"/>
                  </a:gs>
                  <a:gs pos="100000">
                    <a:srgbClr val="FA9496"/>
                  </a:gs>
                </a:gsLst>
                <a:lin ang="14400000" scaled="0"/>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0" name="椭圆 209"/>
              <p:cNvSpPr/>
              <p:nvPr/>
            </p:nvSpPr>
            <p:spPr>
              <a:xfrm rot="19429506">
                <a:off x="3067135" y="2948183"/>
                <a:ext cx="1014502" cy="502943"/>
              </a:xfrm>
              <a:prstGeom prst="ellipse">
                <a:avLst/>
              </a:prstGeom>
              <a:gradFill flip="none" rotWithShape="1">
                <a:gsLst>
                  <a:gs pos="84000">
                    <a:sysClr val="window" lastClr="FFFFFF">
                      <a:alpha val="0"/>
                    </a:sysClr>
                  </a:gs>
                  <a:gs pos="12000">
                    <a:sysClr val="window" lastClr="FFFFFF">
                      <a:alpha val="60000"/>
                    </a:sysClr>
                  </a:gs>
                </a:gsLst>
                <a:lin ang="5400000" scaled="1"/>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1" name="椭圆 6"/>
              <p:cNvSpPr/>
              <p:nvPr/>
            </p:nvSpPr>
            <p:spPr>
              <a:xfrm>
                <a:off x="2846694" y="2581300"/>
                <a:ext cx="2295129" cy="2275413"/>
              </a:xfrm>
              <a:prstGeom prst="ellipse">
                <a:avLst/>
              </a:prstGeom>
              <a:gradFill flip="none" rotWithShape="1">
                <a:gsLst>
                  <a:gs pos="84000">
                    <a:srgbClr val="BE1247">
                      <a:alpha val="80000"/>
                    </a:srgbClr>
                  </a:gs>
                  <a:gs pos="100000">
                    <a:sysClr val="window" lastClr="FFFFFF">
                      <a:alpha val="0"/>
                    </a:sysClr>
                  </a:gs>
                  <a:gs pos="53000">
                    <a:sysClr val="window" lastClr="FFFFFF">
                      <a:alpha val="0"/>
                    </a:sysClr>
                  </a:gs>
                </a:gsLst>
                <a:path path="circle">
                  <a:fillToRect l="50000" t="50000" r="50000" b="50000"/>
                </a:path>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grpSp>
        <p:sp>
          <p:nvSpPr>
            <p:cNvPr id="4" name="矩形 3"/>
            <p:cNvSpPr/>
            <p:nvPr/>
          </p:nvSpPr>
          <p:spPr>
            <a:xfrm>
              <a:off x="1102076" y="3159476"/>
              <a:ext cx="1723550" cy="1015663"/>
            </a:xfrm>
            <a:prstGeom prst="rect">
              <a:avLst/>
            </a:prstGeom>
          </p:spPr>
          <p:txBody>
            <a:bodyPr wrap="none">
              <a:spAutoFit/>
            </a:bodyPr>
            <a:lstStyle/>
            <a:p>
              <a:pPr algn="ctr" defTabSz="801688" fontAlgn="auto">
                <a:spcBef>
                  <a:spcPct val="20000"/>
                </a:spcBef>
                <a:spcAft>
                  <a:spcPts val="0"/>
                </a:spcAft>
                <a:defRPr/>
              </a:pPr>
              <a:r>
                <a:rPr lang="zh-CN" altLang="en-US" sz="6000" b="1" kern="0" dirty="0" smtClean="0">
                  <a:solidFill>
                    <a:schemeClr val="bg1"/>
                  </a:solidFill>
                  <a:latin typeface="微软雅黑" panose="020B0503020204020204" pitchFamily="34" charset="-122"/>
                  <a:ea typeface="微软雅黑" panose="020B0503020204020204" pitchFamily="34" charset="-122"/>
                </a:rPr>
                <a:t>机会</a:t>
              </a:r>
              <a:endParaRPr lang="zh-CN" altLang="en-US" sz="6000" b="1"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12736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707064" y="1980180"/>
            <a:ext cx="5059248" cy="3970318"/>
          </a:xfrm>
          <a:prstGeom prst="rect">
            <a:avLst/>
          </a:prstGeom>
        </p:spPr>
        <p:txBody>
          <a:bodyPr wrap="square">
            <a:spAutoFit/>
          </a:bodyPr>
          <a:lstStyle/>
          <a:p>
            <a:pPr marL="457200" indent="-457200">
              <a:buFont typeface="Wingdings" panose="05000000000000000000" pitchFamily="2" charset="2"/>
              <a:buChar char="Ø"/>
            </a:pPr>
            <a:r>
              <a:rPr lang="zh-CN" altLang="en-US" sz="2800" dirty="0">
                <a:solidFill>
                  <a:srgbClr val="000000"/>
                </a:solidFill>
                <a:latin typeface="微软雅黑" panose="020B0503020204020204" pitchFamily="34" charset="-122"/>
                <a:ea typeface="微软雅黑" panose="020B0503020204020204" pitchFamily="34" charset="-122"/>
              </a:rPr>
              <a:t>学生群体相对较低的购买力</a:t>
            </a:r>
          </a:p>
          <a:p>
            <a:pPr marL="457200" indent="-457200">
              <a:buFont typeface="Wingdings" panose="05000000000000000000" pitchFamily="2" charset="2"/>
              <a:buChar char="Ø"/>
            </a:pPr>
            <a:r>
              <a:rPr lang="zh-CN" altLang="en-US" sz="2800" dirty="0" smtClean="0">
                <a:solidFill>
                  <a:srgbClr val="000000"/>
                </a:solidFill>
                <a:latin typeface="微软雅黑" panose="020B0503020204020204" pitchFamily="34" charset="-122"/>
                <a:ea typeface="微软雅黑" panose="020B0503020204020204" pitchFamily="34" charset="-122"/>
              </a:rPr>
              <a:t>创业</a:t>
            </a:r>
            <a:r>
              <a:rPr lang="zh-CN" altLang="en-US" sz="2800" dirty="0">
                <a:solidFill>
                  <a:srgbClr val="000000"/>
                </a:solidFill>
                <a:latin typeface="微软雅黑" panose="020B0503020204020204" pitchFamily="34" charset="-122"/>
                <a:ea typeface="微软雅黑" panose="020B0503020204020204" pitchFamily="34" charset="-122"/>
              </a:rPr>
              <a:t>园地理位置偏僻，缺乏合理布局</a:t>
            </a:r>
          </a:p>
          <a:p>
            <a:pPr marL="457200" indent="-457200">
              <a:buFont typeface="Wingdings" panose="05000000000000000000" pitchFamily="2" charset="2"/>
              <a:buChar char="Ø"/>
            </a:pPr>
            <a:r>
              <a:rPr lang="zh-CN" altLang="en-US" sz="2800" dirty="0">
                <a:solidFill>
                  <a:srgbClr val="000000"/>
                </a:solidFill>
                <a:latin typeface="微软雅黑" panose="020B0503020204020204" pitchFamily="34" charset="-122"/>
                <a:ea typeface="微软雅黑" panose="020B0503020204020204" pitchFamily="34" charset="-122"/>
              </a:rPr>
              <a:t>品类组合的丰富性低、互补性差</a:t>
            </a:r>
          </a:p>
          <a:p>
            <a:pPr marL="457200" indent="-457200">
              <a:buFont typeface="Wingdings" panose="05000000000000000000" pitchFamily="2" charset="2"/>
              <a:buChar char="Ø"/>
            </a:pPr>
            <a:r>
              <a:rPr lang="zh-CN" altLang="en-US" sz="2800" dirty="0" smtClean="0">
                <a:solidFill>
                  <a:srgbClr val="000000"/>
                </a:solidFill>
                <a:latin typeface="微软雅黑" panose="020B0503020204020204" pitchFamily="34" charset="-122"/>
                <a:ea typeface="微软雅黑" panose="020B0503020204020204" pitchFamily="34" charset="-122"/>
              </a:rPr>
              <a:t>缺乏促销</a:t>
            </a:r>
            <a:r>
              <a:rPr lang="zh-CN" altLang="en-US" sz="2800" dirty="0">
                <a:solidFill>
                  <a:srgbClr val="000000"/>
                </a:solidFill>
                <a:latin typeface="微软雅黑" panose="020B0503020204020204" pitchFamily="34" charset="-122"/>
                <a:ea typeface="微软雅黑" panose="020B0503020204020204" pitchFamily="34" charset="-122"/>
              </a:rPr>
              <a:t>整体联动，商业街区氛围</a:t>
            </a:r>
            <a:r>
              <a:rPr lang="zh-CN" altLang="en-US" sz="2800" dirty="0" smtClean="0">
                <a:solidFill>
                  <a:srgbClr val="000000"/>
                </a:solidFill>
                <a:latin typeface="微软雅黑" panose="020B0503020204020204" pitchFamily="34" charset="-122"/>
                <a:ea typeface="微软雅黑" panose="020B0503020204020204" pitchFamily="34" charset="-122"/>
              </a:rPr>
              <a:t>不足</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800" dirty="0">
                <a:solidFill>
                  <a:srgbClr val="000000"/>
                </a:solidFill>
                <a:latin typeface="微软雅黑" panose="020B0503020204020204" pitchFamily="34" charset="-122"/>
                <a:ea typeface="微软雅黑" panose="020B0503020204020204" pitchFamily="34" charset="-122"/>
              </a:rPr>
              <a:t>营业时间过于集中，淡季</a:t>
            </a:r>
            <a:r>
              <a:rPr lang="zh-CN" altLang="en-US" sz="2800" dirty="0" smtClean="0">
                <a:solidFill>
                  <a:srgbClr val="000000"/>
                </a:solidFill>
                <a:latin typeface="微软雅黑" panose="020B0503020204020204" pitchFamily="34" charset="-122"/>
                <a:ea typeface="微软雅黑" panose="020B0503020204020204" pitchFamily="34" charset="-122"/>
              </a:rPr>
              <a:t>漫长</a:t>
            </a:r>
            <a:endParaRPr lang="zh-CN" altLang="en-US" sz="2800" dirty="0">
              <a:solidFill>
                <a:srgbClr val="0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52627" y="2452826"/>
            <a:ext cx="2640012" cy="2600325"/>
            <a:chOff x="652627" y="2452826"/>
            <a:chExt cx="2640012" cy="2600325"/>
          </a:xfrm>
        </p:grpSpPr>
        <p:grpSp>
          <p:nvGrpSpPr>
            <p:cNvPr id="141" name="组合 140"/>
            <p:cNvGrpSpPr>
              <a:grpSpLocks/>
            </p:cNvGrpSpPr>
            <p:nvPr/>
          </p:nvGrpSpPr>
          <p:grpSpPr bwMode="auto">
            <a:xfrm>
              <a:off x="652627" y="2452826"/>
              <a:ext cx="2640012" cy="2600325"/>
              <a:chOff x="2846694" y="2581300"/>
              <a:chExt cx="2310500" cy="2275414"/>
            </a:xfrm>
          </p:grpSpPr>
          <p:sp>
            <p:nvSpPr>
              <p:cNvPr id="209" name="椭圆 6"/>
              <p:cNvSpPr/>
              <p:nvPr/>
            </p:nvSpPr>
            <p:spPr>
              <a:xfrm>
                <a:off x="2861976" y="2581300"/>
                <a:ext cx="2295218" cy="2275414"/>
              </a:xfrm>
              <a:prstGeom prst="ellipse">
                <a:avLst/>
              </a:prstGeom>
              <a:gradFill flip="none" rotWithShape="1">
                <a:gsLst>
                  <a:gs pos="0">
                    <a:srgbClr val="BE1247"/>
                  </a:gs>
                  <a:gs pos="25000">
                    <a:srgbClr val="D2144F"/>
                  </a:gs>
                  <a:gs pos="42000">
                    <a:srgbClr val="BE1247"/>
                  </a:gs>
                  <a:gs pos="100000">
                    <a:srgbClr val="FA9496"/>
                  </a:gs>
                </a:gsLst>
                <a:lin ang="14400000" scaled="0"/>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0" name="椭圆 209"/>
              <p:cNvSpPr/>
              <p:nvPr/>
            </p:nvSpPr>
            <p:spPr>
              <a:xfrm rot="19429506">
                <a:off x="3067135" y="2948183"/>
                <a:ext cx="1014502" cy="502943"/>
              </a:xfrm>
              <a:prstGeom prst="ellipse">
                <a:avLst/>
              </a:prstGeom>
              <a:gradFill flip="none" rotWithShape="1">
                <a:gsLst>
                  <a:gs pos="84000">
                    <a:sysClr val="window" lastClr="FFFFFF">
                      <a:alpha val="0"/>
                    </a:sysClr>
                  </a:gs>
                  <a:gs pos="12000">
                    <a:sysClr val="window" lastClr="FFFFFF">
                      <a:alpha val="60000"/>
                    </a:sysClr>
                  </a:gs>
                </a:gsLst>
                <a:lin ang="5400000" scaled="1"/>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1" name="椭圆 6"/>
              <p:cNvSpPr/>
              <p:nvPr/>
            </p:nvSpPr>
            <p:spPr>
              <a:xfrm>
                <a:off x="2846694" y="2581300"/>
                <a:ext cx="2295129" cy="2275413"/>
              </a:xfrm>
              <a:prstGeom prst="ellipse">
                <a:avLst/>
              </a:prstGeom>
              <a:gradFill flip="none" rotWithShape="1">
                <a:gsLst>
                  <a:gs pos="84000">
                    <a:srgbClr val="BE1247">
                      <a:alpha val="80000"/>
                    </a:srgbClr>
                  </a:gs>
                  <a:gs pos="100000">
                    <a:sysClr val="window" lastClr="FFFFFF">
                      <a:alpha val="0"/>
                    </a:sysClr>
                  </a:gs>
                  <a:gs pos="53000">
                    <a:sysClr val="window" lastClr="FFFFFF">
                      <a:alpha val="0"/>
                    </a:sysClr>
                  </a:gs>
                </a:gsLst>
                <a:path path="circle">
                  <a:fillToRect l="50000" t="50000" r="50000" b="50000"/>
                </a:path>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grpSp>
        <p:sp>
          <p:nvSpPr>
            <p:cNvPr id="4" name="矩形 3"/>
            <p:cNvSpPr/>
            <p:nvPr/>
          </p:nvSpPr>
          <p:spPr>
            <a:xfrm>
              <a:off x="1102076" y="3159476"/>
              <a:ext cx="1723550" cy="1015663"/>
            </a:xfrm>
            <a:prstGeom prst="rect">
              <a:avLst/>
            </a:prstGeom>
          </p:spPr>
          <p:txBody>
            <a:bodyPr wrap="none">
              <a:spAutoFit/>
            </a:bodyPr>
            <a:lstStyle/>
            <a:p>
              <a:pPr algn="ctr" defTabSz="801688" fontAlgn="auto">
                <a:spcBef>
                  <a:spcPct val="20000"/>
                </a:spcBef>
                <a:spcAft>
                  <a:spcPts val="0"/>
                </a:spcAft>
                <a:defRPr/>
              </a:pPr>
              <a:r>
                <a:rPr lang="zh-CN" altLang="en-US" sz="6000" b="1" kern="0" dirty="0" smtClean="0">
                  <a:solidFill>
                    <a:schemeClr val="bg1"/>
                  </a:solidFill>
                  <a:latin typeface="微软雅黑" panose="020B0503020204020204" pitchFamily="34" charset="-122"/>
                  <a:ea typeface="微软雅黑" panose="020B0503020204020204" pitchFamily="34" charset="-122"/>
                </a:rPr>
                <a:t>威胁</a:t>
              </a:r>
              <a:endParaRPr lang="zh-CN" altLang="en-US" sz="6000" b="1"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4693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graphicFrame>
        <p:nvGraphicFramePr>
          <p:cNvPr id="73" name="表格 72"/>
          <p:cNvGraphicFramePr>
            <a:graphicFrameLocks noGrp="1"/>
          </p:cNvGraphicFramePr>
          <p:nvPr>
            <p:extLst>
              <p:ext uri="{D42A27DB-BD31-4B8C-83A1-F6EECF244321}">
                <p14:modId xmlns:p14="http://schemas.microsoft.com/office/powerpoint/2010/main" val="2077587193"/>
              </p:ext>
            </p:extLst>
          </p:nvPr>
        </p:nvGraphicFramePr>
        <p:xfrm>
          <a:off x="387625" y="1798982"/>
          <a:ext cx="8378687" cy="4869939"/>
        </p:xfrm>
        <a:graphic>
          <a:graphicData uri="http://schemas.openxmlformats.org/drawingml/2006/table">
            <a:tbl>
              <a:tblPr firstRow="1" bandRow="1">
                <a:tableStyleId>{5C22544A-7EE6-4342-B048-85BDC9FD1C3A}</a:tableStyleId>
              </a:tblPr>
              <a:tblGrid>
                <a:gridCol w="4133695">
                  <a:extLst>
                    <a:ext uri="{9D8B030D-6E8A-4147-A177-3AD203B41FA5}">
                      <a16:colId xmlns:a16="http://schemas.microsoft.com/office/drawing/2014/main" val="3063470792"/>
                    </a:ext>
                  </a:extLst>
                </a:gridCol>
                <a:gridCol w="4244992">
                  <a:extLst>
                    <a:ext uri="{9D8B030D-6E8A-4147-A177-3AD203B41FA5}">
                      <a16:colId xmlns:a16="http://schemas.microsoft.com/office/drawing/2014/main" val="1984990450"/>
                    </a:ext>
                  </a:extLst>
                </a:gridCol>
              </a:tblGrid>
              <a:tr h="496429">
                <a:tc>
                  <a:txBody>
                    <a:bodyPr/>
                    <a:lstStyle/>
                    <a:p>
                      <a:pPr marL="0" indent="0" algn="ctr" defTabSz="801688" rtl="0" fontAlgn="auto">
                        <a:spcBef>
                          <a:spcPct val="20000"/>
                        </a:spcBef>
                        <a:spcAft>
                          <a:spcPts val="0"/>
                        </a:spcAft>
                        <a:buFont typeface="Arial" panose="020B0604020202020204" pitchFamily="34" charset="0"/>
                        <a:buNone/>
                        <a:defRPr/>
                      </a:pPr>
                      <a:r>
                        <a:rPr lang="zh-CN" altLang="en-US" sz="3000" b="1" kern="0" dirty="0" smtClean="0">
                          <a:solidFill>
                            <a:srgbClr val="000000"/>
                          </a:solidFill>
                          <a:latin typeface="微软雅黑" panose="020B0503020204020204" pitchFamily="34" charset="-122"/>
                          <a:ea typeface="微软雅黑" panose="020B0503020204020204" pitchFamily="34" charset="-122"/>
                          <a:cs typeface="+mn-cs"/>
                        </a:rPr>
                        <a:t>优势</a:t>
                      </a:r>
                      <a:endParaRPr lang="zh-CN" altLang="en-US" sz="3000" b="1" kern="0" dirty="0">
                        <a:solidFill>
                          <a:srgbClr val="000000"/>
                        </a:solidFill>
                        <a:latin typeface="微软雅黑" panose="020B0503020204020204" pitchFamily="34" charset="-122"/>
                        <a:ea typeface="微软雅黑" panose="020B0503020204020204" pitchFamily="34" charset="-122"/>
                        <a:cs typeface="+mn-cs"/>
                      </a:endParaRPr>
                    </a:p>
                  </a:txBody>
                  <a:tcPr marT="45723" marB="45723">
                    <a:solidFill>
                      <a:srgbClr val="FFC000"/>
                    </a:solidFill>
                  </a:tcPr>
                </a:tc>
                <a:tc>
                  <a:txBody>
                    <a:bodyPr/>
                    <a:lstStyle/>
                    <a:p>
                      <a:pPr marL="0" indent="0" algn="ctr" defTabSz="801688" rtl="0" eaLnBrk="1" fontAlgn="auto" latinLnBrk="0" hangingPunct="1">
                        <a:spcBef>
                          <a:spcPct val="20000"/>
                        </a:spcBef>
                        <a:spcAft>
                          <a:spcPts val="0"/>
                        </a:spcAft>
                        <a:buFont typeface="Arial" panose="020B0604020202020204" pitchFamily="34" charset="0"/>
                        <a:buNone/>
                        <a:defRPr/>
                      </a:pPr>
                      <a:r>
                        <a:rPr lang="zh-CN" altLang="en-US" sz="3000" b="1" kern="0" dirty="0" smtClean="0">
                          <a:solidFill>
                            <a:srgbClr val="000000"/>
                          </a:solidFill>
                          <a:latin typeface="微软雅黑" panose="020B0503020204020204" pitchFamily="34" charset="-122"/>
                          <a:ea typeface="微软雅黑" panose="020B0503020204020204" pitchFamily="34" charset="-122"/>
                          <a:cs typeface="+mn-cs"/>
                        </a:rPr>
                        <a:t>劣势</a:t>
                      </a:r>
                    </a:p>
                  </a:txBody>
                  <a:tcPr marT="45723" marB="45723">
                    <a:solidFill>
                      <a:srgbClr val="FFC000"/>
                    </a:solidFill>
                  </a:tcPr>
                </a:tc>
                <a:extLst>
                  <a:ext uri="{0D108BD9-81ED-4DB2-BD59-A6C34878D82A}">
                    <a16:rowId xmlns:a16="http://schemas.microsoft.com/office/drawing/2014/main" val="2800150597"/>
                  </a:ext>
                </a:extLst>
              </a:tr>
              <a:tr h="1461698">
                <a:tc>
                  <a:txBody>
                    <a:bodyPr/>
                    <a:lstStyle/>
                    <a:p>
                      <a:pPr marL="285750" indent="-285750">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更了解师生需求</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更值得信任</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运营成本低</a:t>
                      </a:r>
                      <a:endParaRPr lang="zh-CN" altLang="en-US" sz="2800" dirty="0">
                        <a:solidFill>
                          <a:srgbClr val="000000"/>
                        </a:solidFill>
                        <a:latin typeface="微软雅黑" panose="020B0503020204020204" pitchFamily="34" charset="-122"/>
                        <a:ea typeface="微软雅黑" panose="020B0503020204020204" pitchFamily="34" charset="-122"/>
                      </a:endParaRPr>
                    </a:p>
                  </a:txBody>
                  <a:tcPr marT="45723" marB="45723">
                    <a:solidFill>
                      <a:schemeClr val="accent1">
                        <a:lumMod val="20000"/>
                        <a:lumOff val="80000"/>
                      </a:schemeClr>
                    </a:solidFill>
                  </a:tcPr>
                </a:tc>
                <a:tc>
                  <a:txBody>
                    <a:bodyPr/>
                    <a:lstStyle/>
                    <a:p>
                      <a:pPr marL="285750" indent="-285750">
                        <a:buFont typeface="Arial" panose="020B0604020202020204" pitchFamily="34" charset="0"/>
                        <a:buChar char="•"/>
                      </a:pPr>
                      <a:r>
                        <a:rPr lang="zh-CN" altLang="en-US" sz="2000" kern="1200" dirty="0" smtClean="0">
                          <a:solidFill>
                            <a:srgbClr val="000000"/>
                          </a:solidFill>
                          <a:effectLst/>
                          <a:latin typeface="微软雅黑" panose="020B0503020204020204" pitchFamily="34" charset="-122"/>
                          <a:ea typeface="微软雅黑" panose="020B0503020204020204" pitchFamily="34" charset="-122"/>
                          <a:cs typeface="+mn-cs"/>
                        </a:rPr>
                        <a:t>缺乏品牌吸引力</a:t>
                      </a:r>
                      <a:endParaRPr lang="en-US" altLang="zh-CN" sz="2000" kern="1200" dirty="0" smtClean="0">
                        <a:solidFill>
                          <a:srgbClr val="000000"/>
                        </a:solidFill>
                        <a:effectLst/>
                        <a:latin typeface="微软雅黑" panose="020B0503020204020204" pitchFamily="34" charset="-122"/>
                        <a:ea typeface="微软雅黑" panose="020B0503020204020204" pitchFamily="34" charset="-122"/>
                        <a:cs typeface="+mn-cs"/>
                      </a:endParaRPr>
                    </a:p>
                    <a:p>
                      <a:pPr marL="285750" indent="-285750">
                        <a:buFont typeface="Arial" panose="020B0604020202020204" pitchFamily="34" charset="0"/>
                        <a:buChar char="•"/>
                      </a:pPr>
                      <a:r>
                        <a:rPr lang="zh-CN" altLang="en-US" sz="2000" kern="1200" dirty="0" smtClean="0">
                          <a:solidFill>
                            <a:srgbClr val="000000"/>
                          </a:solidFill>
                          <a:effectLst/>
                          <a:latin typeface="微软雅黑" panose="020B0503020204020204" pitchFamily="34" charset="-122"/>
                          <a:ea typeface="微软雅黑" panose="020B0503020204020204" pitchFamily="34" charset="-122"/>
                          <a:cs typeface="+mn-cs"/>
                        </a:rPr>
                        <a:t>商品新鲜度、时尚度不足</a:t>
                      </a:r>
                      <a:endParaRPr lang="en-US" altLang="zh-CN" sz="2000" kern="1200" dirty="0" smtClean="0">
                        <a:solidFill>
                          <a:srgbClr val="000000"/>
                        </a:solidFill>
                        <a:effectLst/>
                        <a:latin typeface="微软雅黑" panose="020B0503020204020204" pitchFamily="34" charset="-122"/>
                        <a:ea typeface="微软雅黑" panose="020B0503020204020204" pitchFamily="34" charset="-122"/>
                        <a:cs typeface="+mn-cs"/>
                      </a:endParaRPr>
                    </a:p>
                    <a:p>
                      <a:pPr marL="285750" indent="-285750">
                        <a:buFont typeface="Arial" panose="020B0604020202020204" pitchFamily="34" charset="0"/>
                        <a:buChar char="•"/>
                      </a:pPr>
                      <a:r>
                        <a:rPr lang="zh-CN" altLang="en-US" sz="2000" kern="1200" dirty="0" smtClean="0">
                          <a:solidFill>
                            <a:srgbClr val="000000"/>
                          </a:solidFill>
                          <a:effectLst/>
                          <a:latin typeface="微软雅黑" panose="020B0503020204020204" pitchFamily="34" charset="-122"/>
                          <a:ea typeface="微软雅黑" panose="020B0503020204020204" pitchFamily="34" charset="-122"/>
                          <a:cs typeface="+mn-cs"/>
                        </a:rPr>
                        <a:t>价格偏高</a:t>
                      </a:r>
                      <a:endParaRPr lang="en-US" altLang="zh-CN" sz="2000" kern="1200" dirty="0" smtClean="0">
                        <a:solidFill>
                          <a:srgbClr val="000000"/>
                        </a:solidFill>
                        <a:effectLst/>
                        <a:latin typeface="微软雅黑" panose="020B0503020204020204" pitchFamily="34" charset="-122"/>
                        <a:ea typeface="微软雅黑" panose="020B0503020204020204" pitchFamily="34" charset="-122"/>
                        <a:cs typeface="+mn-cs"/>
                      </a:endParaRPr>
                    </a:p>
                    <a:p>
                      <a:pPr marL="285750" indent="-285750">
                        <a:buFont typeface="Arial" panose="020B0604020202020204" pitchFamily="34" charset="0"/>
                        <a:buChar char="•"/>
                      </a:pPr>
                      <a:r>
                        <a:rPr lang="zh-CN" altLang="en-US" sz="2000" kern="1200" dirty="0" smtClean="0">
                          <a:solidFill>
                            <a:srgbClr val="000000"/>
                          </a:solidFill>
                          <a:effectLst/>
                          <a:latin typeface="微软雅黑" panose="020B0503020204020204" pitchFamily="34" charset="-122"/>
                          <a:ea typeface="微软雅黑" panose="020B0503020204020204" pitchFamily="34" charset="-122"/>
                          <a:cs typeface="+mn-cs"/>
                        </a:rPr>
                        <a:t>营销手段单一</a:t>
                      </a:r>
                      <a:endParaRPr lang="en-US" altLang="zh-CN" sz="2000" kern="1200" dirty="0" smtClean="0">
                        <a:solidFill>
                          <a:srgbClr val="000000"/>
                        </a:solidFill>
                        <a:effectLst/>
                        <a:latin typeface="微软雅黑" panose="020B0503020204020204" pitchFamily="34" charset="-122"/>
                        <a:ea typeface="微软雅黑" panose="020B0503020204020204" pitchFamily="34" charset="-122"/>
                        <a:cs typeface="+mn-cs"/>
                      </a:endParaRPr>
                    </a:p>
                    <a:p>
                      <a:pPr marL="285750" indent="-285750">
                        <a:buFont typeface="Arial" panose="020B0604020202020204" pitchFamily="34" charset="0"/>
                        <a:buChar char="•"/>
                      </a:pPr>
                      <a:r>
                        <a:rPr lang="zh-CN" altLang="en-US" sz="2000" kern="1200" dirty="0" smtClean="0">
                          <a:solidFill>
                            <a:srgbClr val="000000"/>
                          </a:solidFill>
                          <a:effectLst/>
                          <a:latin typeface="微软雅黑" panose="020B0503020204020204" pitchFamily="34" charset="-122"/>
                          <a:ea typeface="微软雅黑" panose="020B0503020204020204" pitchFamily="34" charset="-122"/>
                          <a:cs typeface="+mn-cs"/>
                        </a:rPr>
                        <a:t>管理粗放，服务意识欠缺</a:t>
                      </a:r>
                    </a:p>
                  </a:txBody>
                  <a:tcPr marT="45723" marB="45723">
                    <a:solidFill>
                      <a:schemeClr val="accent1">
                        <a:lumMod val="20000"/>
                        <a:lumOff val="80000"/>
                      </a:schemeClr>
                    </a:solidFill>
                  </a:tcPr>
                </a:tc>
                <a:extLst>
                  <a:ext uri="{0D108BD9-81ED-4DB2-BD59-A6C34878D82A}">
                    <a16:rowId xmlns:a16="http://schemas.microsoft.com/office/drawing/2014/main" val="1590714565"/>
                  </a:ext>
                </a:extLst>
              </a:tr>
              <a:tr h="496429">
                <a:tc>
                  <a:txBody>
                    <a:bodyPr/>
                    <a:lstStyle/>
                    <a:p>
                      <a:pPr marL="0" indent="0" algn="ctr" defTabSz="801688" rtl="0" eaLnBrk="1" fontAlgn="auto" latinLnBrk="0" hangingPunct="1">
                        <a:spcBef>
                          <a:spcPct val="20000"/>
                        </a:spcBef>
                        <a:spcAft>
                          <a:spcPts val="0"/>
                        </a:spcAft>
                        <a:buFont typeface="Arial" panose="020B0604020202020204" pitchFamily="34" charset="0"/>
                        <a:buNone/>
                        <a:defRPr/>
                      </a:pPr>
                      <a:r>
                        <a:rPr lang="zh-CN" altLang="en-US" sz="3000" b="1" kern="0" dirty="0" smtClean="0">
                          <a:solidFill>
                            <a:srgbClr val="000000"/>
                          </a:solidFill>
                          <a:latin typeface="微软雅黑" panose="020B0503020204020204" pitchFamily="34" charset="-122"/>
                          <a:ea typeface="微软雅黑" panose="020B0503020204020204" pitchFamily="34" charset="-122"/>
                          <a:cs typeface="+mn-cs"/>
                        </a:rPr>
                        <a:t>机会</a:t>
                      </a:r>
                      <a:endParaRPr lang="zh-CN" altLang="en-US" sz="3000" b="1" kern="0" dirty="0">
                        <a:solidFill>
                          <a:srgbClr val="000000"/>
                        </a:solidFill>
                        <a:latin typeface="微软雅黑" panose="020B0503020204020204" pitchFamily="34" charset="-122"/>
                        <a:ea typeface="微软雅黑" panose="020B0503020204020204" pitchFamily="34" charset="-122"/>
                        <a:cs typeface="+mn-cs"/>
                      </a:endParaRPr>
                    </a:p>
                  </a:txBody>
                  <a:tcPr marT="45723" marB="45723">
                    <a:solidFill>
                      <a:srgbClr val="FFC000"/>
                    </a:solidFill>
                  </a:tcPr>
                </a:tc>
                <a:tc>
                  <a:txBody>
                    <a:bodyPr/>
                    <a:lstStyle/>
                    <a:p>
                      <a:pPr marL="0" indent="0" algn="ctr" defTabSz="801688" rtl="0" eaLnBrk="1" fontAlgn="auto" latinLnBrk="0" hangingPunct="1">
                        <a:spcBef>
                          <a:spcPct val="20000"/>
                        </a:spcBef>
                        <a:spcAft>
                          <a:spcPts val="0"/>
                        </a:spcAft>
                        <a:buFont typeface="Arial" panose="020B0604020202020204" pitchFamily="34" charset="0"/>
                        <a:buNone/>
                        <a:defRPr/>
                      </a:pPr>
                      <a:r>
                        <a:rPr lang="zh-CN" altLang="en-US" sz="3000" b="1" kern="0" dirty="0" smtClean="0">
                          <a:solidFill>
                            <a:srgbClr val="000000"/>
                          </a:solidFill>
                          <a:latin typeface="微软雅黑" panose="020B0503020204020204" pitchFamily="34" charset="-122"/>
                          <a:ea typeface="微软雅黑" panose="020B0503020204020204" pitchFamily="34" charset="-122"/>
                          <a:cs typeface="+mn-cs"/>
                        </a:rPr>
                        <a:t>威胁</a:t>
                      </a:r>
                      <a:endParaRPr lang="zh-CN" altLang="en-US" sz="3000" b="1" kern="0" dirty="0">
                        <a:solidFill>
                          <a:srgbClr val="000000"/>
                        </a:solidFill>
                        <a:latin typeface="微软雅黑" panose="020B0503020204020204" pitchFamily="34" charset="-122"/>
                        <a:ea typeface="微软雅黑" panose="020B0503020204020204" pitchFamily="34" charset="-122"/>
                        <a:cs typeface="+mn-cs"/>
                      </a:endParaRPr>
                    </a:p>
                  </a:txBody>
                  <a:tcPr marT="45723" marB="45723">
                    <a:solidFill>
                      <a:srgbClr val="FFC000"/>
                    </a:solidFill>
                  </a:tcPr>
                </a:tc>
                <a:extLst>
                  <a:ext uri="{0D108BD9-81ED-4DB2-BD59-A6C34878D82A}">
                    <a16:rowId xmlns:a16="http://schemas.microsoft.com/office/drawing/2014/main" val="615655156"/>
                  </a:ext>
                </a:extLst>
              </a:tr>
              <a:tr h="2157201">
                <a:tc>
                  <a:txBody>
                    <a:bodyPr/>
                    <a:lstStyle/>
                    <a:p>
                      <a:pPr marL="285750" indent="-285750">
                        <a:buFont typeface="Arial" panose="020B0604020202020204" pitchFamily="34" charset="0"/>
                        <a:buChar char="•"/>
                      </a:pPr>
                      <a:r>
                        <a:rPr lang="zh-CN" altLang="en-US" sz="2000" dirty="0" smtClean="0">
                          <a:solidFill>
                            <a:srgbClr val="000000"/>
                          </a:solidFill>
                          <a:latin typeface="微软雅黑" panose="020B0503020204020204" pitchFamily="34" charset="-122"/>
                          <a:ea typeface="微软雅黑" panose="020B0503020204020204" pitchFamily="34" charset="-122"/>
                        </a:rPr>
                        <a:t>国家“大众创业、万众创新”政策下学校主管部门对创业园的积极推动</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smtClean="0">
                          <a:solidFill>
                            <a:srgbClr val="000000"/>
                          </a:solidFill>
                          <a:latin typeface="微软雅黑" panose="020B0503020204020204" pitchFamily="34" charset="-122"/>
                          <a:ea typeface="微软雅黑" panose="020B0503020204020204" pitchFamily="34" charset="-122"/>
                        </a:rPr>
                        <a:t>学校所处非商业区的“区位优势”</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smtClean="0">
                          <a:solidFill>
                            <a:srgbClr val="000000"/>
                          </a:solidFill>
                          <a:latin typeface="微软雅黑" panose="020B0503020204020204" pitchFamily="34" charset="-122"/>
                          <a:ea typeface="微软雅黑" panose="020B0503020204020204" pitchFamily="34" charset="-122"/>
                        </a:rPr>
                        <a:t>数千在校师生形成巨大的潜力市场</a:t>
                      </a:r>
                      <a:endParaRPr lang="en-US" altLang="zh-CN" sz="2000" dirty="0" smtClean="0">
                        <a:solidFill>
                          <a:srgbClr val="000000"/>
                        </a:solidFill>
                        <a:latin typeface="微软雅黑" panose="020B0503020204020204" pitchFamily="34" charset="-122"/>
                        <a:ea typeface="微软雅黑" panose="020B0503020204020204" pitchFamily="34" charset="-122"/>
                      </a:endParaRPr>
                    </a:p>
                  </a:txBody>
                  <a:tcPr marT="45723" marB="45723">
                    <a:solidFill>
                      <a:schemeClr val="accent1">
                        <a:lumMod val="20000"/>
                        <a:lumOff val="80000"/>
                      </a:schemeClr>
                    </a:solidFill>
                  </a:tcPr>
                </a:tc>
                <a:tc>
                  <a:txBody>
                    <a:bodyPr/>
                    <a:lstStyle/>
                    <a:p>
                      <a:pPr marL="285750" indent="-285750">
                        <a:buFont typeface="Arial" panose="020B0604020202020204" pitchFamily="34" charset="0"/>
                        <a:buChar char="•"/>
                      </a:pPr>
                      <a:r>
                        <a:rPr lang="zh-CN" altLang="en-US" sz="1800" dirty="0" smtClean="0">
                          <a:solidFill>
                            <a:srgbClr val="000000"/>
                          </a:solidFill>
                          <a:latin typeface="微软雅黑" panose="020B0503020204020204" pitchFamily="34" charset="-122"/>
                          <a:ea typeface="微软雅黑" panose="020B0503020204020204" pitchFamily="34" charset="-122"/>
                        </a:rPr>
                        <a:t>学生群体相对较低的购买力</a:t>
                      </a:r>
                    </a:p>
                    <a:p>
                      <a:pPr marL="285750" indent="-285750">
                        <a:buFont typeface="Arial" panose="020B0604020202020204" pitchFamily="34" charset="0"/>
                        <a:buChar char="•"/>
                      </a:pPr>
                      <a:r>
                        <a:rPr lang="zh-CN" altLang="en-US" sz="1800" dirty="0" smtClean="0">
                          <a:solidFill>
                            <a:srgbClr val="000000"/>
                          </a:solidFill>
                          <a:latin typeface="微软雅黑" panose="020B0503020204020204" pitchFamily="34" charset="-122"/>
                          <a:ea typeface="微软雅黑" panose="020B0503020204020204" pitchFamily="34" charset="-122"/>
                        </a:rPr>
                        <a:t>创业园地理位置偏僻，缺乏合理布局</a:t>
                      </a:r>
                    </a:p>
                    <a:p>
                      <a:pPr marL="285750" indent="-285750">
                        <a:buFont typeface="Arial" panose="020B0604020202020204" pitchFamily="34" charset="0"/>
                        <a:buChar char="•"/>
                      </a:pPr>
                      <a:r>
                        <a:rPr lang="zh-CN" altLang="en-US" sz="1800" dirty="0" smtClean="0">
                          <a:solidFill>
                            <a:srgbClr val="000000"/>
                          </a:solidFill>
                          <a:latin typeface="微软雅黑" panose="020B0503020204020204" pitchFamily="34" charset="-122"/>
                          <a:ea typeface="微软雅黑" panose="020B0503020204020204" pitchFamily="34" charset="-122"/>
                        </a:rPr>
                        <a:t>品类组合的丰富性低、互补性差</a:t>
                      </a:r>
                    </a:p>
                    <a:p>
                      <a:pPr marL="285750" indent="-285750">
                        <a:buFont typeface="Arial" panose="020B0604020202020204" pitchFamily="34" charset="0"/>
                        <a:buChar char="•"/>
                      </a:pPr>
                      <a:r>
                        <a:rPr lang="zh-CN" altLang="en-US" sz="1800" dirty="0" smtClean="0">
                          <a:solidFill>
                            <a:srgbClr val="000000"/>
                          </a:solidFill>
                          <a:latin typeface="微软雅黑" panose="020B0503020204020204" pitchFamily="34" charset="-122"/>
                          <a:ea typeface="微软雅黑" panose="020B0503020204020204" pitchFamily="34" charset="-122"/>
                        </a:rPr>
                        <a:t>缺乏促销整体联动，商业街区氛围不足</a:t>
                      </a:r>
                    </a:p>
                    <a:p>
                      <a:pPr marL="285750" indent="-285750">
                        <a:buFont typeface="Arial" panose="020B0604020202020204" pitchFamily="34" charset="0"/>
                        <a:buChar char="•"/>
                      </a:pPr>
                      <a:r>
                        <a:rPr lang="zh-CN" altLang="en-US" sz="1800" dirty="0" smtClean="0">
                          <a:solidFill>
                            <a:srgbClr val="000000"/>
                          </a:solidFill>
                          <a:latin typeface="微软雅黑" panose="020B0503020204020204" pitchFamily="34" charset="-122"/>
                          <a:ea typeface="微软雅黑" panose="020B0503020204020204" pitchFamily="34" charset="-122"/>
                        </a:rPr>
                        <a:t>营业时间过于集中，淡季漫长</a:t>
                      </a:r>
                      <a:endParaRPr lang="zh-CN" altLang="en-US" sz="1800" dirty="0" smtClean="0">
                        <a:solidFill>
                          <a:srgbClr val="000000"/>
                        </a:solidFill>
                        <a:latin typeface="微软雅黑" panose="020B0503020204020204" pitchFamily="34" charset="-122"/>
                        <a:ea typeface="微软雅黑" panose="020B0503020204020204" pitchFamily="34" charset="-122"/>
                      </a:endParaRPr>
                    </a:p>
                  </a:txBody>
                  <a:tcPr marT="45723" marB="45723">
                    <a:solidFill>
                      <a:schemeClr val="accent1">
                        <a:lumMod val="20000"/>
                        <a:lumOff val="80000"/>
                      </a:schemeClr>
                    </a:solidFill>
                  </a:tcPr>
                </a:tc>
                <a:extLst>
                  <a:ext uri="{0D108BD9-81ED-4DB2-BD59-A6C34878D82A}">
                    <a16:rowId xmlns:a16="http://schemas.microsoft.com/office/drawing/2014/main" val="1413668844"/>
                  </a:ext>
                </a:extLst>
              </a:tr>
            </a:tbl>
          </a:graphicData>
        </a:graphic>
      </p:graphicFrame>
      <p:pic>
        <p:nvPicPr>
          <p:cNvPr id="6" name="图片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345620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a:solidFill>
                  <a:srgbClr val="000000"/>
                </a:solidFill>
                <a:latin typeface="微软雅黑" panose="020B0503020204020204" pitchFamily="34" charset="-122"/>
                <a:ea typeface="微软雅黑" panose="020B0503020204020204" pitchFamily="34" charset="-122"/>
              </a:rPr>
              <a:t>“上次中午去</a:t>
            </a:r>
            <a:r>
              <a:rPr lang="zh-CN" altLang="en-US" sz="3200" i="1" dirty="0">
                <a:solidFill>
                  <a:srgbClr val="FF0000"/>
                </a:solidFill>
                <a:latin typeface="微软雅黑" panose="020B0503020204020204" pitchFamily="34" charset="-122"/>
                <a:ea typeface="微软雅黑" panose="020B0503020204020204" pitchFamily="34" charset="-122"/>
              </a:rPr>
              <a:t>斯拜</a:t>
            </a:r>
            <a:r>
              <a:rPr lang="en-US" altLang="zh-CN" sz="3200" i="1" dirty="0">
                <a:solidFill>
                  <a:srgbClr val="FF0000"/>
                </a:solidFill>
                <a:latin typeface="微软雅黑" panose="020B0503020204020204" pitchFamily="34" charset="-122"/>
                <a:ea typeface="微软雅黑" panose="020B0503020204020204" pitchFamily="34" charset="-122"/>
              </a:rPr>
              <a:t>SHOW</a:t>
            </a:r>
            <a:r>
              <a:rPr lang="zh-CN" altLang="en-US" sz="3200" i="1" dirty="0">
                <a:solidFill>
                  <a:srgbClr val="FF0000"/>
                </a:solidFill>
                <a:latin typeface="微软雅黑" panose="020B0503020204020204" pitchFamily="34" charset="-122"/>
                <a:ea typeface="微软雅黑" panose="020B0503020204020204" pitchFamily="34" charset="-122"/>
              </a:rPr>
              <a:t>映像工作室</a:t>
            </a:r>
            <a:r>
              <a:rPr lang="zh-CN" altLang="en-US" sz="2400" dirty="0">
                <a:solidFill>
                  <a:srgbClr val="000000"/>
                </a:solidFill>
                <a:latin typeface="微软雅黑" panose="020B0503020204020204" pitchFamily="34" charset="-122"/>
                <a:ea typeface="微软雅黑" panose="020B0503020204020204" pitchFamily="34" charset="-122"/>
              </a:rPr>
              <a:t>洗照片，人很多，里面的人很负责任，一直忙到快下午一点还没吃饭，比较有耐心，服务态度好。”</a:t>
            </a:r>
          </a:p>
        </p:txBody>
      </p:sp>
    </p:spTree>
    <p:extLst>
      <p:ext uri="{BB962C8B-B14F-4D97-AF65-F5344CB8AC3E}">
        <p14:creationId xmlns:p14="http://schemas.microsoft.com/office/powerpoint/2010/main" val="4037643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64370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a:solidFill>
                  <a:srgbClr val="000000"/>
                </a:solidFill>
                <a:latin typeface="微软雅黑" panose="020B0503020204020204" pitchFamily="34" charset="-122"/>
                <a:ea typeface="微软雅黑" panose="020B0503020204020204" pitchFamily="34" charset="-122"/>
              </a:rPr>
              <a:t>“有一次我去</a:t>
            </a:r>
            <a:r>
              <a:rPr lang="zh-CN" altLang="en-US" sz="3200" i="1" dirty="0">
                <a:solidFill>
                  <a:srgbClr val="FF0000"/>
                </a:solidFill>
                <a:latin typeface="微软雅黑" panose="020B0503020204020204" pitchFamily="34" charset="-122"/>
                <a:ea typeface="微软雅黑" panose="020B0503020204020204" pitchFamily="34" charset="-122"/>
              </a:rPr>
              <a:t>运动器材店</a:t>
            </a:r>
            <a:r>
              <a:rPr lang="zh-CN" altLang="en-US" sz="2400" dirty="0">
                <a:solidFill>
                  <a:srgbClr val="000000"/>
                </a:solidFill>
                <a:latin typeface="微软雅黑" panose="020B0503020204020204" pitchFamily="34" charset="-122"/>
                <a:ea typeface="微软雅黑" panose="020B0503020204020204" pitchFamily="34" charset="-122"/>
              </a:rPr>
              <a:t>，看了一下</a:t>
            </a:r>
            <a:r>
              <a:rPr lang="zh-CN" altLang="en-US" sz="2400" dirty="0" smtClean="0">
                <a:solidFill>
                  <a:srgbClr val="000000"/>
                </a:solidFill>
                <a:latin typeface="微软雅黑" panose="020B0503020204020204" pitchFamily="34" charset="-122"/>
                <a:ea typeface="微软雅黑" panose="020B0503020204020204" pitchFamily="34" charset="-122"/>
              </a:rPr>
              <a:t>，以为</a:t>
            </a:r>
            <a:r>
              <a:rPr lang="zh-CN" altLang="en-US" sz="2400" dirty="0">
                <a:solidFill>
                  <a:srgbClr val="000000"/>
                </a:solidFill>
                <a:latin typeface="微软雅黑" panose="020B0503020204020204" pitchFamily="34" charset="-122"/>
                <a:ea typeface="微软雅黑" panose="020B0503020204020204" pitchFamily="34" charset="-122"/>
              </a:rPr>
              <a:t>眼花了，有两间门店，一间体育器材，一间卖女装，当时我觉得这店能有好东西吗</a:t>
            </a:r>
            <a:r>
              <a:rPr lang="zh-CN" altLang="en-US" sz="2400" dirty="0" smtClean="0">
                <a:solidFill>
                  <a:srgbClr val="000000"/>
                </a:solidFill>
                <a:latin typeface="微软雅黑" panose="020B0503020204020204" pitchFamily="34" charset="-122"/>
                <a:ea typeface="微软雅黑" panose="020B0503020204020204" pitchFamily="34" charset="-122"/>
              </a:rPr>
              <a:t>？进去</a:t>
            </a:r>
            <a:r>
              <a:rPr lang="zh-CN" altLang="en-US" sz="2400" dirty="0">
                <a:solidFill>
                  <a:srgbClr val="000000"/>
                </a:solidFill>
                <a:latin typeface="微软雅黑" panose="020B0503020204020204" pitchFamily="34" charset="-122"/>
                <a:ea typeface="微软雅黑" panose="020B0503020204020204" pitchFamily="34" charset="-122"/>
              </a:rPr>
              <a:t>，没人。我喊了一会儿，还是没人。找联系电话，没有。我觉得当时拿走什么东西都不会有问题。接下来一个小时内我去了</a:t>
            </a:r>
            <a:r>
              <a:rPr lang="en-US" altLang="zh-CN" sz="2400" dirty="0">
                <a:solidFill>
                  <a:srgbClr val="000000"/>
                </a:solidFill>
                <a:latin typeface="微软雅黑" panose="020B0503020204020204" pitchFamily="34" charset="-122"/>
                <a:ea typeface="微软雅黑" panose="020B0503020204020204" pitchFamily="34" charset="-122"/>
              </a:rPr>
              <a:t>5</a:t>
            </a:r>
            <a:r>
              <a:rPr lang="zh-CN" altLang="en-US" sz="2400" dirty="0">
                <a:solidFill>
                  <a:srgbClr val="000000"/>
                </a:solidFill>
                <a:latin typeface="微软雅黑" panose="020B0503020204020204" pitchFamily="34" charset="-122"/>
                <a:ea typeface="微软雅黑" panose="020B0503020204020204" pitchFamily="34" charset="-122"/>
              </a:rPr>
              <a:t>次，都没人</a:t>
            </a:r>
            <a:r>
              <a:rPr lang="zh-CN" altLang="en-US" sz="2400" dirty="0" smtClean="0">
                <a:solidFill>
                  <a:srgbClr val="000000"/>
                </a:solidFill>
                <a:latin typeface="微软雅黑" panose="020B0503020204020204" pitchFamily="34" charset="-122"/>
                <a:ea typeface="微软雅黑" panose="020B0503020204020204" pitchFamily="34" charset="-122"/>
              </a:rPr>
              <a:t>。第二天</a:t>
            </a:r>
            <a:r>
              <a:rPr lang="zh-CN" altLang="en-US" sz="2400" dirty="0">
                <a:solidFill>
                  <a:srgbClr val="000000"/>
                </a:solidFill>
                <a:latin typeface="微软雅黑" panose="020B0503020204020204" pitchFamily="34" charset="-122"/>
                <a:ea typeface="微软雅黑" panose="020B0503020204020204" pitchFamily="34" charset="-122"/>
              </a:rPr>
              <a:t>，我去买，有人了，问店员昨天怎么回事，她笑笑，说出去玩了</a:t>
            </a:r>
            <a:r>
              <a:rPr lang="zh-CN" altLang="en-US" sz="2400" dirty="0" smtClean="0">
                <a:solidFill>
                  <a:srgbClr val="000000"/>
                </a:solidFill>
                <a:latin typeface="微软雅黑" panose="020B0503020204020204" pitchFamily="34" charset="-122"/>
                <a:ea typeface="微软雅黑" panose="020B0503020204020204" pitchFamily="34" charset="-122"/>
              </a:rPr>
              <a:t>。我</a:t>
            </a:r>
            <a:r>
              <a:rPr lang="zh-CN" altLang="en-US" sz="2400" dirty="0">
                <a:solidFill>
                  <a:srgbClr val="000000"/>
                </a:solidFill>
                <a:latin typeface="微软雅黑" panose="020B0503020204020204" pitchFamily="34" charset="-122"/>
                <a:ea typeface="微软雅黑" panose="020B0503020204020204" pitchFamily="34" charset="-122"/>
              </a:rPr>
              <a:t>问球的价格，她打电话问老板。之后，没零钱找，还要去旁边店里兑零，还拿了张破的</a:t>
            </a:r>
            <a:r>
              <a:rPr lang="zh-CN" altLang="en-US" sz="2400" dirty="0" smtClean="0">
                <a:solidFill>
                  <a:srgbClr val="000000"/>
                </a:solidFill>
                <a:latin typeface="微软雅黑" panose="020B0503020204020204" pitchFamily="34" charset="-122"/>
                <a:ea typeface="微软雅黑" panose="020B0503020204020204" pitchFamily="34" charset="-122"/>
              </a:rPr>
              <a:t>零钱，服务</a:t>
            </a:r>
            <a:r>
              <a:rPr lang="zh-CN" altLang="en-US" sz="2400" dirty="0">
                <a:solidFill>
                  <a:srgbClr val="000000"/>
                </a:solidFill>
                <a:latin typeface="微软雅黑" panose="020B0503020204020204" pitchFamily="34" charset="-122"/>
                <a:ea typeface="微软雅黑" panose="020B0503020204020204" pitchFamily="34" charset="-122"/>
              </a:rPr>
              <a:t>态度太差。”</a:t>
            </a:r>
          </a:p>
        </p:txBody>
      </p:sp>
    </p:spTree>
    <p:extLst>
      <p:ext uri="{BB962C8B-B14F-4D97-AF65-F5344CB8AC3E}">
        <p14:creationId xmlns:p14="http://schemas.microsoft.com/office/powerpoint/2010/main" val="81812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70898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a:solidFill>
                  <a:srgbClr val="000000"/>
                </a:solidFill>
                <a:latin typeface="微软雅黑" panose="020B0503020204020204" pitchFamily="34" charset="-122"/>
                <a:ea typeface="微软雅黑" panose="020B0503020204020204" pitchFamily="34" charset="-122"/>
              </a:rPr>
              <a:t>“印象最深的是去拿</a:t>
            </a:r>
            <a:r>
              <a:rPr lang="zh-CN" altLang="en-US" sz="3200" i="1" dirty="0">
                <a:solidFill>
                  <a:srgbClr val="FF0000"/>
                </a:solidFill>
                <a:latin typeface="微软雅黑" panose="020B0503020204020204" pitchFamily="34" charset="-122"/>
                <a:ea typeface="微软雅黑" panose="020B0503020204020204" pitchFamily="34" charset="-122"/>
              </a:rPr>
              <a:t>快递</a:t>
            </a:r>
            <a:r>
              <a:rPr lang="zh-CN" altLang="en-US" sz="2400" dirty="0">
                <a:solidFill>
                  <a:srgbClr val="000000"/>
                </a:solidFill>
                <a:latin typeface="微软雅黑" panose="020B0503020204020204" pitchFamily="34" charset="-122"/>
                <a:ea typeface="微软雅黑" panose="020B0503020204020204" pitchFamily="34" charset="-122"/>
              </a:rPr>
              <a:t>，上次出来个什么软件，除非下载才能取件，我没有下载，本以为能拿到快递，因为以前都是一收到信息报下取件码就可以拿了，那次我跟他们说了我的快递号，云鼎物流一个男生就态度很不好地说了一句：一条信息能代表什么</a:t>
            </a:r>
            <a:r>
              <a:rPr lang="en-US" altLang="zh-CN" sz="2400" dirty="0">
                <a:solidFill>
                  <a:srgbClr val="000000"/>
                </a:solidFill>
                <a:latin typeface="微软雅黑" panose="020B0503020204020204" pitchFamily="34" charset="-122"/>
                <a:ea typeface="微软雅黑" panose="020B0503020204020204" pitchFamily="34" charset="-122"/>
              </a:rPr>
              <a:t>?</a:t>
            </a:r>
            <a:r>
              <a:rPr lang="zh-CN" altLang="en-US" sz="2400" dirty="0">
                <a:solidFill>
                  <a:srgbClr val="000000"/>
                </a:solidFill>
                <a:latin typeface="微软雅黑" panose="020B0503020204020204" pitchFamily="34" charset="-122"/>
                <a:ea typeface="微软雅黑" panose="020B0503020204020204" pitchFamily="34" charset="-122"/>
              </a:rPr>
              <a:t>当时听了心里特别生气，后来也没让我拿，还让我下载那个菜鸟裹裹</a:t>
            </a:r>
            <a:r>
              <a:rPr lang="en-US" altLang="zh-CN" sz="2400" dirty="0">
                <a:solidFill>
                  <a:srgbClr val="000000"/>
                </a:solidFill>
                <a:latin typeface="微软雅黑" panose="020B0503020204020204" pitchFamily="34" charset="-122"/>
                <a:ea typeface="微软雅黑" panose="020B0503020204020204" pitchFamily="34" charset="-122"/>
              </a:rPr>
              <a:t>APP</a:t>
            </a:r>
            <a:r>
              <a:rPr lang="zh-CN" altLang="en-US" sz="2400" dirty="0">
                <a:solidFill>
                  <a:srgbClr val="000000"/>
                </a:solidFill>
                <a:latin typeface="微软雅黑" panose="020B0503020204020204" pitchFamily="34" charset="-122"/>
                <a:ea typeface="微软雅黑" panose="020B0503020204020204" pitchFamily="34" charset="-122"/>
              </a:rPr>
              <a:t>，顿时感觉拿个快递还得看人脸色。当然有些时候人多他们可能忙不过来，心情会很烦躁，也能理解一下吧。</a:t>
            </a:r>
            <a:r>
              <a:rPr lang="zh-CN" altLang="en-US" sz="2400" dirty="0" smtClean="0">
                <a:solidFill>
                  <a:srgbClr val="000000"/>
                </a:solidFill>
                <a:latin typeface="微软雅黑" panose="020B0503020204020204" pitchFamily="34" charset="-122"/>
                <a:ea typeface="微软雅黑" panose="020B0503020204020204" pitchFamily="34" charset="-122"/>
              </a:rPr>
              <a:t>”</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7735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70898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“曾有一次去拿</a:t>
            </a:r>
            <a:r>
              <a:rPr lang="zh-CN" altLang="en-US" sz="3200" i="1" dirty="0">
                <a:solidFill>
                  <a:srgbClr val="FF0000"/>
                </a:solidFill>
                <a:latin typeface="微软雅黑" panose="020B0503020204020204" pitchFamily="34" charset="-122"/>
                <a:ea typeface="微软雅黑" panose="020B0503020204020204" pitchFamily="34" charset="-122"/>
              </a:rPr>
              <a:t>快递</a:t>
            </a:r>
            <a:r>
              <a:rPr lang="zh-CN" altLang="en-US" sz="2800" dirty="0">
                <a:solidFill>
                  <a:srgbClr val="000000"/>
                </a:solidFill>
                <a:latin typeface="微软雅黑" panose="020B0503020204020204" pitchFamily="34" charset="-122"/>
                <a:ea typeface="微软雅黑" panose="020B0503020204020204" pitchFamily="34" charset="-122"/>
              </a:rPr>
              <a:t>，物流已经到了好几天，但驿站迟迟未发信息，等了好几天，我便去问，发现是漏了，我对此十分不满意。”</a:t>
            </a:r>
          </a:p>
          <a:p>
            <a:pPr marL="285750" indent="-285750">
              <a:lnSpc>
                <a:spcPct val="150000"/>
              </a:lnSpc>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2800" dirty="0">
                <a:solidFill>
                  <a:srgbClr val="000000"/>
                </a:solidFill>
                <a:latin typeface="微软雅黑" panose="020B0503020204020204" pitchFamily="34" charset="-122"/>
                <a:ea typeface="微软雅黑" panose="020B0503020204020204" pitchFamily="34" charset="-122"/>
              </a:rPr>
              <a:t>快递门面永远取件很慢，特别乱，特别是下课放学期间，应对此进行秩序改善，让同学们更快地取件。寄快递，最低运费往往高于外面，让我们更加不方便，不得不去校门外邮寄。</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zh-CN" altLang="en-US" sz="2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9979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15498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400" dirty="0" smtClean="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快递</a:t>
            </a:r>
            <a:r>
              <a:rPr lang="zh-CN" altLang="en-US" sz="2400" dirty="0">
                <a:solidFill>
                  <a:srgbClr val="000000"/>
                </a:solidFill>
                <a:latin typeface="微软雅黑" panose="020B0503020204020204" pitchFamily="34" charset="-122"/>
                <a:ea typeface="微软雅黑" panose="020B0503020204020204" pitchFamily="34" charset="-122"/>
              </a:rPr>
              <a:t>信息发送不及时，第二天去拿快递时，工作人员已找不到快递，便留了号码，说找到就会打电话，等到第三天也没有任何消息。再去店里，发现他们压根儿就没有帮我找，忘了这回事，在其他人帮忙下，大概半小时后找到了我的快递。”</a:t>
            </a:r>
          </a:p>
          <a:p>
            <a:pPr marL="285750" indent="-285750">
              <a:lnSpc>
                <a:spcPct val="150000"/>
              </a:lnSpc>
              <a:buFont typeface="Arial" panose="020B0604020202020204" pitchFamily="34" charset="0"/>
              <a:buChar char="•"/>
            </a:pPr>
            <a:r>
              <a:rPr lang="zh-CN" altLang="en-US" sz="2400" dirty="0">
                <a:solidFill>
                  <a:srgbClr val="000000"/>
                </a:solidFill>
                <a:latin typeface="微软雅黑" panose="020B0503020204020204" pitchFamily="34" charset="-122"/>
                <a:ea typeface="微软雅黑" panose="020B0503020204020204" pitchFamily="34" charset="-122"/>
              </a:rPr>
              <a:t>“快递寄出去的速度快点，别把快递放在那里等有时间再寄出去，这样让寄快递的人很急。”</a:t>
            </a:r>
          </a:p>
        </p:txBody>
      </p:sp>
    </p:spTree>
    <p:extLst>
      <p:ext uri="{BB962C8B-B14F-4D97-AF65-F5344CB8AC3E}">
        <p14:creationId xmlns:p14="http://schemas.microsoft.com/office/powerpoint/2010/main" val="136917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43198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600" dirty="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天天租车</a:t>
            </a:r>
            <a:r>
              <a:rPr lang="en-US" altLang="zh-CN" sz="2600" dirty="0">
                <a:solidFill>
                  <a:srgbClr val="000000"/>
                </a:solidFill>
                <a:latin typeface="微软雅黑" panose="020B0503020204020204" pitchFamily="34" charset="-122"/>
                <a:ea typeface="微软雅黑" panose="020B0503020204020204" pitchFamily="34" charset="-122"/>
              </a:rPr>
              <a:t>1</a:t>
            </a:r>
            <a:r>
              <a:rPr lang="zh-CN" altLang="en-US" sz="2600" dirty="0">
                <a:solidFill>
                  <a:srgbClr val="000000"/>
                </a:solidFill>
                <a:latin typeface="微软雅黑" panose="020B0503020204020204" pitchFamily="34" charset="-122"/>
                <a:ea typeface="微软雅黑" panose="020B0503020204020204" pitchFamily="34" charset="-122"/>
              </a:rPr>
              <a:t>个小时</a:t>
            </a:r>
            <a:r>
              <a:rPr lang="en-US" altLang="zh-CN" sz="2600" dirty="0">
                <a:solidFill>
                  <a:srgbClr val="000000"/>
                </a:solidFill>
                <a:latin typeface="微软雅黑" panose="020B0503020204020204" pitchFamily="34" charset="-122"/>
                <a:ea typeface="微软雅黑" panose="020B0503020204020204" pitchFamily="34" charset="-122"/>
              </a:rPr>
              <a:t>4</a:t>
            </a:r>
            <a:r>
              <a:rPr lang="zh-CN" altLang="en-US" sz="2600" dirty="0">
                <a:solidFill>
                  <a:srgbClr val="000000"/>
                </a:solidFill>
                <a:latin typeface="微软雅黑" panose="020B0503020204020204" pitchFamily="34" charset="-122"/>
                <a:ea typeface="微软雅黑" panose="020B0503020204020204" pitchFamily="34" charset="-122"/>
              </a:rPr>
              <a:t>元，会员价为</a:t>
            </a:r>
            <a:r>
              <a:rPr lang="en-US" altLang="zh-CN" sz="2600" dirty="0">
                <a:solidFill>
                  <a:srgbClr val="000000"/>
                </a:solidFill>
                <a:latin typeface="微软雅黑" panose="020B0503020204020204" pitchFamily="34" charset="-122"/>
                <a:ea typeface="微软雅黑" panose="020B0503020204020204" pitchFamily="34" charset="-122"/>
              </a:rPr>
              <a:t>3</a:t>
            </a:r>
            <a:r>
              <a:rPr lang="zh-CN" altLang="en-US" sz="2600" dirty="0">
                <a:solidFill>
                  <a:srgbClr val="000000"/>
                </a:solidFill>
                <a:latin typeface="微软雅黑" panose="020B0503020204020204" pitchFamily="34" charset="-122"/>
                <a:ea typeface="微软雅黑" panose="020B0503020204020204" pitchFamily="34" charset="-122"/>
              </a:rPr>
              <a:t>元，租车时携带有效证件即可，这个我觉得还行。就是希望可以有更多优惠比例，比如租车累计达到多少金额可予打折。”</a:t>
            </a:r>
          </a:p>
          <a:p>
            <a:pPr marL="285750" indent="-285750">
              <a:lnSpc>
                <a:spcPct val="150000"/>
              </a:lnSpc>
              <a:buFont typeface="Arial" panose="020B0604020202020204" pitchFamily="34" charset="0"/>
              <a:buChar char="•"/>
            </a:pPr>
            <a:r>
              <a:rPr lang="zh-CN" altLang="en-US" sz="2600" dirty="0">
                <a:solidFill>
                  <a:srgbClr val="000000"/>
                </a:solidFill>
                <a:latin typeface="微软雅黑" panose="020B0503020204020204" pitchFamily="34" charset="-122"/>
                <a:ea typeface="微软雅黑" panose="020B0503020204020204" pitchFamily="34" charset="-122"/>
              </a:rPr>
              <a:t>“租车尽量看车子坏没坏，别人用过后不只是看有没有电，还要检查车子是否安全，比如喇叭、刹车等。”</a:t>
            </a:r>
          </a:p>
          <a:p>
            <a:pPr marL="285750" indent="-285750">
              <a:lnSpc>
                <a:spcPct val="150000"/>
              </a:lnSpc>
              <a:buFont typeface="Arial" panose="020B0604020202020204" pitchFamily="34" charset="0"/>
              <a:buChar char="•"/>
            </a:pPr>
            <a:r>
              <a:rPr lang="zh-CN" altLang="en-US" sz="2600" dirty="0">
                <a:solidFill>
                  <a:srgbClr val="000000"/>
                </a:solidFill>
                <a:latin typeface="微软雅黑" panose="020B0503020204020204" pitchFamily="34" charset="-122"/>
                <a:ea typeface="微软雅黑" panose="020B0503020204020204" pitchFamily="34" charset="-122"/>
              </a:rPr>
              <a:t>“天天租车要转一圈才能取车”</a:t>
            </a:r>
          </a:p>
          <a:p>
            <a:pPr marL="285750" indent="-285750">
              <a:lnSpc>
                <a:spcPct val="150000"/>
              </a:lnSpc>
              <a:buFont typeface="Arial" panose="020B0604020202020204" pitchFamily="34" charset="0"/>
              <a:buChar char="•"/>
            </a:pPr>
            <a:r>
              <a:rPr lang="zh-CN" altLang="en-US" sz="2600" dirty="0" smtClean="0">
                <a:solidFill>
                  <a:srgbClr val="000000"/>
                </a:solidFill>
                <a:latin typeface="微软雅黑" panose="020B0503020204020204" pitchFamily="34" charset="-122"/>
                <a:ea typeface="微软雅黑" panose="020B0503020204020204" pitchFamily="34" charset="-122"/>
              </a:rPr>
              <a:t>“</a:t>
            </a:r>
            <a:r>
              <a:rPr lang="zh-CN" altLang="en-US" sz="2600" dirty="0">
                <a:solidFill>
                  <a:srgbClr val="000000"/>
                </a:solidFill>
                <a:latin typeface="微软雅黑" panose="020B0503020204020204" pitchFamily="34" charset="-122"/>
                <a:ea typeface="微软雅黑" panose="020B0503020204020204" pitchFamily="34" charset="-122"/>
              </a:rPr>
              <a:t>天天租车可以增加自行车出租</a:t>
            </a:r>
            <a:r>
              <a:rPr lang="zh-CN" altLang="en-US" sz="2600" dirty="0" smtClean="0">
                <a:solidFill>
                  <a:srgbClr val="000000"/>
                </a:solidFill>
                <a:latin typeface="微软雅黑" panose="020B0503020204020204" pitchFamily="34" charset="-122"/>
                <a:ea typeface="微软雅黑" panose="020B0503020204020204" pitchFamily="34" charset="-122"/>
              </a:rPr>
              <a:t>”</a:t>
            </a:r>
            <a:endParaRPr lang="zh-CN" altLang="en-US" sz="26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2032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350865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果然水果店</a:t>
            </a:r>
            <a:r>
              <a:rPr lang="zh-CN" altLang="en-US" sz="2800" dirty="0">
                <a:solidFill>
                  <a:srgbClr val="000000"/>
                </a:solidFill>
                <a:latin typeface="微软雅黑" panose="020B0503020204020204" pitchFamily="34" charset="-122"/>
                <a:ea typeface="微软雅黑" panose="020B0503020204020204" pitchFamily="34" charset="-122"/>
              </a:rPr>
              <a:t>，价格一般是外面的</a:t>
            </a:r>
            <a:r>
              <a:rPr lang="en-US" altLang="zh-CN" sz="2800" dirty="0">
                <a:solidFill>
                  <a:srgbClr val="000000"/>
                </a:solidFill>
                <a:latin typeface="微软雅黑" panose="020B0503020204020204" pitchFamily="34" charset="-122"/>
                <a:ea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rPr>
              <a:t>倍”</a:t>
            </a:r>
          </a:p>
          <a:p>
            <a:pPr marL="285750" indent="-285750">
              <a:lnSpc>
                <a:spcPct val="150000"/>
              </a:lnSpc>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en-US" altLang="zh-CN" sz="3200" i="1" dirty="0">
                <a:solidFill>
                  <a:srgbClr val="FF0000"/>
                </a:solidFill>
                <a:latin typeface="微软雅黑" panose="020B0503020204020204" pitchFamily="34" charset="-122"/>
                <a:ea typeface="微软雅黑" panose="020B0503020204020204" pitchFamily="34" charset="-122"/>
              </a:rPr>
              <a:t>3C</a:t>
            </a:r>
            <a:r>
              <a:rPr lang="zh-CN" altLang="en-US" sz="3200" i="1" dirty="0">
                <a:solidFill>
                  <a:srgbClr val="FF0000"/>
                </a:solidFill>
                <a:latin typeface="微软雅黑" panose="020B0503020204020204" pitchFamily="34" charset="-122"/>
                <a:ea typeface="微软雅黑" panose="020B0503020204020204" pitchFamily="34" charset="-122"/>
              </a:rPr>
              <a:t>数码屋</a:t>
            </a:r>
            <a:r>
              <a:rPr lang="zh-CN" altLang="en-US" sz="2800" dirty="0">
                <a:solidFill>
                  <a:srgbClr val="000000"/>
                </a:solidFill>
                <a:latin typeface="微软雅黑" panose="020B0503020204020204" pitchFamily="34" charset="-122"/>
                <a:ea typeface="微软雅黑" panose="020B0503020204020204" pitchFamily="34" charset="-122"/>
              </a:rPr>
              <a:t>购买苹果数据线无备货，需要订货，且时间为</a:t>
            </a:r>
            <a:r>
              <a:rPr lang="en-US" altLang="zh-CN" sz="2800" dirty="0">
                <a:solidFill>
                  <a:srgbClr val="000000"/>
                </a:solidFill>
                <a:latin typeface="微软雅黑" panose="020B0503020204020204" pitchFamily="34" charset="-122"/>
                <a:ea typeface="微软雅黑" panose="020B0503020204020204" pitchFamily="34" charset="-122"/>
              </a:rPr>
              <a:t>2</a:t>
            </a:r>
            <a:r>
              <a:rPr lang="zh-CN" altLang="en-US" sz="2800" dirty="0">
                <a:solidFill>
                  <a:srgbClr val="000000"/>
                </a:solidFill>
                <a:latin typeface="微软雅黑" panose="020B0503020204020204" pitchFamily="34" charset="-122"/>
                <a:ea typeface="微软雅黑" panose="020B0503020204020204" pitchFamily="34" charset="-122"/>
              </a:rPr>
              <a:t>天左右，无法</a:t>
            </a:r>
            <a:r>
              <a:rPr lang="zh-CN" altLang="en-US" sz="2800" dirty="0" smtClean="0">
                <a:solidFill>
                  <a:srgbClr val="000000"/>
                </a:solidFill>
                <a:latin typeface="微软雅黑" panose="020B0503020204020204" pitchFamily="34" charset="-122"/>
                <a:ea typeface="微软雅黑" panose="020B0503020204020204" pitchFamily="34" charset="-122"/>
              </a:rPr>
              <a:t>应急</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“修个电脑，知道是熟人的朋友，瞬间价格降了好多</a:t>
            </a:r>
            <a:r>
              <a:rPr lang="zh-CN" altLang="en-US" sz="2800" dirty="0" smtClean="0">
                <a:solidFill>
                  <a:srgbClr val="000000"/>
                </a:solidFill>
                <a:latin typeface="微软雅黑" panose="020B0503020204020204" pitchFamily="34" charset="-122"/>
                <a:ea typeface="微软雅黑" panose="020B0503020204020204" pitchFamily="34" charset="-122"/>
              </a:rPr>
              <a:t>”</a:t>
            </a:r>
            <a:endParaRPr lang="en-US" altLang="zh-CN" sz="28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762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1" name="Rectangle 5"/>
          <p:cNvSpPr txBox="1">
            <a:spLocks noChangeArrowheads="1"/>
          </p:cNvSpPr>
          <p:nvPr/>
        </p:nvSpPr>
        <p:spPr bwMode="gray">
          <a:xfrm>
            <a:off x="413639" y="589688"/>
            <a:ext cx="2673350" cy="600075"/>
          </a:xfrm>
          <a:prstGeom prst="rect">
            <a:avLst/>
          </a:prstGeom>
          <a:noFill/>
          <a:ln w="9525">
            <a:noFill/>
            <a:miter lim="800000"/>
            <a:headEnd/>
            <a:tailEnd/>
          </a:ln>
        </p:spPr>
        <p:txBody>
          <a:bodyPr lIns="0" rIns="0" anchor="ctr"/>
          <a:lstStyle/>
          <a:p>
            <a:pPr defTabSz="914400" eaLnBrk="0" hangingPunct="0">
              <a:lnSpc>
                <a:spcPct val="95000"/>
              </a:lnSpc>
            </a:pPr>
            <a:r>
              <a:rPr lang="zh-CN" altLang="en-US" sz="3000" b="1" dirty="0" smtClean="0">
                <a:solidFill>
                  <a:srgbClr val="171717"/>
                </a:solidFill>
                <a:latin typeface="微软雅黑" panose="020B0503020204020204" pitchFamily="34" charset="-122"/>
                <a:ea typeface="微软雅黑" panose="020B0503020204020204" pitchFamily="34" charset="-122"/>
              </a:rPr>
              <a:t>目录</a:t>
            </a:r>
            <a:endParaRPr lang="en-US" sz="3000" b="1" dirty="0">
              <a:solidFill>
                <a:srgbClr val="171717"/>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57809" y="1379538"/>
            <a:ext cx="8239539" cy="5157650"/>
            <a:chOff x="742951" y="1874699"/>
            <a:chExt cx="4451349" cy="4623413"/>
          </a:xfrm>
        </p:grpSpPr>
        <p:grpSp>
          <p:nvGrpSpPr>
            <p:cNvPr id="13" name="组合 12"/>
            <p:cNvGrpSpPr/>
            <p:nvPr/>
          </p:nvGrpSpPr>
          <p:grpSpPr>
            <a:xfrm>
              <a:off x="742951" y="1874699"/>
              <a:ext cx="4451349" cy="4243170"/>
              <a:chOff x="-2465179" y="2489200"/>
              <a:chExt cx="4451349" cy="4243170"/>
            </a:xfrm>
          </p:grpSpPr>
          <p:grpSp>
            <p:nvGrpSpPr>
              <p:cNvPr id="11" name="组合 10"/>
              <p:cNvGrpSpPr/>
              <p:nvPr/>
            </p:nvGrpSpPr>
            <p:grpSpPr>
              <a:xfrm>
                <a:off x="-2465179" y="2489200"/>
                <a:ext cx="4451349" cy="4243170"/>
                <a:chOff x="844551" y="2500313"/>
                <a:chExt cx="4451349" cy="4243170"/>
              </a:xfrm>
            </p:grpSpPr>
            <p:sp>
              <p:nvSpPr>
                <p:cNvPr id="36" name="Rektangel 35"/>
                <p:cNvSpPr>
                  <a:spLocks noChangeArrowheads="1"/>
                </p:cNvSpPr>
                <p:nvPr/>
              </p:nvSpPr>
              <p:spPr bwMode="auto">
                <a:xfrm>
                  <a:off x="1260475" y="4214813"/>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9" name="组合 8"/>
                <p:cNvGrpSpPr/>
                <p:nvPr/>
              </p:nvGrpSpPr>
              <p:grpSpPr>
                <a:xfrm>
                  <a:off x="844551" y="2500313"/>
                  <a:ext cx="4451349" cy="4243170"/>
                  <a:chOff x="844551" y="2500313"/>
                  <a:chExt cx="4451349" cy="4243170"/>
                </a:xfrm>
              </p:grpSpPr>
              <p:sp>
                <p:nvSpPr>
                  <p:cNvPr id="31" name="Rektangel 30"/>
                  <p:cNvSpPr>
                    <a:spLocks noChangeArrowheads="1"/>
                  </p:cNvSpPr>
                  <p:nvPr/>
                </p:nvSpPr>
                <p:spPr bwMode="auto">
                  <a:xfrm>
                    <a:off x="1260475" y="2500313"/>
                    <a:ext cx="4000500" cy="354012"/>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3" name="Rektangel 32"/>
                  <p:cNvSpPr>
                    <a:spLocks noChangeArrowheads="1"/>
                  </p:cNvSpPr>
                  <p:nvPr/>
                </p:nvSpPr>
                <p:spPr bwMode="auto">
                  <a:xfrm>
                    <a:off x="1260475" y="3357563"/>
                    <a:ext cx="4000500" cy="352425"/>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35" name="Rektangel 34"/>
                  <p:cNvSpPr>
                    <a:spLocks noChangeArrowheads="1"/>
                  </p:cNvSpPr>
                  <p:nvPr/>
                </p:nvSpPr>
                <p:spPr bwMode="auto">
                  <a:xfrm>
                    <a:off x="1260475" y="29289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7" name="组合 6"/>
                  <p:cNvGrpSpPr/>
                  <p:nvPr/>
                </p:nvGrpSpPr>
                <p:grpSpPr>
                  <a:xfrm>
                    <a:off x="844551" y="2511425"/>
                    <a:ext cx="4451349" cy="4232058"/>
                    <a:chOff x="844551" y="2511425"/>
                    <a:chExt cx="4451349" cy="4232058"/>
                  </a:xfrm>
                </p:grpSpPr>
                <p:sp>
                  <p:nvSpPr>
                    <p:cNvPr id="34" name="Rektangel 33"/>
                    <p:cNvSpPr>
                      <a:spLocks noChangeArrowheads="1"/>
                    </p:cNvSpPr>
                    <p:nvPr/>
                  </p:nvSpPr>
                  <p:spPr bwMode="auto">
                    <a:xfrm>
                      <a:off x="1260475" y="378618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2" name="Rektangel 31"/>
                    <p:cNvSpPr>
                      <a:spLocks noChangeArrowheads="1"/>
                    </p:cNvSpPr>
                    <p:nvPr/>
                  </p:nvSpPr>
                  <p:spPr bwMode="auto">
                    <a:xfrm>
                      <a:off x="1260475" y="5070475"/>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37" name="Rektangel 36"/>
                    <p:cNvSpPr>
                      <a:spLocks noChangeArrowheads="1"/>
                    </p:cNvSpPr>
                    <p:nvPr/>
                  </p:nvSpPr>
                  <p:spPr bwMode="auto">
                    <a:xfrm>
                      <a:off x="1260475" y="4643438"/>
                      <a:ext cx="4000500" cy="352425"/>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22540" name="Tekstboks 44"/>
                    <p:cNvSpPr txBox="1">
                      <a:spLocks noChangeArrowheads="1"/>
                    </p:cNvSpPr>
                    <p:nvPr/>
                  </p:nvSpPr>
                  <p:spPr bwMode="auto">
                    <a:xfrm>
                      <a:off x="1295400" y="2540000"/>
                      <a:ext cx="4000500" cy="413845"/>
                    </a:xfrm>
                    <a:prstGeom prst="rect">
                      <a:avLst/>
                    </a:prstGeom>
                    <a:noFill/>
                    <a:ln w="9525">
                      <a:noFill/>
                      <a:miter lim="800000"/>
                      <a:headEnd/>
                      <a:tailEnd/>
                    </a:ln>
                  </p:spPr>
                  <p:txBody>
                    <a:bodyPr>
                      <a:spAutoFit/>
                    </a:bodyPr>
                    <a:lstStyle/>
                    <a:p>
                      <a:r>
                        <a:rPr lang="zh-CN" altLang="en-US" sz="2400" dirty="0">
                          <a:solidFill>
                            <a:schemeClr val="bg1">
                              <a:lumMod val="10000"/>
                            </a:schemeClr>
                          </a:solidFill>
                          <a:latin typeface="微软雅黑" panose="020B0503020204020204" pitchFamily="34" charset="-122"/>
                          <a:ea typeface="微软雅黑" panose="020B0503020204020204" pitchFamily="34" charset="-122"/>
                        </a:rPr>
                        <a:t>一、认识校园市场</a:t>
                      </a:r>
                      <a:r>
                        <a:rPr lang="en-US" altLang="zh-CN" sz="2400" dirty="0">
                          <a:solidFill>
                            <a:schemeClr val="bg1">
                              <a:lumMod val="10000"/>
                            </a:schemeClr>
                          </a:solidFill>
                          <a:latin typeface="微软雅黑" panose="020B0503020204020204" pitchFamily="34" charset="-122"/>
                          <a:ea typeface="微软雅黑" panose="020B0503020204020204" pitchFamily="34" charset="-122"/>
                        </a:rPr>
                        <a:t>——SWOT</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分析</a:t>
                      </a:r>
                    </a:p>
                  </p:txBody>
                </p:sp>
                <p:sp>
                  <p:nvSpPr>
                    <p:cNvPr id="22541" name="Tekstboks 45"/>
                    <p:cNvSpPr txBox="1">
                      <a:spLocks noChangeArrowheads="1"/>
                    </p:cNvSpPr>
                    <p:nvPr/>
                  </p:nvSpPr>
                  <p:spPr bwMode="auto">
                    <a:xfrm>
                      <a:off x="1295400" y="5118100"/>
                      <a:ext cx="4000500" cy="413845"/>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（二）执行</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力</a:t>
                      </a:r>
                    </a:p>
                  </p:txBody>
                </p:sp>
                <p:sp>
                  <p:nvSpPr>
                    <p:cNvPr id="22542" name="Tekstboks 46"/>
                    <p:cNvSpPr txBox="1">
                      <a:spLocks noChangeArrowheads="1"/>
                    </p:cNvSpPr>
                    <p:nvPr/>
                  </p:nvSpPr>
                  <p:spPr bwMode="auto">
                    <a:xfrm>
                      <a:off x="1287462" y="3337367"/>
                      <a:ext cx="4000500" cy="413845"/>
                    </a:xfrm>
                    <a:prstGeom prst="rect">
                      <a:avLst/>
                    </a:prstGeom>
                    <a:noFill/>
                    <a:ln w="9525">
                      <a:noFill/>
                      <a:miter lim="800000"/>
                      <a:headEnd/>
                      <a:tailEnd/>
                    </a:ln>
                  </p:spPr>
                  <p:txBody>
                    <a:bodyPr>
                      <a:spAutoFit/>
                    </a:bodyPr>
                    <a:lstStyle/>
                    <a:p>
                      <a:r>
                        <a:rPr lang="zh-CN" altLang="en-US" sz="2400" dirty="0">
                          <a:solidFill>
                            <a:schemeClr val="tx2"/>
                          </a:solidFill>
                          <a:latin typeface="微软雅黑" panose="020B0503020204020204" pitchFamily="34" charset="-122"/>
                          <a:ea typeface="微软雅黑" panose="020B0503020204020204" pitchFamily="34" charset="-122"/>
                        </a:rPr>
                        <a:t>三、</a:t>
                      </a:r>
                      <a:r>
                        <a:rPr lang="zh-CN" altLang="en-US" sz="2400" dirty="0" smtClean="0">
                          <a:solidFill>
                            <a:schemeClr val="tx2"/>
                          </a:solidFill>
                          <a:latin typeface="微软雅黑" panose="020B0503020204020204" pitchFamily="34" charset="-122"/>
                          <a:ea typeface="微软雅黑" panose="020B0503020204020204" pitchFamily="34" charset="-122"/>
                        </a:rPr>
                        <a:t>营销对策</a:t>
                      </a:r>
                      <a:r>
                        <a:rPr lang="en-US" altLang="zh-CN" sz="2400" dirty="0" smtClean="0">
                          <a:solidFill>
                            <a:schemeClr val="tx2"/>
                          </a:solidFill>
                          <a:latin typeface="微软雅黑" panose="020B0503020204020204" pitchFamily="34" charset="-122"/>
                          <a:ea typeface="微软雅黑" panose="020B0503020204020204" pitchFamily="34" charset="-122"/>
                        </a:rPr>
                        <a:t>——</a:t>
                      </a:r>
                      <a:r>
                        <a:rPr lang="zh-CN" altLang="en-US" sz="2400" dirty="0" smtClean="0">
                          <a:solidFill>
                            <a:schemeClr val="tx2"/>
                          </a:solidFill>
                          <a:latin typeface="微软雅黑" panose="020B0503020204020204" pitchFamily="34" charset="-122"/>
                          <a:ea typeface="微软雅黑" panose="020B0503020204020204" pitchFamily="34" charset="-122"/>
                        </a:rPr>
                        <a:t>（一）了解</a:t>
                      </a:r>
                      <a:r>
                        <a:rPr lang="zh-CN" altLang="en-US" sz="2400" dirty="0">
                          <a:solidFill>
                            <a:schemeClr val="tx2"/>
                          </a:solidFill>
                          <a:latin typeface="微软雅黑" panose="020B0503020204020204" pitchFamily="34" charset="-122"/>
                          <a:ea typeface="微软雅黑" panose="020B0503020204020204" pitchFamily="34" charset="-122"/>
                        </a:rPr>
                        <a:t>消费行为</a:t>
                      </a:r>
                    </a:p>
                  </p:txBody>
                </p:sp>
                <p:sp>
                  <p:nvSpPr>
                    <p:cNvPr id="22543" name="Tekstboks 47"/>
                    <p:cNvSpPr txBox="1">
                      <a:spLocks noChangeArrowheads="1"/>
                    </p:cNvSpPr>
                    <p:nvPr/>
                  </p:nvSpPr>
                  <p:spPr bwMode="auto">
                    <a:xfrm>
                      <a:off x="1295400" y="4259263"/>
                      <a:ext cx="4000500" cy="413845"/>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（三）强化</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整体联动</a:t>
                      </a:r>
                    </a:p>
                  </p:txBody>
                </p:sp>
                <p:sp>
                  <p:nvSpPr>
                    <p:cNvPr id="22544" name="Tekstboks 48"/>
                    <p:cNvSpPr txBox="1">
                      <a:spLocks noChangeArrowheads="1"/>
                    </p:cNvSpPr>
                    <p:nvPr/>
                  </p:nvSpPr>
                  <p:spPr bwMode="auto">
                    <a:xfrm>
                      <a:off x="1295400" y="2970213"/>
                      <a:ext cx="4000500" cy="413845"/>
                    </a:xfrm>
                    <a:prstGeom prst="rect">
                      <a:avLst/>
                    </a:prstGeom>
                    <a:noFill/>
                    <a:ln w="9525">
                      <a:noFill/>
                      <a:miter lim="800000"/>
                      <a:headEnd/>
                      <a:tailEnd/>
                    </a:ln>
                  </p:spPr>
                  <p:txBody>
                    <a:bodyPr>
                      <a:spAutoFit/>
                    </a:bodyPr>
                    <a:lstStyle/>
                    <a:p>
                      <a:r>
                        <a:rPr lang="zh-CN" altLang="en-US" sz="2400" dirty="0">
                          <a:solidFill>
                            <a:schemeClr val="bg1">
                              <a:lumMod val="10000"/>
                            </a:schemeClr>
                          </a:solidFill>
                          <a:latin typeface="微软雅黑" panose="020B0503020204020204" pitchFamily="34" charset="-122"/>
                          <a:ea typeface="微软雅黑" panose="020B0503020204020204" pitchFamily="34" charset="-122"/>
                        </a:rPr>
                        <a:t>二、创业园市场反应</a:t>
                      </a:r>
                    </a:p>
                  </p:txBody>
                </p:sp>
                <p:sp>
                  <p:nvSpPr>
                    <p:cNvPr id="22546" name="Tekstboks 50"/>
                    <p:cNvSpPr txBox="1">
                      <a:spLocks noChangeArrowheads="1"/>
                    </p:cNvSpPr>
                    <p:nvPr/>
                  </p:nvSpPr>
                  <p:spPr bwMode="auto">
                    <a:xfrm>
                      <a:off x="1260474" y="4687950"/>
                      <a:ext cx="4000500" cy="413845"/>
                    </a:xfrm>
                    <a:prstGeom prst="rect">
                      <a:avLst/>
                    </a:prstGeom>
                    <a:solidFill>
                      <a:srgbClr val="E10422"/>
                    </a:solidFill>
                    <a:ln w="9525">
                      <a:noFill/>
                      <a:miter lim="800000"/>
                      <a:headEnd/>
                      <a:tailEnd/>
                    </a:ln>
                  </p:spPr>
                  <p:txBody>
                    <a:bodyPr>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a:t>
                      </a:r>
                      <a:r>
                        <a:rPr lang="zh-CN" altLang="en-US" sz="2400" dirty="0" smtClean="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管理建议</a:t>
                      </a:r>
                      <a:r>
                        <a:rPr lang="en-US" altLang="zh-CN" sz="2400" dirty="0" smtClean="0">
                          <a:solidFill>
                            <a:schemeClr val="bg1"/>
                          </a:solidFill>
                          <a:latin typeface="微软雅黑" panose="020B0503020204020204" pitchFamily="34" charset="-122"/>
                          <a:ea typeface="微软雅黑" panose="020B0503020204020204" pitchFamily="34" charset="-122"/>
                        </a:rPr>
                        <a:t>——</a:t>
                      </a:r>
                      <a:r>
                        <a:rPr lang="zh-CN" altLang="en-US" sz="2400" dirty="0" smtClean="0">
                          <a:solidFill>
                            <a:schemeClr val="bg1"/>
                          </a:solidFill>
                          <a:latin typeface="微软雅黑" panose="020B0503020204020204" pitchFamily="34" charset="-122"/>
                          <a:ea typeface="微软雅黑" panose="020B0503020204020204" pitchFamily="34" charset="-122"/>
                        </a:rPr>
                        <a:t>（一）团队</a:t>
                      </a:r>
                      <a:r>
                        <a:rPr lang="zh-CN" altLang="en-US" sz="2400" dirty="0">
                          <a:solidFill>
                            <a:schemeClr val="bg1"/>
                          </a:solidFill>
                          <a:latin typeface="微软雅黑" panose="020B0503020204020204" pitchFamily="34" charset="-122"/>
                          <a:ea typeface="微软雅黑" panose="020B0503020204020204" pitchFamily="34" charset="-122"/>
                        </a:rPr>
                        <a:t>意识培养</a:t>
                      </a:r>
                    </a:p>
                  </p:txBody>
                </p:sp>
                <p:grpSp>
                  <p:nvGrpSpPr>
                    <p:cNvPr id="22548" name="Gruppe 68"/>
                    <p:cNvGrpSpPr>
                      <a:grpSpLocks/>
                    </p:cNvGrpSpPr>
                    <p:nvPr/>
                  </p:nvGrpSpPr>
                  <p:grpSpPr bwMode="auto">
                    <a:xfrm>
                      <a:off x="876300" y="2511425"/>
                      <a:ext cx="344488" cy="2943848"/>
                      <a:chOff x="876300" y="2511425"/>
                      <a:chExt cx="344488" cy="2943848"/>
                    </a:xfrm>
                  </p:grpSpPr>
                  <p:grpSp>
                    <p:nvGrpSpPr>
                      <p:cNvPr id="3" name="Gruppe 51"/>
                      <p:cNvGrpSpPr/>
                      <p:nvPr/>
                    </p:nvGrpSpPr>
                    <p:grpSpPr>
                      <a:xfrm>
                        <a:off x="876300" y="2511425"/>
                        <a:ext cx="344488" cy="2906713"/>
                        <a:chOff x="876300" y="2511425"/>
                        <a:chExt cx="344488" cy="2906713"/>
                      </a:xfrm>
                      <a:effectLst>
                        <a:outerShdw blurRad="50800" dist="38100" dir="2700000" algn="tl" rotWithShape="0">
                          <a:prstClr val="black">
                            <a:alpha val="40000"/>
                          </a:prstClr>
                        </a:outerShdw>
                      </a:effectLst>
                    </p:grpSpPr>
                    <p:sp>
                      <p:nvSpPr>
                        <p:cNvPr id="10" name="Rektangel 9"/>
                        <p:cNvSpPr>
                          <a:spLocks noChangeArrowheads="1"/>
                        </p:cNvSpPr>
                        <p:nvPr/>
                      </p:nvSpPr>
                      <p:spPr bwMode="auto">
                        <a:xfrm>
                          <a:off x="876300" y="2936875"/>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4" name="Gruppe 50"/>
                        <p:cNvGrpSpPr/>
                        <p:nvPr/>
                      </p:nvGrpSpPr>
                      <p:grpSpPr>
                        <a:xfrm>
                          <a:off x="876300" y="2511425"/>
                          <a:ext cx="344488" cy="2906713"/>
                          <a:chOff x="876300" y="2511425"/>
                          <a:chExt cx="344488" cy="2906713"/>
                        </a:xfrm>
                      </p:grpSpPr>
                      <p:sp>
                        <p:nvSpPr>
                          <p:cNvPr id="21" name="Rektangel 20"/>
                          <p:cNvSpPr>
                            <a:spLocks noChangeArrowheads="1"/>
                          </p:cNvSpPr>
                          <p:nvPr/>
                        </p:nvSpPr>
                        <p:spPr bwMode="auto">
                          <a:xfrm>
                            <a:off x="876300" y="4221163"/>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nvGrpSpPr>
                          <p:cNvPr id="5" name="Gruppe 49"/>
                          <p:cNvGrpSpPr/>
                          <p:nvPr/>
                        </p:nvGrpSpPr>
                        <p:grpSpPr>
                          <a:xfrm>
                            <a:off x="876300" y="2511425"/>
                            <a:ext cx="344488" cy="2906713"/>
                            <a:chOff x="876300" y="2511425"/>
                            <a:chExt cx="344488" cy="2906713"/>
                          </a:xfrm>
                        </p:grpSpPr>
                        <p:sp>
                          <p:nvSpPr>
                            <p:cNvPr id="8" name="Rektangel 7"/>
                            <p:cNvSpPr>
                              <a:spLocks noChangeArrowheads="1"/>
                            </p:cNvSpPr>
                            <p:nvPr/>
                          </p:nvSpPr>
                          <p:spPr bwMode="auto">
                            <a:xfrm>
                              <a:off x="876300" y="2511425"/>
                              <a:ext cx="344488" cy="342900"/>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2" name="Rektangel 11"/>
                            <p:cNvSpPr>
                              <a:spLocks noChangeArrowheads="1"/>
                            </p:cNvSpPr>
                            <p:nvPr/>
                          </p:nvSpPr>
                          <p:spPr bwMode="auto">
                            <a:xfrm>
                              <a:off x="876300" y="3363913"/>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14" name="Rektangel 13"/>
                            <p:cNvSpPr>
                              <a:spLocks noChangeArrowheads="1"/>
                            </p:cNvSpPr>
                            <p:nvPr/>
                          </p:nvSpPr>
                          <p:spPr bwMode="auto">
                            <a:xfrm>
                              <a:off x="876300" y="3790950"/>
                              <a:ext cx="344488" cy="347663"/>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4" name="Rektangel 23"/>
                            <p:cNvSpPr>
                              <a:spLocks noChangeArrowheads="1"/>
                            </p:cNvSpPr>
                            <p:nvPr/>
                          </p:nvSpPr>
                          <p:spPr bwMode="auto">
                            <a:xfrm>
                              <a:off x="876300" y="4646613"/>
                              <a:ext cx="344488" cy="344487"/>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27" name="Rektangel 26"/>
                            <p:cNvSpPr>
                              <a:spLocks noChangeArrowheads="1"/>
                            </p:cNvSpPr>
                            <p:nvPr/>
                          </p:nvSpPr>
                          <p:spPr bwMode="auto">
                            <a:xfrm>
                              <a:off x="876300" y="5073650"/>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grpSp>
                    </p:grpSp>
                  </p:grpSp>
                  <p:sp>
                    <p:nvSpPr>
                      <p:cNvPr id="55" name="Tekstboks 54"/>
                      <p:cNvSpPr txBox="1">
                        <a:spLocks noChangeArrowheads="1"/>
                      </p:cNvSpPr>
                      <p:nvPr/>
                    </p:nvSpPr>
                    <p:spPr bwMode="auto">
                      <a:xfrm>
                        <a:off x="890588" y="2547938"/>
                        <a:ext cx="322262" cy="274637"/>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400" noProof="1">
                            <a:solidFill>
                              <a:srgbClr val="FFFFFF"/>
                            </a:solidFill>
                            <a:latin typeface="Arial" pitchFamily="34" charset="0"/>
                            <a:ea typeface="ＭＳ Ｐゴシック" pitchFamily="-97" charset="-128"/>
                            <a:hlinkClick r:id="rId2" action="ppaction://hlinksldjump"/>
                          </a:rPr>
                          <a:t>1</a:t>
                        </a:r>
                        <a:endParaRPr lang="da-DK" sz="2400" noProof="1">
                          <a:solidFill>
                            <a:srgbClr val="FFFFFF"/>
                          </a:solidFill>
                          <a:latin typeface="Arial" pitchFamily="34" charset="0"/>
                          <a:ea typeface="ＭＳ Ｐゴシック" pitchFamily="-97" charset="-128"/>
                        </a:endParaRPr>
                      </a:p>
                    </p:txBody>
                  </p:sp>
                  <p:sp>
                    <p:nvSpPr>
                      <p:cNvPr id="59" name="Tekstboks 58"/>
                      <p:cNvSpPr txBox="1">
                        <a:spLocks noChangeArrowheads="1"/>
                      </p:cNvSpPr>
                      <p:nvPr/>
                    </p:nvSpPr>
                    <p:spPr bwMode="auto">
                      <a:xfrm>
                        <a:off x="890588" y="2986088"/>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400" noProof="1">
                            <a:solidFill>
                              <a:srgbClr val="FFFFFF"/>
                            </a:solidFill>
                            <a:latin typeface="Arial" pitchFamily="34" charset="0"/>
                            <a:ea typeface="ＭＳ Ｐゴシック" pitchFamily="-97" charset="-128"/>
                            <a:hlinkClick r:id="rId3" action="ppaction://hlinksldjump"/>
                          </a:rPr>
                          <a:t>2</a:t>
                        </a:r>
                        <a:endParaRPr lang="da-DK" sz="2400" noProof="1">
                          <a:solidFill>
                            <a:srgbClr val="FFFFFF"/>
                          </a:solidFill>
                          <a:latin typeface="Arial" pitchFamily="34" charset="0"/>
                          <a:ea typeface="ＭＳ Ｐゴシック" pitchFamily="-97" charset="-128"/>
                        </a:endParaRPr>
                      </a:p>
                    </p:txBody>
                  </p:sp>
                  <p:sp>
                    <p:nvSpPr>
                      <p:cNvPr id="60" name="Tekstboks 59"/>
                      <p:cNvSpPr txBox="1">
                        <a:spLocks noChangeArrowheads="1"/>
                      </p:cNvSpPr>
                      <p:nvPr/>
                    </p:nvSpPr>
                    <p:spPr bwMode="auto">
                      <a:xfrm>
                        <a:off x="890588" y="3400425"/>
                        <a:ext cx="322262" cy="276225"/>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400" noProof="1">
                            <a:solidFill>
                              <a:srgbClr val="FFFFFF"/>
                            </a:solidFill>
                            <a:latin typeface="Arial" pitchFamily="34" charset="0"/>
                            <a:ea typeface="ＭＳ Ｐゴシック" pitchFamily="-97" charset="-128"/>
                            <a:hlinkClick r:id="rId4" action="ppaction://hlinksldjump"/>
                          </a:rPr>
                          <a:t>3</a:t>
                        </a:r>
                        <a:endParaRPr lang="da-DK" sz="2400" noProof="1">
                          <a:solidFill>
                            <a:srgbClr val="FFFFFF"/>
                          </a:solidFill>
                          <a:latin typeface="Arial" pitchFamily="34" charset="0"/>
                          <a:ea typeface="ＭＳ Ｐゴシック" pitchFamily="-97" charset="-128"/>
                        </a:endParaRPr>
                      </a:p>
                    </p:txBody>
                  </p:sp>
                  <p:sp>
                    <p:nvSpPr>
                      <p:cNvPr id="62" name="Tekstboks 61"/>
                      <p:cNvSpPr txBox="1">
                        <a:spLocks noChangeArrowheads="1"/>
                      </p:cNvSpPr>
                      <p:nvPr/>
                    </p:nvSpPr>
                    <p:spPr bwMode="auto">
                      <a:xfrm>
                        <a:off x="890588" y="3822700"/>
                        <a:ext cx="322262" cy="279400"/>
                      </a:xfrm>
                      <a:prstGeom prst="rect">
                        <a:avLst/>
                      </a:prstGeom>
                      <a:noFill/>
                      <a:ln w="9525">
                        <a:noFill/>
                        <a:miter lim="800000"/>
                        <a:headEnd/>
                        <a:tailEnd/>
                      </a:ln>
                      <a:effectLst>
                        <a:outerShdw blurRad="63500" dist="23000" dir="5400000" rotWithShape="0">
                          <a:srgbClr val="000000">
                            <a:alpha val="34999"/>
                          </a:srgbClr>
                        </a:outerShdw>
                      </a:effectLst>
                    </p:spPr>
                    <p:txBody>
                      <a:bodyPr anchor="ctr"/>
                      <a:lstStyle/>
                      <a:p>
                        <a:pPr indent="-342900" algn="ctr">
                          <a:defRPr/>
                        </a:pPr>
                        <a:r>
                          <a:rPr lang="da-DK" sz="2400" noProof="1">
                            <a:solidFill>
                              <a:srgbClr val="FFFFFF"/>
                            </a:solidFill>
                            <a:latin typeface="Arial" pitchFamily="34" charset="0"/>
                            <a:ea typeface="ＭＳ Ｐゴシック" pitchFamily="-97" charset="-128"/>
                            <a:hlinkClick r:id="rId5" action="ppaction://hlinksldjump"/>
                          </a:rPr>
                          <a:t>4</a:t>
                        </a:r>
                        <a:endParaRPr lang="da-DK" sz="2400" noProof="1">
                          <a:solidFill>
                            <a:srgbClr val="FFFFFF"/>
                          </a:solidFill>
                          <a:latin typeface="Arial" pitchFamily="34" charset="0"/>
                          <a:ea typeface="ＭＳ Ｐゴシック" pitchFamily="-97" charset="-128"/>
                        </a:endParaRPr>
                      </a:p>
                    </p:txBody>
                  </p:sp>
                  <p:sp>
                    <p:nvSpPr>
                      <p:cNvPr id="64" name="Tekstboks 63"/>
                      <p:cNvSpPr txBox="1">
                        <a:spLocks noChangeArrowheads="1"/>
                      </p:cNvSpPr>
                      <p:nvPr/>
                    </p:nvSpPr>
                    <p:spPr bwMode="auto">
                      <a:xfrm>
                        <a:off x="889796" y="4176240"/>
                        <a:ext cx="322262" cy="4138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400" dirty="0">
                            <a:latin typeface="Arial" pitchFamily="34" charset="0"/>
                            <a:ea typeface="ＭＳ Ｐゴシック" pitchFamily="-97" charset="-128"/>
                            <a:hlinkClick r:id="rId6" action="ppaction://hlinksldjump"/>
                          </a:rPr>
                          <a:t>5</a:t>
                        </a:r>
                        <a:endParaRPr lang="da-DK" sz="2400" dirty="0">
                          <a:latin typeface="Arial" pitchFamily="34" charset="0"/>
                          <a:ea typeface="ＭＳ Ｐゴシック" pitchFamily="-97" charset="-128"/>
                        </a:endParaRPr>
                      </a:p>
                    </p:txBody>
                  </p:sp>
                  <p:sp>
                    <p:nvSpPr>
                      <p:cNvPr id="66" name="Tekstboks 65"/>
                      <p:cNvSpPr txBox="1">
                        <a:spLocks noChangeArrowheads="1"/>
                      </p:cNvSpPr>
                      <p:nvPr/>
                    </p:nvSpPr>
                    <p:spPr bwMode="auto">
                      <a:xfrm>
                        <a:off x="889796" y="4620740"/>
                        <a:ext cx="322262" cy="4138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400" dirty="0">
                            <a:latin typeface="Arial" pitchFamily="34" charset="0"/>
                            <a:ea typeface="ＭＳ Ｐゴシック" pitchFamily="-97" charset="-128"/>
                            <a:hlinkClick r:id="rId7" action="ppaction://hlinksldjump"/>
                          </a:rPr>
                          <a:t>6</a:t>
                        </a:r>
                        <a:endParaRPr lang="da-DK" sz="2400" dirty="0">
                          <a:latin typeface="Arial" pitchFamily="34" charset="0"/>
                          <a:ea typeface="ＭＳ Ｐゴシック" pitchFamily="-97" charset="-128"/>
                        </a:endParaRPr>
                      </a:p>
                    </p:txBody>
                  </p:sp>
                  <p:sp>
                    <p:nvSpPr>
                      <p:cNvPr id="68" name="Tekstboks 67"/>
                      <p:cNvSpPr txBox="1">
                        <a:spLocks noChangeArrowheads="1"/>
                      </p:cNvSpPr>
                      <p:nvPr/>
                    </p:nvSpPr>
                    <p:spPr bwMode="auto">
                      <a:xfrm>
                        <a:off x="889796" y="5041428"/>
                        <a:ext cx="322262" cy="4138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400" dirty="0">
                            <a:latin typeface="Arial" pitchFamily="34" charset="0"/>
                            <a:ea typeface="ＭＳ Ｐゴシック" pitchFamily="-97" charset="-128"/>
                            <a:hlinkClick r:id="rId8" action="ppaction://hlinksldjump"/>
                          </a:rPr>
                          <a:t>7</a:t>
                        </a:r>
                        <a:endParaRPr lang="da-DK" sz="2400" dirty="0">
                          <a:latin typeface="Arial" pitchFamily="34" charset="0"/>
                          <a:ea typeface="ＭＳ Ｐゴシック" pitchFamily="-97" charset="-128"/>
                        </a:endParaRPr>
                      </a:p>
                    </p:txBody>
                  </p:sp>
                </p:grpSp>
                <p:grpSp>
                  <p:nvGrpSpPr>
                    <p:cNvPr id="6" name="组合 5"/>
                    <p:cNvGrpSpPr/>
                    <p:nvPr/>
                  </p:nvGrpSpPr>
                  <p:grpSpPr>
                    <a:xfrm>
                      <a:off x="874713" y="5457352"/>
                      <a:ext cx="4419600" cy="490517"/>
                      <a:chOff x="874713" y="5457352"/>
                      <a:chExt cx="4419600" cy="490517"/>
                    </a:xfrm>
                  </p:grpSpPr>
                  <p:sp>
                    <p:nvSpPr>
                      <p:cNvPr id="43" name="Rektangel 31"/>
                      <p:cNvSpPr>
                        <a:spLocks noChangeArrowheads="1"/>
                      </p:cNvSpPr>
                      <p:nvPr/>
                    </p:nvSpPr>
                    <p:spPr bwMode="auto">
                      <a:xfrm>
                        <a:off x="1233489" y="5487987"/>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2" name="组合 1"/>
                      <p:cNvGrpSpPr/>
                      <p:nvPr/>
                    </p:nvGrpSpPr>
                    <p:grpSpPr>
                      <a:xfrm>
                        <a:off x="874713" y="5457352"/>
                        <a:ext cx="4419600" cy="490517"/>
                        <a:chOff x="273326" y="6320952"/>
                        <a:chExt cx="4419600" cy="490517"/>
                      </a:xfrm>
                    </p:grpSpPr>
                    <p:sp>
                      <p:nvSpPr>
                        <p:cNvPr id="44" name="Tekstboks 45"/>
                        <p:cNvSpPr txBox="1">
                          <a:spLocks noChangeArrowheads="1"/>
                        </p:cNvSpPr>
                        <p:nvPr/>
                      </p:nvSpPr>
                      <p:spPr bwMode="auto">
                        <a:xfrm>
                          <a:off x="692426" y="6397625"/>
                          <a:ext cx="4000500" cy="413844"/>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（三）创新</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赢得未来</a:t>
                          </a:r>
                        </a:p>
                      </p:txBody>
                    </p:sp>
                    <p:grpSp>
                      <p:nvGrpSpPr>
                        <p:cNvPr id="45" name="Gruppe 68"/>
                        <p:cNvGrpSpPr>
                          <a:grpSpLocks/>
                        </p:cNvGrpSpPr>
                        <p:nvPr/>
                      </p:nvGrpSpPr>
                      <p:grpSpPr bwMode="auto">
                        <a:xfrm>
                          <a:off x="273326" y="6320952"/>
                          <a:ext cx="344488" cy="413845"/>
                          <a:chOff x="876300" y="5041427"/>
                          <a:chExt cx="344488" cy="413845"/>
                        </a:xfrm>
                      </p:grpSpPr>
                      <p:sp>
                        <p:nvSpPr>
                          <p:cNvPr id="69" name="Rektangel 26"/>
                          <p:cNvSpPr>
                            <a:spLocks noChangeArrowheads="1"/>
                          </p:cNvSpPr>
                          <p:nvPr/>
                        </p:nvSpPr>
                        <p:spPr bwMode="auto">
                          <a:xfrm>
                            <a:off x="876300" y="5073650"/>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53" name="Tekstboks 67"/>
                          <p:cNvSpPr txBox="1">
                            <a:spLocks noChangeArrowheads="1"/>
                          </p:cNvSpPr>
                          <p:nvPr/>
                        </p:nvSpPr>
                        <p:spPr bwMode="auto">
                          <a:xfrm>
                            <a:off x="889796" y="5041427"/>
                            <a:ext cx="322262" cy="4138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400" dirty="0" smtClean="0">
                                <a:latin typeface="Arial" pitchFamily="34" charset="0"/>
                                <a:ea typeface="ＭＳ Ｐゴシック" pitchFamily="-97" charset="-128"/>
                                <a:hlinkClick r:id="rId9" action="ppaction://hlinksldjump"/>
                              </a:rPr>
                              <a:t>8</a:t>
                            </a:r>
                            <a:endParaRPr lang="da-DK" sz="2400" dirty="0">
                              <a:latin typeface="Arial" pitchFamily="34" charset="0"/>
                              <a:ea typeface="ＭＳ Ｐゴシック" pitchFamily="-97" charset="-128"/>
                            </a:endParaRPr>
                          </a:p>
                        </p:txBody>
                      </p:sp>
                    </p:grpSp>
                  </p:grpSp>
                </p:grpSp>
                <p:grpSp>
                  <p:nvGrpSpPr>
                    <p:cNvPr id="70" name="组合 69"/>
                    <p:cNvGrpSpPr/>
                    <p:nvPr/>
                  </p:nvGrpSpPr>
                  <p:grpSpPr>
                    <a:xfrm>
                      <a:off x="874713" y="5851121"/>
                      <a:ext cx="4419600" cy="490517"/>
                      <a:chOff x="874713" y="5457352"/>
                      <a:chExt cx="4419600" cy="490517"/>
                    </a:xfrm>
                  </p:grpSpPr>
                  <p:sp>
                    <p:nvSpPr>
                      <p:cNvPr id="71" name="Rektangel 31"/>
                      <p:cNvSpPr>
                        <a:spLocks noChangeArrowheads="1"/>
                      </p:cNvSpPr>
                      <p:nvPr/>
                    </p:nvSpPr>
                    <p:spPr bwMode="auto">
                      <a:xfrm>
                        <a:off x="1233489" y="5487987"/>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72" name="组合 71"/>
                      <p:cNvGrpSpPr/>
                      <p:nvPr/>
                    </p:nvGrpSpPr>
                    <p:grpSpPr>
                      <a:xfrm>
                        <a:off x="874713" y="5457352"/>
                        <a:ext cx="4419600" cy="490517"/>
                        <a:chOff x="273326" y="6320952"/>
                        <a:chExt cx="4419600" cy="490517"/>
                      </a:xfrm>
                    </p:grpSpPr>
                    <p:sp>
                      <p:nvSpPr>
                        <p:cNvPr id="73" name="Tekstboks 45"/>
                        <p:cNvSpPr txBox="1">
                          <a:spLocks noChangeArrowheads="1"/>
                        </p:cNvSpPr>
                        <p:nvPr/>
                      </p:nvSpPr>
                      <p:spPr bwMode="auto">
                        <a:xfrm>
                          <a:off x="692426" y="6397625"/>
                          <a:ext cx="4000500" cy="413844"/>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（四）时间</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管理能力</a:t>
                          </a:r>
                        </a:p>
                      </p:txBody>
                    </p:sp>
                    <p:grpSp>
                      <p:nvGrpSpPr>
                        <p:cNvPr id="74" name="Gruppe 68"/>
                        <p:cNvGrpSpPr>
                          <a:grpSpLocks/>
                        </p:cNvGrpSpPr>
                        <p:nvPr/>
                      </p:nvGrpSpPr>
                      <p:grpSpPr bwMode="auto">
                        <a:xfrm>
                          <a:off x="273326" y="6320952"/>
                          <a:ext cx="344488" cy="413845"/>
                          <a:chOff x="876300" y="5041427"/>
                          <a:chExt cx="344488" cy="413845"/>
                        </a:xfrm>
                      </p:grpSpPr>
                      <p:sp>
                        <p:nvSpPr>
                          <p:cNvPr id="75" name="Rektangel 26"/>
                          <p:cNvSpPr>
                            <a:spLocks noChangeArrowheads="1"/>
                          </p:cNvSpPr>
                          <p:nvPr/>
                        </p:nvSpPr>
                        <p:spPr bwMode="auto">
                          <a:xfrm>
                            <a:off x="876300" y="5073650"/>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6" name="Tekstboks 67"/>
                          <p:cNvSpPr txBox="1">
                            <a:spLocks noChangeArrowheads="1"/>
                          </p:cNvSpPr>
                          <p:nvPr/>
                        </p:nvSpPr>
                        <p:spPr bwMode="auto">
                          <a:xfrm>
                            <a:off x="889796" y="5041427"/>
                            <a:ext cx="322262" cy="413845"/>
                          </a:xfrm>
                          <a:prstGeom prst="rect">
                            <a:avLst/>
                          </a:prstGeom>
                          <a:noFill/>
                          <a:ln w="9525">
                            <a:noFill/>
                            <a:miter lim="800000"/>
                            <a:headEnd/>
                            <a:tailEnd/>
                          </a:ln>
                          <a:effectLst>
                            <a:outerShdw blurRad="63500" algn="tl" rotWithShape="0">
                              <a:srgbClr val="000000">
                                <a:alpha val="74998"/>
                              </a:srgbClr>
                            </a:outerShdw>
                          </a:effectLst>
                        </p:spPr>
                        <p:txBody>
                          <a:bodyPr>
                            <a:spAutoFit/>
                          </a:bodyPr>
                          <a:lstStyle/>
                          <a:p>
                            <a:pPr algn="ctr">
                              <a:defRPr/>
                            </a:pPr>
                            <a:r>
                              <a:rPr lang="da-DK" sz="2400" dirty="0" smtClean="0">
                                <a:latin typeface="Arial" pitchFamily="34" charset="0"/>
                                <a:ea typeface="ＭＳ Ｐゴシック" pitchFamily="-97" charset="-128"/>
                                <a:hlinkClick r:id="rId10" action="ppaction://hlinksldjump"/>
                              </a:rPr>
                              <a:t>9</a:t>
                            </a:r>
                            <a:endParaRPr lang="da-DK" sz="2400" dirty="0">
                              <a:latin typeface="Arial" pitchFamily="34" charset="0"/>
                              <a:ea typeface="ＭＳ Ｐゴシック" pitchFamily="-97" charset="-128"/>
                            </a:endParaRPr>
                          </a:p>
                        </p:txBody>
                      </p:sp>
                    </p:grpSp>
                  </p:grpSp>
                </p:grpSp>
                <p:grpSp>
                  <p:nvGrpSpPr>
                    <p:cNvPr id="79" name="组合 78"/>
                    <p:cNvGrpSpPr/>
                    <p:nvPr/>
                  </p:nvGrpSpPr>
                  <p:grpSpPr>
                    <a:xfrm>
                      <a:off x="844551" y="6244463"/>
                      <a:ext cx="4449762" cy="499020"/>
                      <a:chOff x="844551" y="5448849"/>
                      <a:chExt cx="4449762" cy="499020"/>
                    </a:xfrm>
                  </p:grpSpPr>
                  <p:sp>
                    <p:nvSpPr>
                      <p:cNvPr id="80" name="Rektangel 31"/>
                      <p:cNvSpPr>
                        <a:spLocks noChangeArrowheads="1"/>
                      </p:cNvSpPr>
                      <p:nvPr/>
                    </p:nvSpPr>
                    <p:spPr bwMode="auto">
                      <a:xfrm>
                        <a:off x="1233489" y="5487987"/>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grpSp>
                    <p:nvGrpSpPr>
                      <p:cNvPr id="81" name="组合 80"/>
                      <p:cNvGrpSpPr/>
                      <p:nvPr/>
                    </p:nvGrpSpPr>
                    <p:grpSpPr>
                      <a:xfrm>
                        <a:off x="844551" y="5448849"/>
                        <a:ext cx="4449762" cy="499020"/>
                        <a:chOff x="243164" y="6312449"/>
                        <a:chExt cx="4449762" cy="499020"/>
                      </a:xfrm>
                    </p:grpSpPr>
                    <p:sp>
                      <p:nvSpPr>
                        <p:cNvPr id="82" name="Tekstboks 45"/>
                        <p:cNvSpPr txBox="1">
                          <a:spLocks noChangeArrowheads="1"/>
                        </p:cNvSpPr>
                        <p:nvPr/>
                      </p:nvSpPr>
                      <p:spPr bwMode="auto">
                        <a:xfrm>
                          <a:off x="692426" y="6397625"/>
                          <a:ext cx="4000500" cy="413844"/>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（五）巡</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场管理</a:t>
                          </a:r>
                        </a:p>
                      </p:txBody>
                    </p:sp>
                    <p:grpSp>
                      <p:nvGrpSpPr>
                        <p:cNvPr id="83" name="Gruppe 68"/>
                        <p:cNvGrpSpPr>
                          <a:grpSpLocks/>
                        </p:cNvGrpSpPr>
                        <p:nvPr/>
                      </p:nvGrpSpPr>
                      <p:grpSpPr bwMode="auto">
                        <a:xfrm>
                          <a:off x="243164" y="6312449"/>
                          <a:ext cx="404812" cy="413845"/>
                          <a:chOff x="846138" y="5032924"/>
                          <a:chExt cx="404812" cy="413845"/>
                        </a:xfrm>
                      </p:grpSpPr>
                      <p:sp>
                        <p:nvSpPr>
                          <p:cNvPr id="84" name="Rektangel 26"/>
                          <p:cNvSpPr>
                            <a:spLocks noChangeArrowheads="1"/>
                          </p:cNvSpPr>
                          <p:nvPr/>
                        </p:nvSpPr>
                        <p:spPr bwMode="auto">
                          <a:xfrm>
                            <a:off x="876300" y="5073650"/>
                            <a:ext cx="344488" cy="344488"/>
                          </a:xfrm>
                          <a:prstGeom prst="rect">
                            <a:avLst/>
                          </a:prstGeom>
                          <a:gradFill flip="none" rotWithShape="1">
                            <a:gsLst>
                              <a:gs pos="89000">
                                <a:srgbClr val="C00000"/>
                              </a:gs>
                              <a:gs pos="20000">
                                <a:srgbClr val="F50736"/>
                              </a:gs>
                              <a:gs pos="11000">
                                <a:srgbClr val="F50736"/>
                              </a:gs>
                            </a:gsLst>
                            <a:lin ang="162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5" name="Tekstboks 67"/>
                          <p:cNvSpPr txBox="1">
                            <a:spLocks noChangeArrowheads="1"/>
                          </p:cNvSpPr>
                          <p:nvPr/>
                        </p:nvSpPr>
                        <p:spPr bwMode="auto">
                          <a:xfrm>
                            <a:off x="846138" y="5032924"/>
                            <a:ext cx="404812" cy="413845"/>
                          </a:xfrm>
                          <a:prstGeom prst="rect">
                            <a:avLst/>
                          </a:prstGeom>
                          <a:noFill/>
                          <a:ln w="9525">
                            <a:noFill/>
                            <a:miter lim="800000"/>
                            <a:headEnd/>
                            <a:tailEnd/>
                          </a:ln>
                          <a:effectLst>
                            <a:outerShdw blurRad="63500" algn="tl" rotWithShape="0">
                              <a:srgbClr val="000000">
                                <a:alpha val="74998"/>
                              </a:srgbClr>
                            </a:outerShdw>
                          </a:effectLst>
                        </p:spPr>
                        <p:txBody>
                          <a:bodyPr wrap="square">
                            <a:spAutoFit/>
                          </a:bodyPr>
                          <a:lstStyle/>
                          <a:p>
                            <a:pPr algn="ctr">
                              <a:defRPr/>
                            </a:pPr>
                            <a:r>
                              <a:rPr lang="da-DK" sz="2400" dirty="0" smtClean="0">
                                <a:latin typeface="Arial" pitchFamily="34" charset="0"/>
                                <a:ea typeface="ＭＳ Ｐゴシック" pitchFamily="-97" charset="-128"/>
                                <a:hlinkClick r:id="rId11" action="ppaction://hlinksldjump"/>
                              </a:rPr>
                              <a:t>10</a:t>
                            </a:r>
                            <a:endParaRPr lang="da-DK" sz="2400" dirty="0">
                              <a:latin typeface="Arial" pitchFamily="34" charset="0"/>
                              <a:ea typeface="ＭＳ Ｐゴシック" pitchFamily="-97" charset="-128"/>
                            </a:endParaRPr>
                          </a:p>
                        </p:txBody>
                      </p:sp>
                    </p:grpSp>
                  </p:grpSp>
                </p:grpSp>
              </p:grpSp>
            </p:grpSp>
          </p:grpSp>
          <p:sp>
            <p:nvSpPr>
              <p:cNvPr id="22545" name="Tekstboks 49"/>
              <p:cNvSpPr txBox="1">
                <a:spLocks noChangeArrowheads="1"/>
              </p:cNvSpPr>
              <p:nvPr/>
            </p:nvSpPr>
            <p:spPr bwMode="auto">
              <a:xfrm>
                <a:off x="-2015917" y="3807549"/>
                <a:ext cx="4000500" cy="413845"/>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（二）把</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选择权交给市场</a:t>
                </a:r>
              </a:p>
            </p:txBody>
          </p:sp>
        </p:grpSp>
        <p:sp>
          <p:nvSpPr>
            <p:cNvPr id="86" name="Rektangel 31"/>
            <p:cNvSpPr>
              <a:spLocks noChangeArrowheads="1"/>
            </p:cNvSpPr>
            <p:nvPr/>
          </p:nvSpPr>
          <p:spPr bwMode="auto">
            <a:xfrm>
              <a:off x="1131889" y="6038229"/>
              <a:ext cx="4000500" cy="354013"/>
            </a:xfrm>
            <a:prstGeom prst="rect">
              <a:avLst/>
            </a:prstGeom>
            <a:gradFill rotWithShape="1">
              <a:gsLst>
                <a:gs pos="0">
                  <a:schemeClr val="bg2"/>
                </a:gs>
                <a:gs pos="100000">
                  <a:schemeClr val="tx1"/>
                </a:gs>
              </a:gsLst>
              <a:lin ang="16200000"/>
            </a:gradFill>
            <a:ln w="9525">
              <a:noFill/>
              <a:miter lim="800000"/>
              <a:headEnd/>
              <a:tailEnd/>
            </a:ln>
            <a:effectLst>
              <a:outerShdw blurRad="63500" dist="23000" dir="5400000" rotWithShape="0">
                <a:srgbClr val="000000">
                  <a:alpha val="34999"/>
                </a:srgbClr>
              </a:outerShdw>
            </a:effectLst>
          </p:spPr>
          <p:txBody>
            <a:bodyPr anchor="ctr"/>
            <a:lstStyle/>
            <a:p>
              <a:pPr algn="ctr">
                <a:defRPr/>
              </a:pPr>
              <a:endParaRPr lang="da-DK" sz="1200" dirty="0">
                <a:solidFill>
                  <a:srgbClr val="FFFFFF"/>
                </a:solidFill>
                <a:latin typeface="Arial" pitchFamily="34" charset="0"/>
                <a:ea typeface="ＭＳ Ｐゴシック" pitchFamily="-97" charset="-128"/>
              </a:endParaRPr>
            </a:p>
          </p:txBody>
        </p:sp>
        <p:sp>
          <p:nvSpPr>
            <p:cNvPr id="87" name="Tekstboks 45"/>
            <p:cNvSpPr txBox="1">
              <a:spLocks noChangeArrowheads="1"/>
            </p:cNvSpPr>
            <p:nvPr/>
          </p:nvSpPr>
          <p:spPr bwMode="auto">
            <a:xfrm>
              <a:off x="1192213" y="6084267"/>
              <a:ext cx="4000500" cy="413845"/>
            </a:xfrm>
            <a:prstGeom prst="rect">
              <a:avLst/>
            </a:prstGeom>
            <a:noFill/>
            <a:ln w="9525">
              <a:noFill/>
              <a:miter lim="800000"/>
              <a:headEnd/>
              <a:tailEnd/>
            </a:ln>
          </p:spPr>
          <p:txBody>
            <a:bodyPr>
              <a:spAutoFit/>
            </a:bodyPr>
            <a:lstStyle/>
            <a:p>
              <a:r>
                <a:rPr lang="en-US" altLang="zh-CN" sz="2400" dirty="0" smtClean="0">
                  <a:solidFill>
                    <a:schemeClr val="bg1">
                      <a:lumMod val="10000"/>
                    </a:schemeClr>
                  </a:solidFill>
                  <a:latin typeface="微软雅黑" panose="020B0503020204020204" pitchFamily="34" charset="-122"/>
                  <a:ea typeface="微软雅黑" panose="020B0503020204020204" pitchFamily="34" charset="-122"/>
                </a:rPr>
                <a:t>                            </a:t>
              </a:r>
              <a:r>
                <a:rPr lang="zh-CN" altLang="en-US" sz="2400" dirty="0" smtClean="0">
                  <a:solidFill>
                    <a:schemeClr val="bg1">
                      <a:lumMod val="10000"/>
                    </a:schemeClr>
                  </a:solidFill>
                  <a:latin typeface="微软雅黑" panose="020B0503020204020204" pitchFamily="34" charset="-122"/>
                  <a:ea typeface="微软雅黑" panose="020B0503020204020204" pitchFamily="34" charset="-122"/>
                </a:rPr>
                <a:t>（六）教练</a:t>
              </a:r>
              <a:r>
                <a:rPr lang="zh-CN" altLang="en-US" sz="2400" dirty="0">
                  <a:solidFill>
                    <a:schemeClr val="bg1">
                      <a:lumMod val="10000"/>
                    </a:schemeClr>
                  </a:solidFill>
                  <a:latin typeface="微软雅黑" panose="020B0503020204020204" pitchFamily="34" charset="-122"/>
                  <a:ea typeface="微软雅黑" panose="020B0503020204020204" pitchFamily="34" charset="-122"/>
                </a:rPr>
                <a:t>能力</a:t>
              </a:r>
            </a:p>
          </p:txBody>
        </p:sp>
        <p:sp>
          <p:nvSpPr>
            <p:cNvPr id="88" name="Tekstboks 67"/>
            <p:cNvSpPr txBox="1">
              <a:spLocks noChangeArrowheads="1"/>
            </p:cNvSpPr>
            <p:nvPr/>
          </p:nvSpPr>
          <p:spPr bwMode="auto">
            <a:xfrm>
              <a:off x="742951" y="6069206"/>
              <a:ext cx="404812" cy="413845"/>
            </a:xfrm>
            <a:prstGeom prst="rect">
              <a:avLst/>
            </a:prstGeom>
            <a:solidFill>
              <a:srgbClr val="E10422"/>
            </a:solidFill>
            <a:ln w="9525">
              <a:noFill/>
              <a:miter lim="800000"/>
              <a:headEnd/>
              <a:tailEnd/>
            </a:ln>
            <a:effectLst>
              <a:outerShdw blurRad="63500" algn="tl" rotWithShape="0">
                <a:srgbClr val="000000">
                  <a:alpha val="74998"/>
                </a:srgbClr>
              </a:outerShdw>
            </a:effectLst>
          </p:spPr>
          <p:txBody>
            <a:bodyPr wrap="square">
              <a:spAutoFit/>
            </a:bodyPr>
            <a:lstStyle/>
            <a:p>
              <a:pPr algn="ctr">
                <a:defRPr/>
              </a:pPr>
              <a:r>
                <a:rPr lang="da-DK" sz="2400" dirty="0" smtClean="0">
                  <a:latin typeface="Arial" pitchFamily="34" charset="0"/>
                  <a:ea typeface="ＭＳ Ｐゴシック" pitchFamily="-97" charset="-128"/>
                  <a:hlinkClick r:id="rId12" action="ppaction://hlinksldjump"/>
                </a:rPr>
                <a:t>11</a:t>
              </a:r>
              <a:endParaRPr lang="da-DK" sz="2400" dirty="0">
                <a:latin typeface="Arial" pitchFamily="34" charset="0"/>
                <a:ea typeface="ＭＳ Ｐゴシック" pitchFamily="-97" charset="-128"/>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350865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服装</a:t>
            </a:r>
            <a:r>
              <a:rPr lang="zh-CN" altLang="en-US" sz="2800" dirty="0">
                <a:solidFill>
                  <a:srgbClr val="000000"/>
                </a:solidFill>
                <a:latin typeface="微软雅黑" panose="020B0503020204020204" pitchFamily="34" charset="-122"/>
                <a:ea typeface="微软雅黑" panose="020B0503020204020204" pitchFamily="34" charset="-122"/>
              </a:rPr>
              <a:t>类价格过高，与学生追求美、时尚与廉价的偏好不相</a:t>
            </a:r>
            <a:r>
              <a:rPr lang="zh-CN" altLang="en-US" sz="2800" dirty="0" smtClean="0">
                <a:solidFill>
                  <a:srgbClr val="000000"/>
                </a:solidFill>
                <a:latin typeface="微软雅黑" panose="020B0503020204020204" pitchFamily="34" charset="-122"/>
                <a:ea typeface="微软雅黑" panose="020B0503020204020204" pitchFamily="34" charset="-122"/>
              </a:rPr>
              <a:t>适应” </a:t>
            </a:r>
            <a:endParaRPr lang="en-US" altLang="zh-CN" sz="2800" dirty="0" smtClean="0">
              <a:solidFill>
                <a:srgbClr val="000000"/>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800" dirty="0" smtClean="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暖心冰屋</a:t>
            </a:r>
            <a:r>
              <a:rPr lang="zh-CN" altLang="en-US" sz="2800" dirty="0">
                <a:solidFill>
                  <a:srgbClr val="000000"/>
                </a:solidFill>
                <a:latin typeface="微软雅黑" panose="020B0503020204020204" pitchFamily="34" charset="-122"/>
                <a:ea typeface="微软雅黑" panose="020B0503020204020204" pitchFamily="34" charset="-122"/>
              </a:rPr>
              <a:t>，</a:t>
            </a:r>
            <a:r>
              <a:rPr lang="zh-CN" altLang="en-US" sz="2800" dirty="0" smtClean="0">
                <a:solidFill>
                  <a:srgbClr val="000000"/>
                </a:solidFill>
                <a:latin typeface="微软雅黑" panose="020B0503020204020204" pitchFamily="34" charset="-122"/>
                <a:ea typeface="微软雅黑" panose="020B0503020204020204" pitchFamily="34" charset="-122"/>
              </a:rPr>
              <a:t>实际购买</a:t>
            </a:r>
            <a:r>
              <a:rPr lang="zh-CN" altLang="en-US" sz="2800" dirty="0">
                <a:solidFill>
                  <a:srgbClr val="000000"/>
                </a:solidFill>
                <a:latin typeface="微软雅黑" panose="020B0503020204020204" pitchFamily="34" charset="-122"/>
                <a:ea typeface="微软雅黑" panose="020B0503020204020204" pitchFamily="34" charset="-122"/>
              </a:rPr>
              <a:t>的价格与促销单上的价格不符，走之后别人购买的又和促销单上一致，差评。有些甜筒递给顾客时没有纸包着”</a:t>
            </a:r>
          </a:p>
        </p:txBody>
      </p:sp>
    </p:spTree>
    <p:extLst>
      <p:ext uri="{BB962C8B-B14F-4D97-AF65-F5344CB8AC3E}">
        <p14:creationId xmlns:p14="http://schemas.microsoft.com/office/powerpoint/2010/main" val="288545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二、创业园市场反应</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4062651"/>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a:t>
            </a:r>
            <a:r>
              <a:rPr lang="zh-CN" altLang="en-US" sz="3200" i="1" dirty="0">
                <a:solidFill>
                  <a:srgbClr val="FF0000"/>
                </a:solidFill>
                <a:latin typeface="微软雅黑" panose="020B0503020204020204" pitchFamily="34" charset="-122"/>
                <a:ea typeface="微软雅黑" panose="020B0503020204020204" pitchFamily="34" charset="-122"/>
              </a:rPr>
              <a:t>驿枫林面包店</a:t>
            </a:r>
            <a:r>
              <a:rPr lang="zh-CN" altLang="en-US" sz="2800" dirty="0">
                <a:solidFill>
                  <a:srgbClr val="000000"/>
                </a:solidFill>
                <a:latin typeface="微软雅黑" panose="020B0503020204020204" pitchFamily="34" charset="-122"/>
                <a:ea typeface="微软雅黑" panose="020B0503020204020204" pitchFamily="34" charset="-122"/>
              </a:rPr>
              <a:t>面包应该当天售完，晚间可采取打折销售，要不然第二天就成了干面包，不新鲜，不好吃”</a:t>
            </a:r>
          </a:p>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“驿枫林面包店星期天面包种类很少”</a:t>
            </a:r>
          </a:p>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“驿枫林面包店壁橱内有小飞虫，看着就不想吃，但服务很好”</a:t>
            </a:r>
          </a:p>
        </p:txBody>
      </p:sp>
      <p:pic>
        <p:nvPicPr>
          <p:cNvPr id="7" name="图片 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60381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smtClean="0">
                  <a:solidFill>
                    <a:srgbClr val="000000"/>
                  </a:solidFill>
                  <a:latin typeface="微软雅黑" panose="020B0503020204020204" pitchFamily="34" charset="-122"/>
                  <a:ea typeface="微软雅黑" panose="020B0503020204020204" pitchFamily="34" charset="-122"/>
                </a:rPr>
                <a:t>三、营销对策</a:t>
              </a:r>
              <a:r>
                <a:rPr lang="en-US" altLang="zh-CN" sz="3400" b="1" dirty="0" smtClean="0">
                  <a:solidFill>
                    <a:srgbClr val="000000"/>
                  </a:solidFill>
                  <a:latin typeface="微软雅黑" panose="020B0503020204020204" pitchFamily="34" charset="-122"/>
                  <a:ea typeface="微软雅黑" panose="020B0503020204020204" pitchFamily="34" charset="-122"/>
                </a:rPr>
                <a:t>——</a:t>
              </a:r>
              <a:r>
                <a:rPr lang="zh-CN" altLang="en-US" sz="3400" b="1" dirty="0" smtClean="0">
                  <a:solidFill>
                    <a:srgbClr val="000000"/>
                  </a:solidFill>
                  <a:latin typeface="微软雅黑" panose="020B0503020204020204" pitchFamily="34" charset="-122"/>
                  <a:ea typeface="微软雅黑" panose="020B0503020204020204" pitchFamily="34" charset="-122"/>
                </a:rPr>
                <a:t>（一）了解消费行为</a:t>
              </a:r>
              <a:endParaRPr lang="en-US" sz="3400" b="1" dirty="0">
                <a:solidFill>
                  <a:srgbClr val="000000"/>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387624" y="1761560"/>
            <a:ext cx="8378687" cy="4490154"/>
            <a:chOff x="387624" y="1761559"/>
            <a:chExt cx="8378687" cy="5096441"/>
          </a:xfrm>
        </p:grpSpPr>
        <p:grpSp>
          <p:nvGrpSpPr>
            <p:cNvPr id="15" name="组合 14"/>
            <p:cNvGrpSpPr/>
            <p:nvPr/>
          </p:nvGrpSpPr>
          <p:grpSpPr>
            <a:xfrm>
              <a:off x="387624" y="1779104"/>
              <a:ext cx="8378687" cy="5078896"/>
              <a:chOff x="-415893" y="-913033"/>
              <a:chExt cx="9160776" cy="6745338"/>
            </a:xfrm>
          </p:grpSpPr>
          <p:grpSp>
            <p:nvGrpSpPr>
              <p:cNvPr id="9" name="组合 8"/>
              <p:cNvGrpSpPr/>
              <p:nvPr/>
            </p:nvGrpSpPr>
            <p:grpSpPr>
              <a:xfrm>
                <a:off x="-415893" y="-913033"/>
                <a:ext cx="9160776" cy="6745338"/>
                <a:chOff x="-415893" y="-913033"/>
                <a:chExt cx="9160776" cy="6745338"/>
              </a:xfrm>
            </p:grpSpPr>
            <p:grpSp>
              <p:nvGrpSpPr>
                <p:cNvPr id="8" name="组合 7"/>
                <p:cNvGrpSpPr/>
                <p:nvPr/>
              </p:nvGrpSpPr>
              <p:grpSpPr>
                <a:xfrm>
                  <a:off x="-415893" y="-913033"/>
                  <a:ext cx="9160776" cy="6745338"/>
                  <a:chOff x="435288" y="-1101877"/>
                  <a:chExt cx="9160776" cy="6745338"/>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88" y="-1101877"/>
                    <a:ext cx="9160776" cy="6745337"/>
                  </a:xfrm>
                  <a:prstGeom prst="rect">
                    <a:avLst/>
                  </a:prstGeom>
                  <a:ln>
                    <a:solidFill>
                      <a:srgbClr val="FFFFFF"/>
                    </a:solidFill>
                  </a:ln>
                </p:spPr>
              </p:pic>
              <p:sp>
                <p:nvSpPr>
                  <p:cNvPr id="7" name="矩形 6"/>
                  <p:cNvSpPr/>
                  <p:nvPr/>
                </p:nvSpPr>
                <p:spPr>
                  <a:xfrm>
                    <a:off x="529875" y="5332520"/>
                    <a:ext cx="2057400" cy="310941"/>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1" name="矩形 10"/>
                <p:cNvSpPr/>
                <p:nvPr/>
              </p:nvSpPr>
              <p:spPr>
                <a:xfrm>
                  <a:off x="5996550" y="5584253"/>
                  <a:ext cx="2653747" cy="186879"/>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3" name="椭圆 12"/>
              <p:cNvSpPr/>
              <p:nvPr/>
            </p:nvSpPr>
            <p:spPr>
              <a:xfrm rot="20694461">
                <a:off x="5798978" y="5470597"/>
                <a:ext cx="857938" cy="253708"/>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387624" y="1761559"/>
              <a:ext cx="1888659" cy="355482"/>
            </a:xfrm>
            <a:prstGeom prst="rect">
              <a:avLst/>
            </a:prstGeom>
            <a:ln>
              <a:solidFill>
                <a:srgbClr val="FFFFFF"/>
              </a:solidFill>
            </a:ln>
          </p:spPr>
          <p:txBody>
            <a:bodyPr wrap="none">
              <a:spAutoFit/>
            </a:bodyPr>
            <a:lstStyle/>
            <a:p>
              <a:pPr marL="285750" indent="-285750" defTabSz="914400" eaLnBrk="0" hangingPunct="0">
                <a:lnSpc>
                  <a:spcPct val="95000"/>
                </a:lnSpc>
                <a:buFont typeface="Arial" panose="020B0604020202020204" pitchFamily="34" charset="0"/>
                <a:buChar char="•"/>
              </a:pPr>
              <a:r>
                <a:rPr lang="en-US" altLang="zh-CN" b="1" dirty="0" smtClean="0">
                  <a:solidFill>
                    <a:srgbClr val="007CC2"/>
                  </a:solidFill>
                  <a:latin typeface="微软雅黑" panose="020B0503020204020204" pitchFamily="34" charset="-122"/>
                  <a:ea typeface="微软雅黑" panose="020B0503020204020204" pitchFamily="34" charset="-122"/>
                </a:rPr>
                <a:t>5W2H</a:t>
              </a:r>
              <a:r>
                <a:rPr lang="zh-CN" altLang="en-US" b="1" dirty="0">
                  <a:solidFill>
                    <a:srgbClr val="007CC2"/>
                  </a:solidFill>
                  <a:latin typeface="微软雅黑" panose="020B0503020204020204" pitchFamily="34" charset="-122"/>
                  <a:ea typeface="微软雅黑" panose="020B0503020204020204" pitchFamily="34" charset="-122"/>
                </a:rPr>
                <a:t>分析法</a:t>
              </a:r>
              <a:endParaRPr lang="en-US" altLang="zh-CN" b="1" dirty="0">
                <a:solidFill>
                  <a:srgbClr val="007CC2"/>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74460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走读生</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3"/>
                <a:ext cx="2335459"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住校生</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257474" y="3594032"/>
                <a:ext cx="1865907"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WHO</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教职员工</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
        <p:nvSpPr>
          <p:cNvPr id="60" name="WordArt 32"/>
          <p:cNvSpPr>
            <a:spLocks noChangeArrowheads="1" noChangeShapeType="1" noTextEdit="1"/>
          </p:cNvSpPr>
          <p:nvPr/>
        </p:nvSpPr>
        <p:spPr bwMode="auto">
          <a:xfrm rot="20701455">
            <a:off x="4355850" y="4962377"/>
            <a:ext cx="2052400" cy="8911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校外相关群体</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681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节假日</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2"/>
                <a:ext cx="2335458"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课间课后</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037757" y="3594031"/>
                <a:ext cx="2305342"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WHEN</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寒暑假</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270194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校内园外</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2"/>
                <a:ext cx="2335458"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创业园</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1834941" y="3594031"/>
                <a:ext cx="2710973"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WHERE</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居住地</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54589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新品</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3"/>
                <a:ext cx="2335459"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基本品</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075615" y="3594031"/>
                <a:ext cx="2229624"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WHAT</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定制商品</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
        <p:nvSpPr>
          <p:cNvPr id="60" name="WordArt 32"/>
          <p:cNvSpPr>
            <a:spLocks noChangeArrowheads="1" noChangeShapeType="1" noTextEdit="1"/>
          </p:cNvSpPr>
          <p:nvPr/>
        </p:nvSpPr>
        <p:spPr bwMode="auto">
          <a:xfrm rot="20701455">
            <a:off x="4355850" y="4962377"/>
            <a:ext cx="2052400" cy="8911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消费体验</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561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信赖</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3"/>
                <a:ext cx="2335459"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便利</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274374" y="3594031"/>
                <a:ext cx="1832104"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WHY</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便宜</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
        <p:nvSpPr>
          <p:cNvPr id="60" name="WordArt 32"/>
          <p:cNvSpPr>
            <a:spLocks noChangeArrowheads="1" noChangeShapeType="1" noTextEdit="1"/>
          </p:cNvSpPr>
          <p:nvPr/>
        </p:nvSpPr>
        <p:spPr bwMode="auto">
          <a:xfrm rot="20701455">
            <a:off x="4355850" y="4962377"/>
            <a:ext cx="2052400" cy="8911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忠诚</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487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支付方式</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3"/>
                <a:ext cx="2335459"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商品属性排序</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262668" y="3594031"/>
                <a:ext cx="1855514" cy="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HOW</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服务</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
        <p:nvSpPr>
          <p:cNvPr id="60" name="WordArt 32"/>
          <p:cNvSpPr>
            <a:spLocks noChangeArrowheads="1" noChangeShapeType="1" noTextEdit="1"/>
          </p:cNvSpPr>
          <p:nvPr/>
        </p:nvSpPr>
        <p:spPr bwMode="auto">
          <a:xfrm rot="20701455">
            <a:off x="4355850" y="4962377"/>
            <a:ext cx="2052400" cy="8911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传播</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0701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a:solidFill>
                    <a:srgbClr val="000000"/>
                  </a:solidFill>
                  <a:latin typeface="微软雅黑" panose="020B0503020204020204" pitchFamily="34" charset="-122"/>
                  <a:ea typeface="微软雅黑" panose="020B0503020204020204" pitchFamily="34" charset="-122"/>
                </a:rPr>
                <a:t>（一）了解消费行为</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grpSp>
        <p:nvGrpSpPr>
          <p:cNvPr id="38" name="组合 1"/>
          <p:cNvGrpSpPr>
            <a:grpSpLocks/>
          </p:cNvGrpSpPr>
          <p:nvPr/>
        </p:nvGrpSpPr>
        <p:grpSpPr bwMode="auto">
          <a:xfrm>
            <a:off x="1996059" y="1562551"/>
            <a:ext cx="5210175" cy="5122863"/>
            <a:chOff x="142875" y="-963613"/>
            <a:chExt cx="8786813" cy="8640763"/>
          </a:xfrm>
        </p:grpSpPr>
        <p:pic>
          <p:nvPicPr>
            <p:cNvPr id="39" name="Picture 68" descr="D:\리폼\국토생명과학\img\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197475"/>
              <a:ext cx="878681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75225">
              <a:off x="1027112" y="-963613"/>
              <a:ext cx="7089775" cy="73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 name="그룹 45"/>
            <p:cNvGrpSpPr>
              <a:grpSpLocks/>
            </p:cNvGrpSpPr>
            <p:nvPr/>
          </p:nvGrpSpPr>
          <p:grpSpPr bwMode="auto">
            <a:xfrm>
              <a:off x="1520825" y="121347"/>
              <a:ext cx="6051550" cy="5179747"/>
              <a:chOff x="827088" y="1989138"/>
              <a:chExt cx="4729162" cy="4048125"/>
            </a:xfrm>
          </p:grpSpPr>
          <p:grpSp>
            <p:nvGrpSpPr>
              <p:cNvPr id="42" name="Group 17"/>
              <p:cNvGrpSpPr>
                <a:grpSpLocks/>
              </p:cNvGrpSpPr>
              <p:nvPr/>
            </p:nvGrpSpPr>
            <p:grpSpPr bwMode="auto">
              <a:xfrm>
                <a:off x="827088" y="1989138"/>
                <a:ext cx="4729162" cy="4048125"/>
                <a:chOff x="559" y="1108"/>
                <a:chExt cx="2979" cy="2550"/>
              </a:xfrm>
            </p:grpSpPr>
            <p:sp>
              <p:nvSpPr>
                <p:cNvPr id="47" name="Line 18"/>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Line 19"/>
                <p:cNvSpPr>
                  <a:spLocks noChangeShapeType="1"/>
                </p:cNvSpPr>
                <p:nvPr/>
              </p:nvSpPr>
              <p:spPr bwMode="auto">
                <a:xfrm>
                  <a:off x="3379" y="245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9" name="Group 20"/>
                <p:cNvGrpSpPr>
                  <a:grpSpLocks/>
                </p:cNvGrpSpPr>
                <p:nvPr/>
              </p:nvGrpSpPr>
              <p:grpSpPr bwMode="auto">
                <a:xfrm>
                  <a:off x="1292" y="1638"/>
                  <a:ext cx="1520" cy="1497"/>
                  <a:chOff x="1315" y="1616"/>
                  <a:chExt cx="1409" cy="1405"/>
                </a:xfrm>
              </p:grpSpPr>
              <p:grpSp>
                <p:nvGrpSpPr>
                  <p:cNvPr id="56" name="Group 21"/>
                  <p:cNvGrpSpPr>
                    <a:grpSpLocks/>
                  </p:cNvGrpSpPr>
                  <p:nvPr/>
                </p:nvGrpSpPr>
                <p:grpSpPr bwMode="auto">
                  <a:xfrm>
                    <a:off x="1315" y="1616"/>
                    <a:ext cx="1409" cy="1405"/>
                    <a:chOff x="549" y="2205"/>
                    <a:chExt cx="1406" cy="1402"/>
                  </a:xfrm>
                </p:grpSpPr>
                <p:sp>
                  <p:nvSpPr>
                    <p:cNvPr id="58" name="Oval 22"/>
                    <p:cNvSpPr>
                      <a:spLocks noChangeArrowheads="1"/>
                    </p:cNvSpPr>
                    <p:nvPr/>
                  </p:nvSpPr>
                  <p:spPr bwMode="auto">
                    <a:xfrm>
                      <a:off x="549" y="2205"/>
                      <a:ext cx="1406" cy="1402"/>
                    </a:xfrm>
                    <a:prstGeom prst="ellipse">
                      <a:avLst/>
                    </a:prstGeom>
                    <a:gradFill rotWithShape="1">
                      <a:gsLst>
                        <a:gs pos="0">
                          <a:srgbClr val="B3115E"/>
                        </a:gs>
                        <a:gs pos="100000">
                          <a:srgbClr val="F0529D"/>
                        </a:gs>
                      </a:gsLst>
                      <a:lin ang="5400000" scaled="1"/>
                    </a:gradFill>
                    <a:ln w="19050" algn="ctr">
                      <a:noFill/>
                      <a:round/>
                      <a:headEnd/>
                      <a:tailE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p>
                      <a:pPr algn="ctr" fontAlgn="auto">
                        <a:spcBef>
                          <a:spcPts val="0"/>
                        </a:spcBef>
                        <a:spcAft>
                          <a:spcPts val="0"/>
                        </a:spcAft>
                        <a:defRPr/>
                      </a:pPr>
                      <a:endParaRPr lang="ko-KR" altLang="en-US" sz="2000" b="1" kern="0" dirty="0">
                        <a:solidFill>
                          <a:schemeClr val="bg1"/>
                        </a:solidFill>
                        <a:latin typeface="Times New Roman" pitchFamily="18" charset="0"/>
                        <a:ea typeface="+mn-ea"/>
                        <a:cs typeface="Times New Roman" pitchFamily="18" charset="0"/>
                      </a:endParaRPr>
                    </a:p>
                  </p:txBody>
                </p:sp>
                <p:sp>
                  <p:nvSpPr>
                    <p:cNvPr id="59" name="Oval 23"/>
                    <p:cNvSpPr>
                      <a:spLocks noChangeArrowheads="1"/>
                    </p:cNvSpPr>
                    <p:nvPr/>
                  </p:nvSpPr>
                  <p:spPr bwMode="auto">
                    <a:xfrm>
                      <a:off x="827" y="2381"/>
                      <a:ext cx="236" cy="235"/>
                    </a:xfrm>
                    <a:prstGeom prst="ellipse">
                      <a:avLst/>
                    </a:prstGeom>
                    <a:gradFill rotWithShape="1">
                      <a:gsLst>
                        <a:gs pos="0">
                          <a:schemeClr val="bg1"/>
                        </a:gs>
                        <a:gs pos="100000">
                          <a:srgbClr val="67ABF5">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kumimoji="1" lang="ko-KR" altLang="ko-KR">
                        <a:latin typeface="굴림"/>
                        <a:ea typeface="굴림"/>
                        <a:cs typeface="굴림"/>
                      </a:endParaRPr>
                    </a:p>
                  </p:txBody>
                </p:sp>
              </p:grpSp>
              <p:sp>
                <p:nvSpPr>
                  <p:cNvPr id="57" name="Freeform 24"/>
                  <p:cNvSpPr>
                    <a:spLocks/>
                  </p:cNvSpPr>
                  <p:nvPr/>
                </p:nvSpPr>
                <p:spPr bwMode="auto">
                  <a:xfrm>
                    <a:off x="1410" y="1639"/>
                    <a:ext cx="1204" cy="401"/>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grpSp>
            <p:sp>
              <p:nvSpPr>
                <p:cNvPr id="50" name="Line 26"/>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Line 27"/>
                <p:cNvSpPr>
                  <a:spLocks noChangeShapeType="1"/>
                </p:cNvSpPr>
                <p:nvPr/>
              </p:nvSpPr>
              <p:spPr bwMode="auto">
                <a:xfrm>
                  <a:off x="3515" y="248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8"/>
                <p:cNvSpPr>
                  <a:spLocks/>
                </p:cNvSpPr>
                <p:nvPr/>
              </p:nvSpPr>
              <p:spPr bwMode="auto">
                <a:xfrm>
                  <a:off x="773" y="1108"/>
                  <a:ext cx="2545" cy="1312"/>
                </a:xfrm>
                <a:custGeom>
                  <a:avLst/>
                  <a:gdLst/>
                  <a:ahLst/>
                  <a:cxnLst>
                    <a:cxn ang="0">
                      <a:pos x="1209" y="2"/>
                    </a:cxn>
                    <a:cxn ang="0">
                      <a:pos x="1023" y="25"/>
                    </a:cxn>
                    <a:cxn ang="0">
                      <a:pos x="846" y="73"/>
                    </a:cxn>
                    <a:cxn ang="0">
                      <a:pos x="681" y="146"/>
                    </a:cxn>
                    <a:cxn ang="0">
                      <a:pos x="528" y="240"/>
                    </a:cxn>
                    <a:cxn ang="0">
                      <a:pos x="391" y="354"/>
                    </a:cxn>
                    <a:cxn ang="0">
                      <a:pos x="272" y="485"/>
                    </a:cxn>
                    <a:cxn ang="0">
                      <a:pos x="171" y="633"/>
                    </a:cxn>
                    <a:cxn ang="0">
                      <a:pos x="91" y="795"/>
                    </a:cxn>
                    <a:cxn ang="0">
                      <a:pos x="36" y="969"/>
                    </a:cxn>
                    <a:cxn ang="0">
                      <a:pos x="4" y="1152"/>
                    </a:cxn>
                    <a:cxn ang="0">
                      <a:pos x="194" y="1312"/>
                    </a:cxn>
                    <a:cxn ang="0">
                      <a:pos x="393" y="1213"/>
                    </a:cxn>
                    <a:cxn ang="0">
                      <a:pos x="411" y="1087"/>
                    </a:cxn>
                    <a:cxn ang="0">
                      <a:pos x="446" y="967"/>
                    </a:cxn>
                    <a:cxn ang="0">
                      <a:pos x="496" y="855"/>
                    </a:cxn>
                    <a:cxn ang="0">
                      <a:pos x="562" y="752"/>
                    </a:cxn>
                    <a:cxn ang="0">
                      <a:pos x="640" y="660"/>
                    </a:cxn>
                    <a:cxn ang="0">
                      <a:pos x="731" y="578"/>
                    </a:cxn>
                    <a:cxn ang="0">
                      <a:pos x="832" y="510"/>
                    </a:cxn>
                    <a:cxn ang="0">
                      <a:pos x="943" y="455"/>
                    </a:cxn>
                    <a:cxn ang="0">
                      <a:pos x="1062" y="418"/>
                    </a:cxn>
                    <a:cxn ang="0">
                      <a:pos x="1186" y="397"/>
                    </a:cxn>
                    <a:cxn ang="0">
                      <a:pos x="1273" y="393"/>
                    </a:cxn>
                    <a:cxn ang="0">
                      <a:pos x="1401" y="402"/>
                    </a:cxn>
                    <a:cxn ang="0">
                      <a:pos x="1526" y="429"/>
                    </a:cxn>
                    <a:cxn ang="0">
                      <a:pos x="1641" y="473"/>
                    </a:cxn>
                    <a:cxn ang="0">
                      <a:pos x="1748" y="532"/>
                    </a:cxn>
                    <a:cxn ang="0">
                      <a:pos x="1846" y="605"/>
                    </a:cxn>
                    <a:cxn ang="0">
                      <a:pos x="1933" y="690"/>
                    </a:cxn>
                    <a:cxn ang="0">
                      <a:pos x="2008" y="786"/>
                    </a:cxn>
                    <a:cxn ang="0">
                      <a:pos x="2068" y="893"/>
                    </a:cxn>
                    <a:cxn ang="0">
                      <a:pos x="2114" y="1008"/>
                    </a:cxn>
                    <a:cxn ang="0">
                      <a:pos x="2143" y="1131"/>
                    </a:cxn>
                    <a:cxn ang="0">
                      <a:pos x="2328" y="1127"/>
                    </a:cxn>
                    <a:cxn ang="0">
                      <a:pos x="2547" y="1213"/>
                    </a:cxn>
                    <a:cxn ang="0">
                      <a:pos x="2523" y="1028"/>
                    </a:cxn>
                    <a:cxn ang="0">
                      <a:pos x="2475" y="850"/>
                    </a:cxn>
                    <a:cxn ang="0">
                      <a:pos x="2403" y="685"/>
                    </a:cxn>
                    <a:cxn ang="0">
                      <a:pos x="2310" y="532"/>
                    </a:cxn>
                    <a:cxn ang="0">
                      <a:pos x="2196" y="395"/>
                    </a:cxn>
                    <a:cxn ang="0">
                      <a:pos x="2065" y="276"/>
                    </a:cxn>
                    <a:cxn ang="0">
                      <a:pos x="1917" y="174"/>
                    </a:cxn>
                    <a:cxn ang="0">
                      <a:pos x="1755" y="94"/>
                    </a:cxn>
                    <a:cxn ang="0">
                      <a:pos x="1583" y="37"/>
                    </a:cxn>
                    <a:cxn ang="0">
                      <a:pos x="1400" y="7"/>
                    </a:cxn>
                    <a:cxn ang="0">
                      <a:pos x="1273" y="0"/>
                    </a:cxn>
                  </a:cxnLst>
                  <a:rect l="0" t="0" r="r" b="b"/>
                  <a:pathLst>
                    <a:path w="2547" h="1312">
                      <a:moveTo>
                        <a:pt x="1273" y="0"/>
                      </a:moveTo>
                      <a:lnTo>
                        <a:pt x="1273" y="0"/>
                      </a:lnTo>
                      <a:lnTo>
                        <a:pt x="1209" y="2"/>
                      </a:lnTo>
                      <a:lnTo>
                        <a:pt x="1145" y="7"/>
                      </a:lnTo>
                      <a:lnTo>
                        <a:pt x="1085" y="14"/>
                      </a:lnTo>
                      <a:lnTo>
                        <a:pt x="1023" y="25"/>
                      </a:lnTo>
                      <a:lnTo>
                        <a:pt x="962" y="37"/>
                      </a:lnTo>
                      <a:lnTo>
                        <a:pt x="903" y="53"/>
                      </a:lnTo>
                      <a:lnTo>
                        <a:pt x="846" y="73"/>
                      </a:lnTo>
                      <a:lnTo>
                        <a:pt x="790" y="94"/>
                      </a:lnTo>
                      <a:lnTo>
                        <a:pt x="734" y="119"/>
                      </a:lnTo>
                      <a:lnTo>
                        <a:pt x="681" y="146"/>
                      </a:lnTo>
                      <a:lnTo>
                        <a:pt x="628" y="174"/>
                      </a:lnTo>
                      <a:lnTo>
                        <a:pt x="578" y="206"/>
                      </a:lnTo>
                      <a:lnTo>
                        <a:pt x="528" y="240"/>
                      </a:lnTo>
                      <a:lnTo>
                        <a:pt x="480" y="276"/>
                      </a:lnTo>
                      <a:lnTo>
                        <a:pt x="436" y="313"/>
                      </a:lnTo>
                      <a:lnTo>
                        <a:pt x="391" y="354"/>
                      </a:lnTo>
                      <a:lnTo>
                        <a:pt x="349" y="397"/>
                      </a:lnTo>
                      <a:lnTo>
                        <a:pt x="309" y="439"/>
                      </a:lnTo>
                      <a:lnTo>
                        <a:pt x="272" y="485"/>
                      </a:lnTo>
                      <a:lnTo>
                        <a:pt x="235" y="533"/>
                      </a:lnTo>
                      <a:lnTo>
                        <a:pt x="203" y="583"/>
                      </a:lnTo>
                      <a:lnTo>
                        <a:pt x="171" y="633"/>
                      </a:lnTo>
                      <a:lnTo>
                        <a:pt x="142" y="686"/>
                      </a:lnTo>
                      <a:lnTo>
                        <a:pt x="116" y="740"/>
                      </a:lnTo>
                      <a:lnTo>
                        <a:pt x="91" y="795"/>
                      </a:lnTo>
                      <a:lnTo>
                        <a:pt x="69" y="852"/>
                      </a:lnTo>
                      <a:lnTo>
                        <a:pt x="52" y="909"/>
                      </a:lnTo>
                      <a:lnTo>
                        <a:pt x="36" y="969"/>
                      </a:lnTo>
                      <a:lnTo>
                        <a:pt x="21" y="1028"/>
                      </a:lnTo>
                      <a:lnTo>
                        <a:pt x="11" y="1090"/>
                      </a:lnTo>
                      <a:lnTo>
                        <a:pt x="4" y="1152"/>
                      </a:lnTo>
                      <a:lnTo>
                        <a:pt x="0" y="1215"/>
                      </a:lnTo>
                      <a:lnTo>
                        <a:pt x="0" y="1215"/>
                      </a:lnTo>
                      <a:lnTo>
                        <a:pt x="194" y="1312"/>
                      </a:lnTo>
                      <a:lnTo>
                        <a:pt x="194" y="1312"/>
                      </a:lnTo>
                      <a:lnTo>
                        <a:pt x="393" y="1213"/>
                      </a:lnTo>
                      <a:lnTo>
                        <a:pt x="393" y="1213"/>
                      </a:lnTo>
                      <a:lnTo>
                        <a:pt x="397" y="1170"/>
                      </a:lnTo>
                      <a:lnTo>
                        <a:pt x="402" y="1127"/>
                      </a:lnTo>
                      <a:lnTo>
                        <a:pt x="411" y="1087"/>
                      </a:lnTo>
                      <a:lnTo>
                        <a:pt x="420" y="1046"/>
                      </a:lnTo>
                      <a:lnTo>
                        <a:pt x="432" y="1006"/>
                      </a:lnTo>
                      <a:lnTo>
                        <a:pt x="446" y="967"/>
                      </a:lnTo>
                      <a:lnTo>
                        <a:pt x="461" y="928"/>
                      </a:lnTo>
                      <a:lnTo>
                        <a:pt x="478" y="891"/>
                      </a:lnTo>
                      <a:lnTo>
                        <a:pt x="496" y="855"/>
                      </a:lnTo>
                      <a:lnTo>
                        <a:pt x="518" y="820"/>
                      </a:lnTo>
                      <a:lnTo>
                        <a:pt x="539" y="784"/>
                      </a:lnTo>
                      <a:lnTo>
                        <a:pt x="562" y="752"/>
                      </a:lnTo>
                      <a:lnTo>
                        <a:pt x="587" y="720"/>
                      </a:lnTo>
                      <a:lnTo>
                        <a:pt x="614" y="688"/>
                      </a:lnTo>
                      <a:lnTo>
                        <a:pt x="640" y="660"/>
                      </a:lnTo>
                      <a:lnTo>
                        <a:pt x="670" y="631"/>
                      </a:lnTo>
                      <a:lnTo>
                        <a:pt x="701" y="603"/>
                      </a:lnTo>
                      <a:lnTo>
                        <a:pt x="731" y="578"/>
                      </a:lnTo>
                      <a:lnTo>
                        <a:pt x="765" y="553"/>
                      </a:lnTo>
                      <a:lnTo>
                        <a:pt x="798" y="532"/>
                      </a:lnTo>
                      <a:lnTo>
                        <a:pt x="832" y="510"/>
                      </a:lnTo>
                      <a:lnTo>
                        <a:pt x="868" y="491"/>
                      </a:lnTo>
                      <a:lnTo>
                        <a:pt x="905" y="473"/>
                      </a:lnTo>
                      <a:lnTo>
                        <a:pt x="943" y="455"/>
                      </a:lnTo>
                      <a:lnTo>
                        <a:pt x="982" y="441"/>
                      </a:lnTo>
                      <a:lnTo>
                        <a:pt x="1021" y="429"/>
                      </a:lnTo>
                      <a:lnTo>
                        <a:pt x="1062" y="418"/>
                      </a:lnTo>
                      <a:lnTo>
                        <a:pt x="1103" y="409"/>
                      </a:lnTo>
                      <a:lnTo>
                        <a:pt x="1143" y="402"/>
                      </a:lnTo>
                      <a:lnTo>
                        <a:pt x="1186" y="397"/>
                      </a:lnTo>
                      <a:lnTo>
                        <a:pt x="1229" y="393"/>
                      </a:lnTo>
                      <a:lnTo>
                        <a:pt x="1273" y="393"/>
                      </a:lnTo>
                      <a:lnTo>
                        <a:pt x="1273" y="393"/>
                      </a:lnTo>
                      <a:lnTo>
                        <a:pt x="1316" y="393"/>
                      </a:lnTo>
                      <a:lnTo>
                        <a:pt x="1359" y="397"/>
                      </a:lnTo>
                      <a:lnTo>
                        <a:pt x="1401" y="402"/>
                      </a:lnTo>
                      <a:lnTo>
                        <a:pt x="1444" y="409"/>
                      </a:lnTo>
                      <a:lnTo>
                        <a:pt x="1485" y="418"/>
                      </a:lnTo>
                      <a:lnTo>
                        <a:pt x="1526" y="429"/>
                      </a:lnTo>
                      <a:lnTo>
                        <a:pt x="1565" y="441"/>
                      </a:lnTo>
                      <a:lnTo>
                        <a:pt x="1604" y="457"/>
                      </a:lnTo>
                      <a:lnTo>
                        <a:pt x="1641" y="473"/>
                      </a:lnTo>
                      <a:lnTo>
                        <a:pt x="1679" y="491"/>
                      </a:lnTo>
                      <a:lnTo>
                        <a:pt x="1714" y="510"/>
                      </a:lnTo>
                      <a:lnTo>
                        <a:pt x="1748" y="532"/>
                      </a:lnTo>
                      <a:lnTo>
                        <a:pt x="1782" y="555"/>
                      </a:lnTo>
                      <a:lnTo>
                        <a:pt x="1816" y="578"/>
                      </a:lnTo>
                      <a:lnTo>
                        <a:pt x="1846" y="605"/>
                      </a:lnTo>
                      <a:lnTo>
                        <a:pt x="1876" y="631"/>
                      </a:lnTo>
                      <a:lnTo>
                        <a:pt x="1906" y="660"/>
                      </a:lnTo>
                      <a:lnTo>
                        <a:pt x="1933" y="690"/>
                      </a:lnTo>
                      <a:lnTo>
                        <a:pt x="1960" y="720"/>
                      </a:lnTo>
                      <a:lnTo>
                        <a:pt x="1985" y="752"/>
                      </a:lnTo>
                      <a:lnTo>
                        <a:pt x="2008" y="786"/>
                      </a:lnTo>
                      <a:lnTo>
                        <a:pt x="2029" y="822"/>
                      </a:lnTo>
                      <a:lnTo>
                        <a:pt x="2050" y="857"/>
                      </a:lnTo>
                      <a:lnTo>
                        <a:pt x="2068" y="893"/>
                      </a:lnTo>
                      <a:lnTo>
                        <a:pt x="2086" y="930"/>
                      </a:lnTo>
                      <a:lnTo>
                        <a:pt x="2100" y="969"/>
                      </a:lnTo>
                      <a:lnTo>
                        <a:pt x="2114" y="1008"/>
                      </a:lnTo>
                      <a:lnTo>
                        <a:pt x="2125" y="1047"/>
                      </a:lnTo>
                      <a:lnTo>
                        <a:pt x="2136" y="1088"/>
                      </a:lnTo>
                      <a:lnTo>
                        <a:pt x="2143" y="1131"/>
                      </a:lnTo>
                      <a:lnTo>
                        <a:pt x="2150" y="1172"/>
                      </a:lnTo>
                      <a:lnTo>
                        <a:pt x="2154" y="1215"/>
                      </a:lnTo>
                      <a:lnTo>
                        <a:pt x="2328" y="1127"/>
                      </a:lnTo>
                      <a:lnTo>
                        <a:pt x="2351" y="1117"/>
                      </a:lnTo>
                      <a:lnTo>
                        <a:pt x="2547" y="1213"/>
                      </a:lnTo>
                      <a:lnTo>
                        <a:pt x="2547" y="1213"/>
                      </a:lnTo>
                      <a:lnTo>
                        <a:pt x="2541" y="1151"/>
                      </a:lnTo>
                      <a:lnTo>
                        <a:pt x="2534" y="1088"/>
                      </a:lnTo>
                      <a:lnTo>
                        <a:pt x="2523" y="1028"/>
                      </a:lnTo>
                      <a:lnTo>
                        <a:pt x="2511" y="967"/>
                      </a:lnTo>
                      <a:lnTo>
                        <a:pt x="2495" y="909"/>
                      </a:lnTo>
                      <a:lnTo>
                        <a:pt x="2475" y="850"/>
                      </a:lnTo>
                      <a:lnTo>
                        <a:pt x="2454" y="793"/>
                      </a:lnTo>
                      <a:lnTo>
                        <a:pt x="2429" y="738"/>
                      </a:lnTo>
                      <a:lnTo>
                        <a:pt x="2403" y="685"/>
                      </a:lnTo>
                      <a:lnTo>
                        <a:pt x="2374" y="633"/>
                      </a:lnTo>
                      <a:lnTo>
                        <a:pt x="2344" y="581"/>
                      </a:lnTo>
                      <a:lnTo>
                        <a:pt x="2310" y="532"/>
                      </a:lnTo>
                      <a:lnTo>
                        <a:pt x="2275" y="485"/>
                      </a:lnTo>
                      <a:lnTo>
                        <a:pt x="2235" y="439"/>
                      </a:lnTo>
                      <a:lnTo>
                        <a:pt x="2196" y="395"/>
                      </a:lnTo>
                      <a:lnTo>
                        <a:pt x="2154" y="354"/>
                      </a:lnTo>
                      <a:lnTo>
                        <a:pt x="2109" y="313"/>
                      </a:lnTo>
                      <a:lnTo>
                        <a:pt x="2065" y="276"/>
                      </a:lnTo>
                      <a:lnTo>
                        <a:pt x="2017" y="240"/>
                      </a:lnTo>
                      <a:lnTo>
                        <a:pt x="1967" y="206"/>
                      </a:lnTo>
                      <a:lnTo>
                        <a:pt x="1917" y="174"/>
                      </a:lnTo>
                      <a:lnTo>
                        <a:pt x="1864" y="146"/>
                      </a:lnTo>
                      <a:lnTo>
                        <a:pt x="1810" y="119"/>
                      </a:lnTo>
                      <a:lnTo>
                        <a:pt x="1755" y="94"/>
                      </a:lnTo>
                      <a:lnTo>
                        <a:pt x="1698" y="73"/>
                      </a:lnTo>
                      <a:lnTo>
                        <a:pt x="1641" y="53"/>
                      </a:lnTo>
                      <a:lnTo>
                        <a:pt x="1583" y="37"/>
                      </a:lnTo>
                      <a:lnTo>
                        <a:pt x="1522" y="25"/>
                      </a:lnTo>
                      <a:lnTo>
                        <a:pt x="1462" y="14"/>
                      </a:lnTo>
                      <a:lnTo>
                        <a:pt x="1400" y="7"/>
                      </a:lnTo>
                      <a:lnTo>
                        <a:pt x="1337" y="2"/>
                      </a:lnTo>
                      <a:lnTo>
                        <a:pt x="1273" y="0"/>
                      </a:lnTo>
                      <a:lnTo>
                        <a:pt x="1273" y="0"/>
                      </a:lnTo>
                      <a:close/>
                    </a:path>
                  </a:pathLst>
                </a:custGeom>
                <a:gradFill rotWithShape="1">
                  <a:gsLst>
                    <a:gs pos="0">
                      <a:schemeClr val="bg1">
                        <a:gamma/>
                        <a:tint val="0"/>
                        <a:invGamma/>
                        <a:alpha val="50000"/>
                      </a:schemeClr>
                    </a:gs>
                    <a:gs pos="100000">
                      <a:schemeClr val="bg1">
                        <a:alpha val="10001"/>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3" name="Freeform 29"/>
                <p:cNvSpPr>
                  <a:spLocks/>
                </p:cNvSpPr>
                <p:nvPr/>
              </p:nvSpPr>
              <p:spPr bwMode="auto">
                <a:xfrm>
                  <a:off x="773" y="2346"/>
                  <a:ext cx="2545" cy="1312"/>
                </a:xfrm>
                <a:custGeom>
                  <a:avLst/>
                  <a:gdLst/>
                  <a:ahLst/>
                  <a:cxnLst>
                    <a:cxn ang="0">
                      <a:pos x="2351" y="0"/>
                    </a:cxn>
                    <a:cxn ang="0">
                      <a:pos x="2154" y="99"/>
                    </a:cxn>
                    <a:cxn ang="0">
                      <a:pos x="2136" y="225"/>
                    </a:cxn>
                    <a:cxn ang="0">
                      <a:pos x="2100" y="345"/>
                    </a:cxn>
                    <a:cxn ang="0">
                      <a:pos x="2049" y="457"/>
                    </a:cxn>
                    <a:cxn ang="0">
                      <a:pos x="1983" y="560"/>
                    </a:cxn>
                    <a:cxn ang="0">
                      <a:pos x="1905" y="652"/>
                    </a:cxn>
                    <a:cxn ang="0">
                      <a:pos x="1814" y="734"/>
                    </a:cxn>
                    <a:cxn ang="0">
                      <a:pos x="1713" y="802"/>
                    </a:cxn>
                    <a:cxn ang="0">
                      <a:pos x="1602" y="857"/>
                    </a:cxn>
                    <a:cxn ang="0">
                      <a:pos x="1485" y="894"/>
                    </a:cxn>
                    <a:cxn ang="0">
                      <a:pos x="1359" y="915"/>
                    </a:cxn>
                    <a:cxn ang="0">
                      <a:pos x="1273" y="919"/>
                    </a:cxn>
                    <a:cxn ang="0">
                      <a:pos x="1143" y="910"/>
                    </a:cxn>
                    <a:cxn ang="0">
                      <a:pos x="1021" y="883"/>
                    </a:cxn>
                    <a:cxn ang="0">
                      <a:pos x="905" y="839"/>
                    </a:cxn>
                    <a:cxn ang="0">
                      <a:pos x="797" y="780"/>
                    </a:cxn>
                    <a:cxn ang="0">
                      <a:pos x="699" y="707"/>
                    </a:cxn>
                    <a:cxn ang="0">
                      <a:pos x="612" y="622"/>
                    </a:cxn>
                    <a:cxn ang="0">
                      <a:pos x="537" y="526"/>
                    </a:cxn>
                    <a:cxn ang="0">
                      <a:pos x="477" y="419"/>
                    </a:cxn>
                    <a:cxn ang="0">
                      <a:pos x="432" y="304"/>
                    </a:cxn>
                    <a:cxn ang="0">
                      <a:pos x="402" y="181"/>
                    </a:cxn>
                    <a:cxn ang="0">
                      <a:pos x="194" y="195"/>
                    </a:cxn>
                    <a:cxn ang="0">
                      <a:pos x="4" y="161"/>
                    </a:cxn>
                    <a:cxn ang="0">
                      <a:pos x="36" y="345"/>
                    </a:cxn>
                    <a:cxn ang="0">
                      <a:pos x="92" y="519"/>
                    </a:cxn>
                    <a:cxn ang="0">
                      <a:pos x="171" y="679"/>
                    </a:cxn>
                    <a:cxn ang="0">
                      <a:pos x="272" y="827"/>
                    </a:cxn>
                    <a:cxn ang="0">
                      <a:pos x="391" y="958"/>
                    </a:cxn>
                    <a:cxn ang="0">
                      <a:pos x="528" y="1072"/>
                    </a:cxn>
                    <a:cxn ang="0">
                      <a:pos x="681" y="1166"/>
                    </a:cxn>
                    <a:cxn ang="0">
                      <a:pos x="846" y="1239"/>
                    </a:cxn>
                    <a:cxn ang="0">
                      <a:pos x="1023" y="1287"/>
                    </a:cxn>
                    <a:cxn ang="0">
                      <a:pos x="1209" y="1310"/>
                    </a:cxn>
                    <a:cxn ang="0">
                      <a:pos x="1337" y="1310"/>
                    </a:cxn>
                    <a:cxn ang="0">
                      <a:pos x="1522" y="1287"/>
                    </a:cxn>
                    <a:cxn ang="0">
                      <a:pos x="1700" y="1239"/>
                    </a:cxn>
                    <a:cxn ang="0">
                      <a:pos x="1865" y="1166"/>
                    </a:cxn>
                    <a:cxn ang="0">
                      <a:pos x="2017" y="1072"/>
                    </a:cxn>
                    <a:cxn ang="0">
                      <a:pos x="2154" y="958"/>
                    </a:cxn>
                    <a:cxn ang="0">
                      <a:pos x="2275" y="827"/>
                    </a:cxn>
                    <a:cxn ang="0">
                      <a:pos x="2374" y="679"/>
                    </a:cxn>
                    <a:cxn ang="0">
                      <a:pos x="2454" y="517"/>
                    </a:cxn>
                    <a:cxn ang="0">
                      <a:pos x="2511" y="343"/>
                    </a:cxn>
                    <a:cxn ang="0">
                      <a:pos x="2541" y="160"/>
                    </a:cxn>
                  </a:cxnLst>
                  <a:rect l="0" t="0" r="r" b="b"/>
                  <a:pathLst>
                    <a:path w="2547" h="1312">
                      <a:moveTo>
                        <a:pt x="2547" y="97"/>
                      </a:moveTo>
                      <a:lnTo>
                        <a:pt x="2547" y="97"/>
                      </a:lnTo>
                      <a:lnTo>
                        <a:pt x="2351" y="0"/>
                      </a:lnTo>
                      <a:lnTo>
                        <a:pt x="2351" y="0"/>
                      </a:lnTo>
                      <a:lnTo>
                        <a:pt x="2154" y="99"/>
                      </a:lnTo>
                      <a:lnTo>
                        <a:pt x="2154" y="99"/>
                      </a:lnTo>
                      <a:lnTo>
                        <a:pt x="2148" y="142"/>
                      </a:lnTo>
                      <a:lnTo>
                        <a:pt x="2143" y="185"/>
                      </a:lnTo>
                      <a:lnTo>
                        <a:pt x="2136" y="225"/>
                      </a:lnTo>
                      <a:lnTo>
                        <a:pt x="2125" y="266"/>
                      </a:lnTo>
                      <a:lnTo>
                        <a:pt x="2113" y="306"/>
                      </a:lnTo>
                      <a:lnTo>
                        <a:pt x="2100" y="345"/>
                      </a:lnTo>
                      <a:lnTo>
                        <a:pt x="2084" y="384"/>
                      </a:lnTo>
                      <a:lnTo>
                        <a:pt x="2068" y="421"/>
                      </a:lnTo>
                      <a:lnTo>
                        <a:pt x="2049" y="457"/>
                      </a:lnTo>
                      <a:lnTo>
                        <a:pt x="2029" y="492"/>
                      </a:lnTo>
                      <a:lnTo>
                        <a:pt x="2008" y="528"/>
                      </a:lnTo>
                      <a:lnTo>
                        <a:pt x="1983" y="560"/>
                      </a:lnTo>
                      <a:lnTo>
                        <a:pt x="1958" y="592"/>
                      </a:lnTo>
                      <a:lnTo>
                        <a:pt x="1933" y="624"/>
                      </a:lnTo>
                      <a:lnTo>
                        <a:pt x="1905" y="652"/>
                      </a:lnTo>
                      <a:lnTo>
                        <a:pt x="1876" y="681"/>
                      </a:lnTo>
                      <a:lnTo>
                        <a:pt x="1846" y="709"/>
                      </a:lnTo>
                      <a:lnTo>
                        <a:pt x="1814" y="734"/>
                      </a:lnTo>
                      <a:lnTo>
                        <a:pt x="1782" y="759"/>
                      </a:lnTo>
                      <a:lnTo>
                        <a:pt x="1748" y="780"/>
                      </a:lnTo>
                      <a:lnTo>
                        <a:pt x="1713" y="802"/>
                      </a:lnTo>
                      <a:lnTo>
                        <a:pt x="1677" y="821"/>
                      </a:lnTo>
                      <a:lnTo>
                        <a:pt x="1640" y="839"/>
                      </a:lnTo>
                      <a:lnTo>
                        <a:pt x="1602" y="857"/>
                      </a:lnTo>
                      <a:lnTo>
                        <a:pt x="1563" y="871"/>
                      </a:lnTo>
                      <a:lnTo>
                        <a:pt x="1524" y="883"/>
                      </a:lnTo>
                      <a:lnTo>
                        <a:pt x="1485" y="894"/>
                      </a:lnTo>
                      <a:lnTo>
                        <a:pt x="1444" y="903"/>
                      </a:lnTo>
                      <a:lnTo>
                        <a:pt x="1401" y="910"/>
                      </a:lnTo>
                      <a:lnTo>
                        <a:pt x="1359" y="915"/>
                      </a:lnTo>
                      <a:lnTo>
                        <a:pt x="1316" y="919"/>
                      </a:lnTo>
                      <a:lnTo>
                        <a:pt x="1273" y="919"/>
                      </a:lnTo>
                      <a:lnTo>
                        <a:pt x="1273" y="919"/>
                      </a:lnTo>
                      <a:lnTo>
                        <a:pt x="1229" y="919"/>
                      </a:lnTo>
                      <a:lnTo>
                        <a:pt x="1186" y="915"/>
                      </a:lnTo>
                      <a:lnTo>
                        <a:pt x="1143" y="910"/>
                      </a:lnTo>
                      <a:lnTo>
                        <a:pt x="1103" y="903"/>
                      </a:lnTo>
                      <a:lnTo>
                        <a:pt x="1062" y="894"/>
                      </a:lnTo>
                      <a:lnTo>
                        <a:pt x="1021" y="883"/>
                      </a:lnTo>
                      <a:lnTo>
                        <a:pt x="982" y="871"/>
                      </a:lnTo>
                      <a:lnTo>
                        <a:pt x="943" y="855"/>
                      </a:lnTo>
                      <a:lnTo>
                        <a:pt x="905" y="839"/>
                      </a:lnTo>
                      <a:lnTo>
                        <a:pt x="868" y="821"/>
                      </a:lnTo>
                      <a:lnTo>
                        <a:pt x="832" y="802"/>
                      </a:lnTo>
                      <a:lnTo>
                        <a:pt x="797" y="780"/>
                      </a:lnTo>
                      <a:lnTo>
                        <a:pt x="763" y="757"/>
                      </a:lnTo>
                      <a:lnTo>
                        <a:pt x="731" y="734"/>
                      </a:lnTo>
                      <a:lnTo>
                        <a:pt x="699" y="707"/>
                      </a:lnTo>
                      <a:lnTo>
                        <a:pt x="669" y="681"/>
                      </a:lnTo>
                      <a:lnTo>
                        <a:pt x="640" y="652"/>
                      </a:lnTo>
                      <a:lnTo>
                        <a:pt x="612" y="622"/>
                      </a:lnTo>
                      <a:lnTo>
                        <a:pt x="587" y="592"/>
                      </a:lnTo>
                      <a:lnTo>
                        <a:pt x="562" y="560"/>
                      </a:lnTo>
                      <a:lnTo>
                        <a:pt x="537" y="526"/>
                      </a:lnTo>
                      <a:lnTo>
                        <a:pt x="516" y="490"/>
                      </a:lnTo>
                      <a:lnTo>
                        <a:pt x="496" y="455"/>
                      </a:lnTo>
                      <a:lnTo>
                        <a:pt x="477" y="419"/>
                      </a:lnTo>
                      <a:lnTo>
                        <a:pt x="461" y="382"/>
                      </a:lnTo>
                      <a:lnTo>
                        <a:pt x="445" y="343"/>
                      </a:lnTo>
                      <a:lnTo>
                        <a:pt x="432" y="304"/>
                      </a:lnTo>
                      <a:lnTo>
                        <a:pt x="420" y="265"/>
                      </a:lnTo>
                      <a:lnTo>
                        <a:pt x="411" y="224"/>
                      </a:lnTo>
                      <a:lnTo>
                        <a:pt x="402" y="181"/>
                      </a:lnTo>
                      <a:lnTo>
                        <a:pt x="397" y="140"/>
                      </a:lnTo>
                      <a:lnTo>
                        <a:pt x="393" y="97"/>
                      </a:lnTo>
                      <a:lnTo>
                        <a:pt x="194" y="195"/>
                      </a:lnTo>
                      <a:lnTo>
                        <a:pt x="0" y="99"/>
                      </a:lnTo>
                      <a:lnTo>
                        <a:pt x="0" y="99"/>
                      </a:lnTo>
                      <a:lnTo>
                        <a:pt x="4" y="161"/>
                      </a:lnTo>
                      <a:lnTo>
                        <a:pt x="11" y="224"/>
                      </a:lnTo>
                      <a:lnTo>
                        <a:pt x="21" y="284"/>
                      </a:lnTo>
                      <a:lnTo>
                        <a:pt x="36" y="345"/>
                      </a:lnTo>
                      <a:lnTo>
                        <a:pt x="52" y="403"/>
                      </a:lnTo>
                      <a:lnTo>
                        <a:pt x="69" y="462"/>
                      </a:lnTo>
                      <a:lnTo>
                        <a:pt x="92" y="519"/>
                      </a:lnTo>
                      <a:lnTo>
                        <a:pt x="116" y="574"/>
                      </a:lnTo>
                      <a:lnTo>
                        <a:pt x="142" y="627"/>
                      </a:lnTo>
                      <a:lnTo>
                        <a:pt x="171" y="679"/>
                      </a:lnTo>
                      <a:lnTo>
                        <a:pt x="203" y="731"/>
                      </a:lnTo>
                      <a:lnTo>
                        <a:pt x="237" y="780"/>
                      </a:lnTo>
                      <a:lnTo>
                        <a:pt x="272" y="827"/>
                      </a:lnTo>
                      <a:lnTo>
                        <a:pt x="309" y="873"/>
                      </a:lnTo>
                      <a:lnTo>
                        <a:pt x="350" y="917"/>
                      </a:lnTo>
                      <a:lnTo>
                        <a:pt x="391" y="958"/>
                      </a:lnTo>
                      <a:lnTo>
                        <a:pt x="436" y="999"/>
                      </a:lnTo>
                      <a:lnTo>
                        <a:pt x="482" y="1036"/>
                      </a:lnTo>
                      <a:lnTo>
                        <a:pt x="528" y="1072"/>
                      </a:lnTo>
                      <a:lnTo>
                        <a:pt x="578" y="1106"/>
                      </a:lnTo>
                      <a:lnTo>
                        <a:pt x="630" y="1138"/>
                      </a:lnTo>
                      <a:lnTo>
                        <a:pt x="681" y="1166"/>
                      </a:lnTo>
                      <a:lnTo>
                        <a:pt x="734" y="1193"/>
                      </a:lnTo>
                      <a:lnTo>
                        <a:pt x="790" y="1218"/>
                      </a:lnTo>
                      <a:lnTo>
                        <a:pt x="846" y="1239"/>
                      </a:lnTo>
                      <a:lnTo>
                        <a:pt x="903" y="1259"/>
                      </a:lnTo>
                      <a:lnTo>
                        <a:pt x="964" y="1275"/>
                      </a:lnTo>
                      <a:lnTo>
                        <a:pt x="1023" y="1287"/>
                      </a:lnTo>
                      <a:lnTo>
                        <a:pt x="1085" y="1298"/>
                      </a:lnTo>
                      <a:lnTo>
                        <a:pt x="1147" y="1305"/>
                      </a:lnTo>
                      <a:lnTo>
                        <a:pt x="1209" y="1310"/>
                      </a:lnTo>
                      <a:lnTo>
                        <a:pt x="1273" y="1312"/>
                      </a:lnTo>
                      <a:lnTo>
                        <a:pt x="1273" y="1312"/>
                      </a:lnTo>
                      <a:lnTo>
                        <a:pt x="1337" y="1310"/>
                      </a:lnTo>
                      <a:lnTo>
                        <a:pt x="1400" y="1305"/>
                      </a:lnTo>
                      <a:lnTo>
                        <a:pt x="1462" y="1298"/>
                      </a:lnTo>
                      <a:lnTo>
                        <a:pt x="1522" y="1287"/>
                      </a:lnTo>
                      <a:lnTo>
                        <a:pt x="1583" y="1275"/>
                      </a:lnTo>
                      <a:lnTo>
                        <a:pt x="1641" y="1259"/>
                      </a:lnTo>
                      <a:lnTo>
                        <a:pt x="1700" y="1239"/>
                      </a:lnTo>
                      <a:lnTo>
                        <a:pt x="1755" y="1218"/>
                      </a:lnTo>
                      <a:lnTo>
                        <a:pt x="1810" y="1193"/>
                      </a:lnTo>
                      <a:lnTo>
                        <a:pt x="1865" y="1166"/>
                      </a:lnTo>
                      <a:lnTo>
                        <a:pt x="1917" y="1138"/>
                      </a:lnTo>
                      <a:lnTo>
                        <a:pt x="1969" y="1106"/>
                      </a:lnTo>
                      <a:lnTo>
                        <a:pt x="2017" y="1072"/>
                      </a:lnTo>
                      <a:lnTo>
                        <a:pt x="2065" y="1036"/>
                      </a:lnTo>
                      <a:lnTo>
                        <a:pt x="2111" y="999"/>
                      </a:lnTo>
                      <a:lnTo>
                        <a:pt x="2154" y="958"/>
                      </a:lnTo>
                      <a:lnTo>
                        <a:pt x="2196" y="915"/>
                      </a:lnTo>
                      <a:lnTo>
                        <a:pt x="2235" y="873"/>
                      </a:lnTo>
                      <a:lnTo>
                        <a:pt x="2275" y="827"/>
                      </a:lnTo>
                      <a:lnTo>
                        <a:pt x="2310" y="779"/>
                      </a:lnTo>
                      <a:lnTo>
                        <a:pt x="2344" y="729"/>
                      </a:lnTo>
                      <a:lnTo>
                        <a:pt x="2374" y="679"/>
                      </a:lnTo>
                      <a:lnTo>
                        <a:pt x="2404" y="626"/>
                      </a:lnTo>
                      <a:lnTo>
                        <a:pt x="2431" y="572"/>
                      </a:lnTo>
                      <a:lnTo>
                        <a:pt x="2454" y="517"/>
                      </a:lnTo>
                      <a:lnTo>
                        <a:pt x="2475" y="460"/>
                      </a:lnTo>
                      <a:lnTo>
                        <a:pt x="2495" y="403"/>
                      </a:lnTo>
                      <a:lnTo>
                        <a:pt x="2511" y="343"/>
                      </a:lnTo>
                      <a:lnTo>
                        <a:pt x="2523" y="284"/>
                      </a:lnTo>
                      <a:lnTo>
                        <a:pt x="2534" y="222"/>
                      </a:lnTo>
                      <a:lnTo>
                        <a:pt x="2541" y="160"/>
                      </a:lnTo>
                      <a:lnTo>
                        <a:pt x="2547" y="97"/>
                      </a:lnTo>
                      <a:lnTo>
                        <a:pt x="2547" y="97"/>
                      </a:lnTo>
                      <a:close/>
                    </a:path>
                  </a:pathLst>
                </a:custGeom>
                <a:gradFill rotWithShape="1">
                  <a:gsLst>
                    <a:gs pos="0">
                      <a:schemeClr val="bg1">
                        <a:alpha val="10001"/>
                      </a:schemeClr>
                    </a:gs>
                    <a:gs pos="100000">
                      <a:schemeClr val="bg1">
                        <a:gamma/>
                        <a:tint val="0"/>
                        <a:invGamma/>
                        <a:alpha val="50000"/>
                      </a:schemeClr>
                    </a:gs>
                  </a:gsLst>
                  <a:lin ang="0" scaled="1"/>
                </a:gradFill>
                <a:ln w="9525" cap="flat" cmpd="sng">
                  <a:noFill/>
                  <a:prstDash val="solid"/>
                  <a:round/>
                  <a:headEnd type="none" w="med" len="med"/>
                  <a:tailEnd type="none" w="med" len="med"/>
                </a:ln>
                <a:effectLst/>
              </p:spPr>
              <p:txBody>
                <a:bodyPr/>
                <a:lstStyle/>
                <a:p>
                  <a:pPr>
                    <a:defRPr/>
                  </a:pPr>
                  <a:endParaRPr lang="ko-KR" altLang="en-US"/>
                </a:p>
              </p:txBody>
            </p:sp>
            <p:sp>
              <p:nvSpPr>
                <p:cNvPr id="54" name="Freeform 30"/>
                <p:cNvSpPr>
                  <a:spLocks/>
                </p:cNvSpPr>
                <p:nvPr/>
              </p:nvSpPr>
              <p:spPr bwMode="auto">
                <a:xfrm rot="-2700000">
                  <a:off x="559" y="1470"/>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zh-CN" altLang="en-US"/>
                </a:p>
              </p:txBody>
            </p:sp>
            <p:sp>
              <p:nvSpPr>
                <p:cNvPr id="55" name="Freeform 31"/>
                <p:cNvSpPr>
                  <a:spLocks/>
                </p:cNvSpPr>
                <p:nvPr/>
              </p:nvSpPr>
              <p:spPr bwMode="auto">
                <a:xfrm rot="8100000">
                  <a:off x="2102" y="3012"/>
                  <a:ext cx="1436" cy="282"/>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0000"/>
                      </a:srgbClr>
                    </a:gs>
                    <a:gs pos="100000">
                      <a:srgbClr val="767676">
                        <a:alpha val="0"/>
                      </a:srgbClr>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rot="10800000"/>
                <a:lstStyle/>
                <a:p>
                  <a:endParaRPr lang="zh-CN" altLang="en-US"/>
                </a:p>
              </p:txBody>
            </p:sp>
          </p:grpSp>
          <p:sp>
            <p:nvSpPr>
              <p:cNvPr id="43" name="WordArt 32"/>
              <p:cNvSpPr>
                <a:spLocks noChangeArrowheads="1" noChangeShapeType="1" noTextEdit="1"/>
              </p:cNvSpPr>
              <p:nvPr/>
            </p:nvSpPr>
            <p:spPr bwMode="auto">
              <a:xfrm rot="20153037">
                <a:off x="1957241" y="2491526"/>
                <a:ext cx="1556290" cy="117468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交易笔数</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sp>
            <p:nvSpPr>
              <p:cNvPr id="44" name="WordArt 33"/>
              <p:cNvSpPr>
                <a:spLocks noChangeArrowheads="1" noChangeShapeType="1" noTextEdit="1"/>
              </p:cNvSpPr>
              <p:nvPr/>
            </p:nvSpPr>
            <p:spPr bwMode="auto">
              <a:xfrm rot="14523581">
                <a:off x="1182707" y="3244723"/>
                <a:ext cx="2335459" cy="181273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3156860"/>
                  </a:avLst>
                </a:prstTxWarp>
              </a:bodyPr>
              <a:lstStyle/>
              <a:p>
                <a:pPr algn="ctr"/>
                <a:r>
                  <a:rPr lang="zh-CN" altLang="en-US" sz="800" kern="10" dirty="0" smtClean="0">
                    <a:solidFill>
                      <a:srgbClr val="002060"/>
                    </a:solidFill>
                    <a:latin typeface="Arial Black" panose="020B0A04020102020204" pitchFamily="34" charset="0"/>
                  </a:rPr>
                  <a:t>来客数</a:t>
                </a:r>
                <a:endParaRPr lang="zh-CN" altLang="en-US" sz="800" kern="10" dirty="0">
                  <a:solidFill>
                    <a:schemeClr val="bg1"/>
                  </a:solidFill>
                  <a:latin typeface="Arial Black" panose="020B0A04020102020204" pitchFamily="34" charset="0"/>
                </a:endParaRPr>
              </a:p>
            </p:txBody>
          </p:sp>
          <p:sp>
            <p:nvSpPr>
              <p:cNvPr id="45" name="Text Box 34"/>
              <p:cNvSpPr txBox="1">
                <a:spLocks noChangeArrowheads="1"/>
              </p:cNvSpPr>
              <p:nvPr/>
            </p:nvSpPr>
            <p:spPr bwMode="auto">
              <a:xfrm>
                <a:off x="2067848" y="3147892"/>
                <a:ext cx="2305342" cy="158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kumimoji="1" lang="en-US" altLang="ko-KR" sz="3600" dirty="0" smtClean="0">
                    <a:solidFill>
                      <a:schemeClr val="bg1"/>
                    </a:solidFill>
                    <a:latin typeface="Arial Black" panose="020B0A04020102020204" pitchFamily="34" charset="0"/>
                    <a:ea typeface="굴림"/>
                    <a:cs typeface="굴림"/>
                  </a:rPr>
                  <a:t>HOW </a:t>
                </a:r>
              </a:p>
              <a:p>
                <a:pPr algn="ctr" eaLnBrk="1" hangingPunct="1"/>
                <a:r>
                  <a:rPr kumimoji="1" lang="en-US" altLang="ko-KR" sz="3600" dirty="0" smtClean="0">
                    <a:solidFill>
                      <a:schemeClr val="bg1"/>
                    </a:solidFill>
                    <a:latin typeface="Arial Black" panose="020B0A04020102020204" pitchFamily="34" charset="0"/>
                    <a:ea typeface="굴림"/>
                    <a:cs typeface="굴림"/>
                  </a:rPr>
                  <a:t>MUCH</a:t>
                </a:r>
                <a:endParaRPr kumimoji="1" lang="ko-KR" altLang="ko-KR" sz="3600" dirty="0">
                  <a:latin typeface="굴림"/>
                  <a:ea typeface="굴림"/>
                  <a:cs typeface="굴림"/>
                </a:endParaRPr>
              </a:p>
            </p:txBody>
          </p:sp>
          <p:sp>
            <p:nvSpPr>
              <p:cNvPr id="46" name="WordArt 35"/>
              <p:cNvSpPr>
                <a:spLocks noChangeArrowheads="1" noChangeShapeType="1" noTextEdit="1"/>
              </p:cNvSpPr>
              <p:nvPr/>
            </p:nvSpPr>
            <p:spPr bwMode="auto">
              <a:xfrm rot="3066730">
                <a:off x="2990421" y="2425561"/>
                <a:ext cx="2634733" cy="18664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572909"/>
                  </a:avLst>
                </a:prstTxWarp>
              </a:bodyPr>
              <a:lstStyle/>
              <a:p>
                <a:pPr algn="ctr"/>
                <a:r>
                  <a:rPr lang="zh-CN" altLang="en-US" sz="800" b="1" kern="10" dirty="0" smtClean="0">
                    <a:solidFill>
                      <a:srgbClr val="E83618"/>
                    </a:solidFill>
                    <a:latin typeface="微软雅黑" panose="020B0503020204020204" pitchFamily="34" charset="-122"/>
                    <a:ea typeface="微软雅黑" panose="020B0503020204020204" pitchFamily="34" charset="-122"/>
                  </a:rPr>
                  <a:t>客单价</a:t>
                </a:r>
                <a:endParaRPr lang="zh-CN" altLang="en-US" sz="800" b="1" kern="10" dirty="0">
                  <a:solidFill>
                    <a:srgbClr val="E83618"/>
                  </a:solidFill>
                  <a:latin typeface="微软雅黑" panose="020B0503020204020204" pitchFamily="34" charset="-122"/>
                  <a:ea typeface="微软雅黑" panose="020B0503020204020204" pitchFamily="34" charset="-122"/>
                </a:endParaRPr>
              </a:p>
            </p:txBody>
          </p:sp>
        </p:grpSp>
      </p:grpSp>
      <p:sp>
        <p:nvSpPr>
          <p:cNvPr id="60" name="WordArt 32"/>
          <p:cNvSpPr>
            <a:spLocks noChangeArrowheads="1" noChangeShapeType="1" noTextEdit="1"/>
          </p:cNvSpPr>
          <p:nvPr/>
        </p:nvSpPr>
        <p:spPr bwMode="auto">
          <a:xfrm rot="20701455">
            <a:off x="4355850" y="4962377"/>
            <a:ext cx="2052400" cy="8911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2498252"/>
              </a:avLst>
            </a:prstTxWarp>
          </a:bodyPr>
          <a:lstStyle/>
          <a:p>
            <a:pPr algn="ctr"/>
            <a:r>
              <a:rPr lang="zh-CN" altLang="en-US" sz="400" b="1" kern="10" dirty="0" smtClean="0">
                <a:solidFill>
                  <a:srgbClr val="FFC000"/>
                </a:solidFill>
                <a:latin typeface="微软雅黑" panose="020B0503020204020204" pitchFamily="34" charset="-122"/>
                <a:ea typeface="微软雅黑" panose="020B0503020204020204" pitchFamily="34" charset="-122"/>
              </a:rPr>
              <a:t>顾客成本</a:t>
            </a:r>
            <a:endParaRPr lang="zh-CN" altLang="en-US" sz="400" b="1" kern="10" dirty="0">
              <a:solidFill>
                <a:srgbClr val="FFC000"/>
              </a:solidFill>
              <a:latin typeface="微软雅黑" panose="020B0503020204020204" pitchFamily="34" charset="-122"/>
              <a:ea typeface="微软雅黑" panose="020B0503020204020204" pitchFamily="34" charset="-122"/>
            </a:endParaRPr>
          </a:p>
        </p:txBody>
      </p:sp>
      <p:pic>
        <p:nvPicPr>
          <p:cNvPr id="28" name="图片 2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2398322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solidFill>
                  <a:srgbClr val="000000"/>
                </a:solidFill>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stretch>
            <a:fillRect/>
          </a:stretch>
        </p:blipFill>
        <p:spPr>
          <a:xfrm>
            <a:off x="1217286" y="2183381"/>
            <a:ext cx="7007600" cy="4415005"/>
          </a:xfrm>
          <a:prstGeom prst="rect">
            <a:avLst/>
          </a:prstGeom>
        </p:spPr>
      </p:pic>
      <p:sp>
        <p:nvSpPr>
          <p:cNvPr id="5" name="矩形 4"/>
          <p:cNvSpPr/>
          <p:nvPr/>
        </p:nvSpPr>
        <p:spPr>
          <a:xfrm>
            <a:off x="387625" y="1665497"/>
            <a:ext cx="2626360" cy="369332"/>
          </a:xfrm>
          <a:prstGeom prst="rect">
            <a:avLst/>
          </a:prstGeom>
          <a:solidFill>
            <a:schemeClr val="bg1"/>
          </a:solidFill>
        </p:spPr>
        <p:txBody>
          <a:bodyPr wrap="none">
            <a:spAutoFit/>
          </a:bodyPr>
          <a:lstStyle/>
          <a:p>
            <a:r>
              <a:rPr lang="en-US" altLang="zh-CN" b="1" dirty="0" smtClean="0">
                <a:solidFill>
                  <a:srgbClr val="FF0000"/>
                </a:solidFill>
                <a:latin typeface="微软雅黑" panose="020B0503020204020204" pitchFamily="34" charset="-122"/>
                <a:ea typeface="微软雅黑" panose="020B0503020204020204" pitchFamily="34" charset="-122"/>
              </a:rPr>
              <a:t>SWOT Analysis Chart</a:t>
            </a:r>
            <a:endParaRPr lang="zh-CN"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200" b="1" dirty="0">
                  <a:solidFill>
                    <a:srgbClr val="000000"/>
                  </a:solidFill>
                  <a:latin typeface="微软雅黑" panose="020B0503020204020204" pitchFamily="34" charset="-122"/>
                  <a:ea typeface="微软雅黑" panose="020B0503020204020204" pitchFamily="34" charset="-122"/>
                </a:rPr>
                <a:t>三</a:t>
              </a:r>
              <a:r>
                <a:rPr lang="zh-CN" altLang="en-US" sz="3200" b="1" dirty="0" smtClean="0">
                  <a:solidFill>
                    <a:srgbClr val="000000"/>
                  </a:solidFill>
                  <a:latin typeface="微软雅黑" panose="020B0503020204020204" pitchFamily="34" charset="-122"/>
                  <a:ea typeface="微软雅黑" panose="020B0503020204020204" pitchFamily="34" charset="-122"/>
                </a:rPr>
                <a:t>、营销对策</a:t>
              </a:r>
              <a:r>
                <a:rPr lang="en-US" altLang="zh-CN" sz="3200" b="1" dirty="0" smtClean="0">
                  <a:solidFill>
                    <a:srgbClr val="000000"/>
                  </a:solidFill>
                  <a:latin typeface="微软雅黑" panose="020B0503020204020204" pitchFamily="34" charset="-122"/>
                  <a:ea typeface="微软雅黑" panose="020B0503020204020204" pitchFamily="34" charset="-122"/>
                </a:rPr>
                <a:t>——</a:t>
              </a:r>
              <a:r>
                <a:rPr lang="zh-CN" altLang="en-US" sz="3200" b="1" dirty="0" smtClean="0">
                  <a:solidFill>
                    <a:srgbClr val="000000"/>
                  </a:solidFill>
                  <a:latin typeface="微软雅黑" panose="020B0503020204020204" pitchFamily="34" charset="-122"/>
                  <a:ea typeface="微软雅黑" panose="020B0503020204020204" pitchFamily="34" charset="-122"/>
                </a:rPr>
                <a:t>（二）把</a:t>
              </a:r>
              <a:r>
                <a:rPr lang="zh-CN" altLang="en-US" sz="3200" b="1" dirty="0">
                  <a:solidFill>
                    <a:srgbClr val="000000"/>
                  </a:solidFill>
                  <a:latin typeface="微软雅黑" panose="020B0503020204020204" pitchFamily="34" charset="-122"/>
                  <a:ea typeface="微软雅黑" panose="020B0503020204020204" pitchFamily="34" charset="-122"/>
                </a:rPr>
                <a:t>选择权交给市场</a:t>
              </a:r>
              <a:endParaRPr lang="en-US" altLang="zh-CN" sz="3200" b="1" dirty="0">
                <a:solidFill>
                  <a:srgbClr val="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387625" y="1980180"/>
            <a:ext cx="8378687" cy="1395703"/>
          </a:xfrm>
          <a:prstGeom prst="rect">
            <a:avLst/>
          </a:prstGeom>
        </p:spPr>
        <p:txBody>
          <a:bodyPr wrap="square">
            <a:spAutoFit/>
          </a:bodyPr>
          <a:lstStyle/>
          <a:p>
            <a:pPr>
              <a:lnSpc>
                <a:spcPct val="150000"/>
              </a:lnSpc>
            </a:pPr>
            <a:r>
              <a:rPr lang="en-US" altLang="zh-CN" sz="3000" dirty="0" smtClean="0">
                <a:solidFill>
                  <a:srgbClr val="000000"/>
                </a:solidFill>
                <a:latin typeface="微软雅黑" panose="020B0503020204020204" pitchFamily="34" charset="-122"/>
                <a:ea typeface="微软雅黑" panose="020B0503020204020204" pitchFamily="34" charset="-122"/>
              </a:rPr>
              <a:t>1</a:t>
            </a:r>
            <a:r>
              <a:rPr lang="zh-CN" altLang="en-US" sz="3000" dirty="0" smtClean="0">
                <a:solidFill>
                  <a:srgbClr val="000000"/>
                </a:solidFill>
                <a:latin typeface="微软雅黑" panose="020B0503020204020204" pitchFamily="34" charset="-122"/>
                <a:ea typeface="微软雅黑" panose="020B0503020204020204" pitchFamily="34" charset="-122"/>
              </a:rPr>
              <a:t>、加强</a:t>
            </a:r>
            <a:r>
              <a:rPr lang="zh-CN" altLang="en-US" sz="3000" dirty="0">
                <a:solidFill>
                  <a:srgbClr val="000000"/>
                </a:solidFill>
                <a:latin typeface="微软雅黑" panose="020B0503020204020204" pitchFamily="34" charset="-122"/>
                <a:ea typeface="微软雅黑" panose="020B0503020204020204" pitchFamily="34" charset="-122"/>
              </a:rPr>
              <a:t>街区</a:t>
            </a:r>
            <a:r>
              <a:rPr lang="zh-CN" altLang="en-US" sz="3000" dirty="0" smtClean="0">
                <a:solidFill>
                  <a:srgbClr val="000000"/>
                </a:solidFill>
                <a:latin typeface="微软雅黑" panose="020B0503020204020204" pitchFamily="34" charset="-122"/>
                <a:ea typeface="微软雅黑" panose="020B0503020204020204" pitchFamily="34" charset="-122"/>
              </a:rPr>
              <a:t>规划定位、</a:t>
            </a:r>
            <a:r>
              <a:rPr lang="zh-CN" altLang="en-US" sz="3000" dirty="0">
                <a:solidFill>
                  <a:srgbClr val="000000"/>
                </a:solidFill>
                <a:latin typeface="微软雅黑" panose="020B0503020204020204" pitchFamily="34" charset="-122"/>
                <a:ea typeface="微软雅黑" panose="020B0503020204020204" pitchFamily="34" charset="-122"/>
              </a:rPr>
              <a:t>招商及配套，补齐</a:t>
            </a:r>
            <a:r>
              <a:rPr lang="zh-CN" altLang="en-US" sz="3000" dirty="0" smtClean="0">
                <a:solidFill>
                  <a:srgbClr val="000000"/>
                </a:solidFill>
                <a:latin typeface="微软雅黑" panose="020B0503020204020204" pitchFamily="34" charset="-122"/>
                <a:ea typeface="微软雅黑" panose="020B0503020204020204" pitchFamily="34" charset="-122"/>
              </a:rPr>
              <a:t>品类短</a:t>
            </a:r>
            <a:r>
              <a:rPr lang="zh-CN" altLang="en-US" sz="3000" dirty="0" smtClean="0">
                <a:solidFill>
                  <a:srgbClr val="000000"/>
                </a:solidFill>
                <a:latin typeface="微软雅黑" panose="020B0503020204020204" pitchFamily="34" charset="-122"/>
                <a:ea typeface="微软雅黑" panose="020B0503020204020204" pitchFamily="34" charset="-122"/>
              </a:rPr>
              <a:t>板</a:t>
            </a:r>
            <a:endParaRPr lang="en-US" altLang="zh-CN" sz="3000" dirty="0" smtClean="0">
              <a:solidFill>
                <a:srgbClr val="FFC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805656" y="2961352"/>
            <a:ext cx="7542624" cy="3546475"/>
            <a:chOff x="4763122" y="2470496"/>
            <a:chExt cx="5416550" cy="3546475"/>
          </a:xfrm>
        </p:grpSpPr>
        <p:grpSp>
          <p:nvGrpSpPr>
            <p:cNvPr id="7" name="组合 6"/>
            <p:cNvGrpSpPr/>
            <p:nvPr/>
          </p:nvGrpSpPr>
          <p:grpSpPr>
            <a:xfrm>
              <a:off x="4763122" y="2470496"/>
              <a:ext cx="5416550" cy="3546475"/>
              <a:chOff x="1662113" y="1585913"/>
              <a:chExt cx="5416550" cy="3546475"/>
            </a:xfrm>
          </p:grpSpPr>
          <p:sp>
            <p:nvSpPr>
              <p:cNvPr id="8" name="AutoShape 38"/>
              <p:cNvSpPr>
                <a:spLocks noChangeArrowheads="1"/>
              </p:cNvSpPr>
              <p:nvPr/>
            </p:nvSpPr>
            <p:spPr bwMode="gray">
              <a:xfrm rot="-3356641">
                <a:off x="5518944" y="2466182"/>
                <a:ext cx="1520825" cy="1322387"/>
              </a:xfrm>
              <a:custGeom>
                <a:avLst/>
                <a:gdLst>
                  <a:gd name="T0" fmla="*/ 2147483647 w 21600"/>
                  <a:gd name="T1" fmla="*/ 0 h 21600"/>
                  <a:gd name="T2" fmla="*/ 243629758 w 21600"/>
                  <a:gd name="T3" fmla="*/ 2058749140 h 21600"/>
                  <a:gd name="T4" fmla="*/ 2147483647 w 21600"/>
                  <a:gd name="T5" fmla="*/ 245754543 h 21600"/>
                  <a:gd name="T6" fmla="*/ 2147483647 w 21600"/>
                  <a:gd name="T7" fmla="*/ 2058749140 h 21600"/>
                  <a:gd name="T8" fmla="*/ 0 60000 65536"/>
                  <a:gd name="T9" fmla="*/ 0 60000 65536"/>
                  <a:gd name="T10" fmla="*/ 0 60000 65536"/>
                  <a:gd name="T11" fmla="*/ 0 60000 65536"/>
                  <a:gd name="T12" fmla="*/ 48 w 21600"/>
                  <a:gd name="T13" fmla="*/ 0 h 21600"/>
                  <a:gd name="T14" fmla="*/ 21552 w 21600"/>
                  <a:gd name="T15" fmla="*/ 11717 h 21600"/>
                </a:gdLst>
                <a:ahLst/>
                <a:cxnLst>
                  <a:cxn ang="T8">
                    <a:pos x="T0" y="T1"/>
                  </a:cxn>
                  <a:cxn ang="T9">
                    <a:pos x="T2" y="T3"/>
                  </a:cxn>
                  <a:cxn ang="T10">
                    <a:pos x="T4" y="T5"/>
                  </a:cxn>
                  <a:cxn ang="T11">
                    <a:pos x="T6" y="T7"/>
                  </a:cxn>
                </a:cxnLst>
                <a:rect l="T12" t="T13" r="T14" b="T15"/>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rgbClr val="00206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9" name="AutoShape 45"/>
              <p:cNvSpPr>
                <a:spLocks noChangeArrowheads="1"/>
              </p:cNvSpPr>
              <p:nvPr/>
            </p:nvSpPr>
            <p:spPr bwMode="gray">
              <a:xfrm rot="-1906354">
                <a:off x="3565525" y="2201863"/>
                <a:ext cx="1520825" cy="1322387"/>
              </a:xfrm>
              <a:custGeom>
                <a:avLst/>
                <a:gdLst>
                  <a:gd name="T0" fmla="*/ 2147483647 w 21600"/>
                  <a:gd name="T1" fmla="*/ 0 h 21600"/>
                  <a:gd name="T2" fmla="*/ 243629758 w 21600"/>
                  <a:gd name="T3" fmla="*/ 2058749140 h 21600"/>
                  <a:gd name="T4" fmla="*/ 2147483647 w 21600"/>
                  <a:gd name="T5" fmla="*/ 245754543 h 21600"/>
                  <a:gd name="T6" fmla="*/ 2147483647 w 21600"/>
                  <a:gd name="T7" fmla="*/ 2058749140 h 21600"/>
                  <a:gd name="T8" fmla="*/ 0 60000 65536"/>
                  <a:gd name="T9" fmla="*/ 0 60000 65536"/>
                  <a:gd name="T10" fmla="*/ 0 60000 65536"/>
                  <a:gd name="T11" fmla="*/ 0 60000 65536"/>
                  <a:gd name="T12" fmla="*/ 48 w 21600"/>
                  <a:gd name="T13" fmla="*/ 0 h 21600"/>
                  <a:gd name="T14" fmla="*/ 21552 w 21600"/>
                  <a:gd name="T15" fmla="*/ 11717 h 21600"/>
                </a:gdLst>
                <a:ahLst/>
                <a:cxnLst>
                  <a:cxn ang="T8">
                    <a:pos x="T0" y="T1"/>
                  </a:cxn>
                  <a:cxn ang="T9">
                    <a:pos x="T2" y="T3"/>
                  </a:cxn>
                  <a:cxn ang="T10">
                    <a:pos x="T4" y="T5"/>
                  </a:cxn>
                  <a:cxn ang="T11">
                    <a:pos x="T6" y="T7"/>
                  </a:cxn>
                </a:cxnLst>
                <a:rect l="T12" t="T13" r="T14" b="T15"/>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rgbClr val="00206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11" name="组合 10"/>
              <p:cNvGrpSpPr/>
              <p:nvPr/>
            </p:nvGrpSpPr>
            <p:grpSpPr>
              <a:xfrm>
                <a:off x="1662113" y="1585913"/>
                <a:ext cx="5416550" cy="3546475"/>
                <a:chOff x="1662113" y="1585913"/>
                <a:chExt cx="5416550" cy="3546475"/>
              </a:xfrm>
            </p:grpSpPr>
            <p:sp>
              <p:nvSpPr>
                <p:cNvPr id="12" name="AutoShape 39"/>
                <p:cNvSpPr>
                  <a:spLocks noChangeArrowheads="1"/>
                </p:cNvSpPr>
                <p:nvPr/>
              </p:nvSpPr>
              <p:spPr bwMode="gray">
                <a:xfrm rot="-8777407" flipH="1" flipV="1">
                  <a:off x="2287588" y="3381375"/>
                  <a:ext cx="1589087" cy="1555750"/>
                </a:xfrm>
                <a:custGeom>
                  <a:avLst/>
                  <a:gdLst>
                    <a:gd name="T0" fmla="*/ 2147483647 w 21600"/>
                    <a:gd name="T1" fmla="*/ 0 h 21600"/>
                    <a:gd name="T2" fmla="*/ 277930875 w 21600"/>
                    <a:gd name="T3" fmla="*/ 2147483647 h 21600"/>
                    <a:gd name="T4" fmla="*/ 2147483647 w 21600"/>
                    <a:gd name="T5" fmla="*/ 400171456 h 21600"/>
                    <a:gd name="T6" fmla="*/ 2147483647 w 21600"/>
                    <a:gd name="T7" fmla="*/ 2147483647 h 21600"/>
                    <a:gd name="T8" fmla="*/ 0 60000 65536"/>
                    <a:gd name="T9" fmla="*/ 0 60000 65536"/>
                    <a:gd name="T10" fmla="*/ 0 60000 65536"/>
                    <a:gd name="T11" fmla="*/ 0 60000 65536"/>
                    <a:gd name="T12" fmla="*/ 48 w 21600"/>
                    <a:gd name="T13" fmla="*/ 0 h 21600"/>
                    <a:gd name="T14" fmla="*/ 21552 w 21600"/>
                    <a:gd name="T15" fmla="*/ 11717 h 21600"/>
                  </a:gdLst>
                  <a:ahLst/>
                  <a:cxnLst>
                    <a:cxn ang="T8">
                      <a:pos x="T0" y="T1"/>
                    </a:cxn>
                    <a:cxn ang="T9">
                      <a:pos x="T2" y="T3"/>
                    </a:cxn>
                    <a:cxn ang="T10">
                      <a:pos x="T4" y="T5"/>
                    </a:cxn>
                    <a:cxn ang="T11">
                      <a:pos x="T6" y="T7"/>
                    </a:cxn>
                  </a:cxnLst>
                  <a:rect l="T12" t="T13" r="T14" b="T15"/>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rgbClr val="002060">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grpSp>
              <p:nvGrpSpPr>
                <p:cNvPr id="13" name="组合 12"/>
                <p:cNvGrpSpPr/>
                <p:nvPr/>
              </p:nvGrpSpPr>
              <p:grpSpPr>
                <a:xfrm>
                  <a:off x="1662113" y="1585913"/>
                  <a:ext cx="5416550" cy="3546475"/>
                  <a:chOff x="1662113" y="1585913"/>
                  <a:chExt cx="5416550" cy="3546475"/>
                </a:xfrm>
              </p:grpSpPr>
              <p:grpSp>
                <p:nvGrpSpPr>
                  <p:cNvPr id="14" name="Group 40"/>
                  <p:cNvGrpSpPr>
                    <a:grpSpLocks/>
                  </p:cNvGrpSpPr>
                  <p:nvPr/>
                </p:nvGrpSpPr>
                <p:grpSpPr bwMode="auto">
                  <a:xfrm>
                    <a:off x="1665288" y="3111500"/>
                    <a:ext cx="939800" cy="993775"/>
                    <a:chOff x="647" y="2562"/>
                    <a:chExt cx="1210" cy="1278"/>
                  </a:xfrm>
                </p:grpSpPr>
                <p:pic>
                  <p:nvPicPr>
                    <p:cNvPr id="64" name="Picture 41"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2"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43"/>
                    <p:cNvSpPr>
                      <a:spLocks noChangeArrowheads="1"/>
                    </p:cNvSpPr>
                    <p:nvPr/>
                  </p:nvSpPr>
                  <p:spPr bwMode="gray">
                    <a:xfrm>
                      <a:off x="647" y="2562"/>
                      <a:ext cx="1202" cy="1182"/>
                    </a:xfrm>
                    <a:prstGeom prst="ellipse">
                      <a:avLst/>
                    </a:prstGeom>
                    <a:solidFill>
                      <a:srgbClr val="E9D13F">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Freeform 44"/>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15" name="Group 46"/>
                  <p:cNvGrpSpPr>
                    <a:grpSpLocks/>
                  </p:cNvGrpSpPr>
                  <p:nvPr/>
                </p:nvGrpSpPr>
                <p:grpSpPr bwMode="auto">
                  <a:xfrm>
                    <a:off x="2786063" y="2984500"/>
                    <a:ext cx="1216025" cy="1285875"/>
                    <a:chOff x="647" y="2562"/>
                    <a:chExt cx="1210" cy="1278"/>
                  </a:xfrm>
                </p:grpSpPr>
                <p:pic>
                  <p:nvPicPr>
                    <p:cNvPr id="60" name="Picture 47"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8"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Oval 49"/>
                    <p:cNvSpPr>
                      <a:spLocks noChangeArrowheads="1"/>
                    </p:cNvSpPr>
                    <p:nvPr/>
                  </p:nvSpPr>
                  <p:spPr bwMode="gray">
                    <a:xfrm>
                      <a:off x="647" y="2562"/>
                      <a:ext cx="1202" cy="1182"/>
                    </a:xfrm>
                    <a:prstGeom prst="ellipse">
                      <a:avLst/>
                    </a:prstGeom>
                    <a:solidFill>
                      <a:schemeClr val="folHlink">
                        <a:alpha val="5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3" name="Freeform 50"/>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16" name="Group 69"/>
                  <p:cNvGrpSpPr>
                    <a:grpSpLocks/>
                  </p:cNvGrpSpPr>
                  <p:nvPr/>
                </p:nvGrpSpPr>
                <p:grpSpPr bwMode="auto">
                  <a:xfrm>
                    <a:off x="3359150" y="1585913"/>
                    <a:ext cx="1136650" cy="1203325"/>
                    <a:chOff x="647" y="2562"/>
                    <a:chExt cx="1210" cy="1278"/>
                  </a:xfrm>
                </p:grpSpPr>
                <p:pic>
                  <p:nvPicPr>
                    <p:cNvPr id="56" name="Picture 70" descr="light_shadow"/>
                    <p:cNvPicPr>
                      <a:picLocks noChangeAspect="1" noChangeArrowheads="1"/>
                    </p:cNvPicPr>
                    <p:nvPr/>
                  </p:nvPicPr>
                  <p:blipFill>
                    <a:blip r:embed="rId6">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1" descr="circuler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Oval 72"/>
                    <p:cNvSpPr>
                      <a:spLocks noChangeArrowheads="1"/>
                    </p:cNvSpPr>
                    <p:nvPr/>
                  </p:nvSpPr>
                  <p:spPr bwMode="gray">
                    <a:xfrm>
                      <a:off x="647" y="2562"/>
                      <a:ext cx="1202" cy="1182"/>
                    </a:xfrm>
                    <a:prstGeom prst="ellipse">
                      <a:avLst/>
                    </a:prstGeom>
                    <a:solidFill>
                      <a:schemeClr val="accent1">
                        <a:alpha val="5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9" name="Freeform 73"/>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17" name="Group 74"/>
                  <p:cNvGrpSpPr>
                    <a:grpSpLocks/>
                  </p:cNvGrpSpPr>
                  <p:nvPr/>
                </p:nvGrpSpPr>
                <p:grpSpPr bwMode="auto">
                  <a:xfrm>
                    <a:off x="4749800" y="1981200"/>
                    <a:ext cx="1216025" cy="1285875"/>
                    <a:chOff x="647" y="2562"/>
                    <a:chExt cx="1210" cy="1278"/>
                  </a:xfrm>
                </p:grpSpPr>
                <p:pic>
                  <p:nvPicPr>
                    <p:cNvPr id="52" name="Picture 75" descr="light_shadow"/>
                    <p:cNvPicPr>
                      <a:picLocks noChangeAspect="1" noChangeArrowheads="1"/>
                    </p:cNvPicPr>
                    <p:nvPr/>
                  </p:nvPicPr>
                  <p:blipFill>
                    <a:blip r:embed="rId4" cstate="print">
                      <a:lum bright="-78000" contrast="-78000"/>
                      <a:extLst>
                        <a:ext uri="{28A0092B-C50C-407E-A947-70E740481C1C}">
                          <a14:useLocalDpi xmlns:a14="http://schemas.microsoft.com/office/drawing/2010/main" val="0"/>
                        </a:ext>
                      </a:extLst>
                    </a:blip>
                    <a:srcRect/>
                    <a:stretch>
                      <a:fillRect/>
                    </a:stretch>
                  </p:blipFill>
                  <p:spPr bwMode="lt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76"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lt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77"/>
                    <p:cNvSpPr>
                      <a:spLocks noChangeArrowheads="1"/>
                    </p:cNvSpPr>
                    <p:nvPr/>
                  </p:nvSpPr>
                  <p:spPr bwMode="ltGray">
                    <a:xfrm>
                      <a:off x="647" y="2562"/>
                      <a:ext cx="1202" cy="1182"/>
                    </a:xfrm>
                    <a:prstGeom prst="ellipse">
                      <a:avLst/>
                    </a:prstGeom>
                    <a:solidFill>
                      <a:schemeClr val="accent2">
                        <a:alpha val="5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 name="Freeform 78"/>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18" name="Group 79"/>
                  <p:cNvGrpSpPr>
                    <a:grpSpLocks/>
                  </p:cNvGrpSpPr>
                  <p:nvPr/>
                </p:nvGrpSpPr>
                <p:grpSpPr bwMode="auto">
                  <a:xfrm>
                    <a:off x="2317750" y="4138613"/>
                    <a:ext cx="939800" cy="993775"/>
                    <a:chOff x="647" y="2562"/>
                    <a:chExt cx="1210" cy="1278"/>
                  </a:xfrm>
                </p:grpSpPr>
                <p:pic>
                  <p:nvPicPr>
                    <p:cNvPr id="48" name="Picture 80"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81"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82"/>
                    <p:cNvSpPr>
                      <a:spLocks noChangeArrowheads="1"/>
                    </p:cNvSpPr>
                    <p:nvPr/>
                  </p:nvSpPr>
                  <p:spPr bwMode="gray">
                    <a:xfrm>
                      <a:off x="647" y="2562"/>
                      <a:ext cx="1202" cy="1182"/>
                    </a:xfrm>
                    <a:prstGeom prst="ellipse">
                      <a:avLst/>
                    </a:prstGeom>
                    <a:solidFill>
                      <a:srgbClr val="E9D13F">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Freeform 83"/>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19" name="Group 84"/>
                  <p:cNvGrpSpPr>
                    <a:grpSpLocks/>
                  </p:cNvGrpSpPr>
                  <p:nvPr/>
                </p:nvGrpSpPr>
                <p:grpSpPr bwMode="auto">
                  <a:xfrm>
                    <a:off x="3627438" y="4117975"/>
                    <a:ext cx="939800" cy="993775"/>
                    <a:chOff x="647" y="2562"/>
                    <a:chExt cx="1210" cy="1278"/>
                  </a:xfrm>
                </p:grpSpPr>
                <p:pic>
                  <p:nvPicPr>
                    <p:cNvPr id="44" name="Picture 85"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86"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87"/>
                    <p:cNvSpPr>
                      <a:spLocks noChangeArrowheads="1"/>
                    </p:cNvSpPr>
                    <p:nvPr/>
                  </p:nvSpPr>
                  <p:spPr bwMode="gray">
                    <a:xfrm>
                      <a:off x="647" y="2562"/>
                      <a:ext cx="1202" cy="1182"/>
                    </a:xfrm>
                    <a:prstGeom prst="ellipse">
                      <a:avLst/>
                    </a:prstGeom>
                    <a:solidFill>
                      <a:srgbClr val="E9D13F">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 name="Freeform 88"/>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0" name="Group 89"/>
                  <p:cNvGrpSpPr>
                    <a:grpSpLocks/>
                  </p:cNvGrpSpPr>
                  <p:nvPr/>
                </p:nvGrpSpPr>
                <p:grpSpPr bwMode="auto">
                  <a:xfrm>
                    <a:off x="5297488" y="3295650"/>
                    <a:ext cx="939800" cy="993775"/>
                    <a:chOff x="647" y="2562"/>
                    <a:chExt cx="1210" cy="1278"/>
                  </a:xfrm>
                </p:grpSpPr>
                <p:pic>
                  <p:nvPicPr>
                    <p:cNvPr id="40" name="Picture 90"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1"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92"/>
                    <p:cNvSpPr>
                      <a:spLocks noChangeArrowheads="1"/>
                    </p:cNvSpPr>
                    <p:nvPr/>
                  </p:nvSpPr>
                  <p:spPr bwMode="gray">
                    <a:xfrm>
                      <a:off x="647" y="2562"/>
                      <a:ext cx="1202" cy="1182"/>
                    </a:xfrm>
                    <a:prstGeom prst="ellipse">
                      <a:avLst/>
                    </a:prstGeom>
                    <a:solidFill>
                      <a:srgbClr val="E9D13F">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Freeform 93"/>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grpSp>
                <p:nvGrpSpPr>
                  <p:cNvPr id="21" name="Group 94"/>
                  <p:cNvGrpSpPr>
                    <a:grpSpLocks/>
                  </p:cNvGrpSpPr>
                  <p:nvPr/>
                </p:nvGrpSpPr>
                <p:grpSpPr bwMode="auto">
                  <a:xfrm>
                    <a:off x="6108700" y="2024063"/>
                    <a:ext cx="939800" cy="993775"/>
                    <a:chOff x="647" y="2562"/>
                    <a:chExt cx="1210" cy="1278"/>
                  </a:xfrm>
                </p:grpSpPr>
                <p:pic>
                  <p:nvPicPr>
                    <p:cNvPr id="36" name="Picture 95"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gray">
                    <a:xfrm>
                      <a:off x="762" y="3564"/>
                      <a:ext cx="996"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6"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47" y="2562"/>
                      <a:ext cx="1210" cy="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Oval 97"/>
                    <p:cNvSpPr>
                      <a:spLocks noChangeArrowheads="1"/>
                    </p:cNvSpPr>
                    <p:nvPr/>
                  </p:nvSpPr>
                  <p:spPr bwMode="gray">
                    <a:xfrm>
                      <a:off x="647" y="2562"/>
                      <a:ext cx="1202" cy="1182"/>
                    </a:xfrm>
                    <a:prstGeom prst="ellipse">
                      <a:avLst/>
                    </a:prstGeom>
                    <a:solidFill>
                      <a:srgbClr val="E9D13F">
                        <a:alpha val="5490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Freeform 98"/>
                    <p:cNvSpPr>
                      <a:spLocks/>
                    </p:cNvSpPr>
                    <p:nvPr/>
                  </p:nvSpPr>
                  <p:spPr bwMode="ltGray">
                    <a:xfrm>
                      <a:off x="771" y="2586"/>
                      <a:ext cx="945" cy="409"/>
                    </a:xfrm>
                    <a:custGeom>
                      <a:avLst/>
                      <a:gdLst>
                        <a:gd name="T0" fmla="*/ 666 w 1321"/>
                        <a:gd name="T1" fmla="*/ 132 h 712"/>
                        <a:gd name="T2" fmla="*/ 674 w 1321"/>
                        <a:gd name="T3" fmla="*/ 146 h 712"/>
                        <a:gd name="T4" fmla="*/ 676 w 1321"/>
                        <a:gd name="T5" fmla="*/ 159 h 712"/>
                        <a:gd name="T6" fmla="*/ 673 w 1321"/>
                        <a:gd name="T7" fmla="*/ 170 h 712"/>
                        <a:gd name="T8" fmla="*/ 665 w 1321"/>
                        <a:gd name="T9" fmla="*/ 182 h 712"/>
                        <a:gd name="T10" fmla="*/ 651 w 1321"/>
                        <a:gd name="T11" fmla="*/ 191 h 712"/>
                        <a:gd name="T12" fmla="*/ 634 w 1321"/>
                        <a:gd name="T13" fmla="*/ 199 h 712"/>
                        <a:gd name="T14" fmla="*/ 612 w 1321"/>
                        <a:gd name="T15" fmla="*/ 207 h 712"/>
                        <a:gd name="T16" fmla="*/ 587 w 1321"/>
                        <a:gd name="T17" fmla="*/ 214 h 712"/>
                        <a:gd name="T18" fmla="*/ 559 w 1321"/>
                        <a:gd name="T19" fmla="*/ 220 h 712"/>
                        <a:gd name="T20" fmla="*/ 528 w 1321"/>
                        <a:gd name="T21" fmla="*/ 225 h 712"/>
                        <a:gd name="T22" fmla="*/ 495 w 1321"/>
                        <a:gd name="T23" fmla="*/ 229 h 712"/>
                        <a:gd name="T24" fmla="*/ 459 w 1321"/>
                        <a:gd name="T25" fmla="*/ 232 h 712"/>
                        <a:gd name="T26" fmla="*/ 421 w 1321"/>
                        <a:gd name="T27" fmla="*/ 234 h 712"/>
                        <a:gd name="T28" fmla="*/ 407 w 1321"/>
                        <a:gd name="T29" fmla="*/ 235 h 712"/>
                        <a:gd name="T30" fmla="*/ 244 w 1321"/>
                        <a:gd name="T31" fmla="*/ 235 h 712"/>
                        <a:gd name="T32" fmla="*/ 242 w 1321"/>
                        <a:gd name="T33" fmla="*/ 235 h 712"/>
                        <a:gd name="T34" fmla="*/ 210 w 1321"/>
                        <a:gd name="T35" fmla="*/ 234 h 712"/>
                        <a:gd name="T36" fmla="*/ 178 w 1321"/>
                        <a:gd name="T37" fmla="*/ 232 h 712"/>
                        <a:gd name="T38" fmla="*/ 148 w 1321"/>
                        <a:gd name="T39" fmla="*/ 230 h 712"/>
                        <a:gd name="T40" fmla="*/ 120 w 1321"/>
                        <a:gd name="T41" fmla="*/ 227 h 712"/>
                        <a:gd name="T42" fmla="*/ 95 w 1321"/>
                        <a:gd name="T43" fmla="*/ 223 h 712"/>
                        <a:gd name="T44" fmla="*/ 72 w 1321"/>
                        <a:gd name="T45" fmla="*/ 219 h 712"/>
                        <a:gd name="T46" fmla="*/ 52 w 1321"/>
                        <a:gd name="T47" fmla="*/ 214 h 712"/>
                        <a:gd name="T48" fmla="*/ 34 w 1321"/>
                        <a:gd name="T49" fmla="*/ 208 h 712"/>
                        <a:gd name="T50" fmla="*/ 20 w 1321"/>
                        <a:gd name="T51" fmla="*/ 200 h 712"/>
                        <a:gd name="T52" fmla="*/ 9 w 1321"/>
                        <a:gd name="T53" fmla="*/ 192 h 712"/>
                        <a:gd name="T54" fmla="*/ 3 w 1321"/>
                        <a:gd name="T55" fmla="*/ 183 h 712"/>
                        <a:gd name="T56" fmla="*/ 0 w 1321"/>
                        <a:gd name="T57" fmla="*/ 173 h 712"/>
                        <a:gd name="T58" fmla="*/ 0 w 1321"/>
                        <a:gd name="T59" fmla="*/ 172 h 712"/>
                        <a:gd name="T60" fmla="*/ 2 w 1321"/>
                        <a:gd name="T61" fmla="*/ 161 h 712"/>
                        <a:gd name="T62" fmla="*/ 8 w 1321"/>
                        <a:gd name="T63" fmla="*/ 147 h 712"/>
                        <a:gd name="T64" fmla="*/ 26 w 1321"/>
                        <a:gd name="T65" fmla="*/ 122 h 712"/>
                        <a:gd name="T66" fmla="*/ 48 w 1321"/>
                        <a:gd name="T67" fmla="*/ 99 h 712"/>
                        <a:gd name="T68" fmla="*/ 75 w 1321"/>
                        <a:gd name="T69" fmla="*/ 78 h 712"/>
                        <a:gd name="T70" fmla="*/ 104 w 1321"/>
                        <a:gd name="T71" fmla="*/ 58 h 712"/>
                        <a:gd name="T72" fmla="*/ 138 w 1321"/>
                        <a:gd name="T73" fmla="*/ 41 h 712"/>
                        <a:gd name="T74" fmla="*/ 175 w 1321"/>
                        <a:gd name="T75" fmla="*/ 27 h 712"/>
                        <a:gd name="T76" fmla="*/ 212 w 1321"/>
                        <a:gd name="T77" fmla="*/ 16 h 712"/>
                        <a:gd name="T78" fmla="*/ 255 w 1321"/>
                        <a:gd name="T79" fmla="*/ 7 h 712"/>
                        <a:gd name="T80" fmla="*/ 298 w 1321"/>
                        <a:gd name="T81" fmla="*/ 2 h 712"/>
                        <a:gd name="T82" fmla="*/ 341 w 1321"/>
                        <a:gd name="T83" fmla="*/ 0 h 712"/>
                        <a:gd name="T84" fmla="*/ 341 w 1321"/>
                        <a:gd name="T85" fmla="*/ 0 h 712"/>
                        <a:gd name="T86" fmla="*/ 388 w 1321"/>
                        <a:gd name="T87" fmla="*/ 2 h 712"/>
                        <a:gd name="T88" fmla="*/ 434 w 1321"/>
                        <a:gd name="T89" fmla="*/ 7 h 712"/>
                        <a:gd name="T90" fmla="*/ 477 w 1321"/>
                        <a:gd name="T91" fmla="*/ 17 h 712"/>
                        <a:gd name="T92" fmla="*/ 517 w 1321"/>
                        <a:gd name="T93" fmla="*/ 30 h 712"/>
                        <a:gd name="T94" fmla="*/ 554 w 1321"/>
                        <a:gd name="T95" fmla="*/ 45 h 712"/>
                        <a:gd name="T96" fmla="*/ 588 w 1321"/>
                        <a:gd name="T97" fmla="*/ 64 h 712"/>
                        <a:gd name="T98" fmla="*/ 618 w 1321"/>
                        <a:gd name="T99" fmla="*/ 84 h 712"/>
                        <a:gd name="T100" fmla="*/ 644 w 1321"/>
                        <a:gd name="T101" fmla="*/ 107 h 712"/>
                        <a:gd name="T102" fmla="*/ 666 w 1321"/>
                        <a:gd name="T103" fmla="*/ 132 h 712"/>
                        <a:gd name="T104" fmla="*/ 666 w 1321"/>
                        <a:gd name="T105" fmla="*/ 13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7CBFE0">
                            <a:alpha val="0"/>
                          </a:srgbClr>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grpSp>
              <p:sp>
                <p:nvSpPr>
                  <p:cNvPr id="22" name="Rectangle 100"/>
                  <p:cNvSpPr>
                    <a:spLocks noChangeArrowheads="1"/>
                  </p:cNvSpPr>
                  <p:nvPr/>
                </p:nvSpPr>
                <p:spPr bwMode="auto">
                  <a:xfrm>
                    <a:off x="4870450" y="2287588"/>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dirty="0">
                        <a:solidFill>
                          <a:srgbClr val="080808"/>
                        </a:solidFill>
                        <a:latin typeface="+mn-ea"/>
                        <a:ea typeface="+mn-ea"/>
                      </a:rPr>
                      <a:t>健身房</a:t>
                    </a:r>
                    <a:endParaRPr lang="en-US" altLang="zh-CN" sz="2000" b="1" dirty="0">
                      <a:solidFill>
                        <a:srgbClr val="080808"/>
                      </a:solidFill>
                      <a:latin typeface="+mn-ea"/>
                      <a:ea typeface="+mn-ea"/>
                    </a:endParaRPr>
                  </a:p>
                </p:txBody>
              </p:sp>
              <p:sp>
                <p:nvSpPr>
                  <p:cNvPr id="23" name="Rectangle 101"/>
                  <p:cNvSpPr>
                    <a:spLocks noChangeArrowheads="1"/>
                  </p:cNvSpPr>
                  <p:nvPr/>
                </p:nvSpPr>
                <p:spPr bwMode="auto">
                  <a:xfrm>
                    <a:off x="6088063" y="2233613"/>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80808"/>
                        </a:solidFill>
                        <a:latin typeface="+mn-ea"/>
                        <a:ea typeface="+mn-ea"/>
                      </a:rPr>
                      <a:t>饰品店</a:t>
                    </a:r>
                    <a:endParaRPr lang="en-US" altLang="zh-CN" sz="2000" b="1" dirty="0">
                      <a:solidFill>
                        <a:srgbClr val="080808"/>
                      </a:solidFill>
                      <a:latin typeface="+mn-ea"/>
                      <a:ea typeface="+mn-ea"/>
                    </a:endParaRPr>
                  </a:p>
                </p:txBody>
              </p:sp>
              <p:sp>
                <p:nvSpPr>
                  <p:cNvPr id="24" name="Rectangle 102"/>
                  <p:cNvSpPr>
                    <a:spLocks noChangeArrowheads="1"/>
                  </p:cNvSpPr>
                  <p:nvPr/>
                </p:nvSpPr>
                <p:spPr bwMode="auto">
                  <a:xfrm>
                    <a:off x="5278438" y="3489325"/>
                    <a:ext cx="99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80808"/>
                        </a:solidFill>
                        <a:latin typeface="+mn-ea"/>
                        <a:ea typeface="+mn-ea"/>
                      </a:rPr>
                      <a:t>文具用品店</a:t>
                    </a:r>
                    <a:endParaRPr lang="en-US" altLang="zh-CN" sz="2000" b="1" dirty="0">
                      <a:solidFill>
                        <a:srgbClr val="080808"/>
                      </a:solidFill>
                      <a:latin typeface="+mn-ea"/>
                      <a:ea typeface="+mn-ea"/>
                    </a:endParaRPr>
                  </a:p>
                </p:txBody>
              </p:sp>
              <p:sp>
                <p:nvSpPr>
                  <p:cNvPr id="25" name="Rectangle 103"/>
                  <p:cNvSpPr>
                    <a:spLocks noChangeArrowheads="1"/>
                  </p:cNvSpPr>
                  <p:nvPr/>
                </p:nvSpPr>
                <p:spPr bwMode="auto">
                  <a:xfrm>
                    <a:off x="1662113" y="3330575"/>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rgbClr val="080808"/>
                        </a:solidFill>
                        <a:latin typeface="+mn-ea"/>
                        <a:ea typeface="+mn-ea"/>
                      </a:rPr>
                      <a:t>书店</a:t>
                    </a:r>
                    <a:endParaRPr lang="en-US" altLang="zh-CN" sz="2000" b="1" dirty="0">
                      <a:solidFill>
                        <a:srgbClr val="080808"/>
                      </a:solidFill>
                      <a:latin typeface="+mn-ea"/>
                      <a:ea typeface="+mn-ea"/>
                    </a:endParaRPr>
                  </a:p>
                </p:txBody>
              </p:sp>
              <p:sp>
                <p:nvSpPr>
                  <p:cNvPr id="26" name="Rectangle 104"/>
                  <p:cNvSpPr>
                    <a:spLocks noChangeArrowheads="1"/>
                  </p:cNvSpPr>
                  <p:nvPr/>
                </p:nvSpPr>
                <p:spPr bwMode="auto">
                  <a:xfrm>
                    <a:off x="2312988" y="4370388"/>
                    <a:ext cx="99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solidFill>
                          <a:srgbClr val="080808"/>
                        </a:solidFill>
                        <a:latin typeface="+mn-ea"/>
                        <a:ea typeface="+mn-ea"/>
                      </a:rPr>
                      <a:t>ATM</a:t>
                    </a:r>
                    <a:r>
                      <a:rPr lang="zh-CN" altLang="en-US" sz="2000" b="1" dirty="0">
                        <a:solidFill>
                          <a:srgbClr val="080808"/>
                        </a:solidFill>
                        <a:latin typeface="+mn-ea"/>
                        <a:ea typeface="+mn-ea"/>
                      </a:rPr>
                      <a:t>取款机</a:t>
                    </a:r>
                    <a:endParaRPr lang="en-US" altLang="zh-CN" sz="2000" b="1" dirty="0">
                      <a:solidFill>
                        <a:srgbClr val="080808"/>
                      </a:solidFill>
                      <a:latin typeface="+mn-ea"/>
                      <a:ea typeface="+mn-ea"/>
                    </a:endParaRPr>
                  </a:p>
                </p:txBody>
              </p:sp>
              <p:sp>
                <p:nvSpPr>
                  <p:cNvPr id="27" name="Rectangle 105"/>
                  <p:cNvSpPr>
                    <a:spLocks noChangeArrowheads="1"/>
                  </p:cNvSpPr>
                  <p:nvPr/>
                </p:nvSpPr>
                <p:spPr bwMode="auto">
                  <a:xfrm>
                    <a:off x="3627438" y="43434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smtClean="0">
                        <a:solidFill>
                          <a:srgbClr val="080808"/>
                        </a:solidFill>
                        <a:latin typeface="+mn-ea"/>
                        <a:ea typeface="+mn-ea"/>
                      </a:rPr>
                      <a:t>……</a:t>
                    </a:r>
                    <a:endParaRPr lang="en-US" altLang="zh-CN" sz="2000" b="1" dirty="0">
                      <a:solidFill>
                        <a:srgbClr val="080808"/>
                      </a:solidFill>
                      <a:latin typeface="+mn-ea"/>
                      <a:ea typeface="+mn-ea"/>
                    </a:endParaRPr>
                  </a:p>
                </p:txBody>
              </p:sp>
              <p:sp>
                <p:nvSpPr>
                  <p:cNvPr id="30" name="Rectangle 110"/>
                  <p:cNvSpPr>
                    <a:spLocks noChangeArrowheads="1"/>
                  </p:cNvSpPr>
                  <p:nvPr/>
                </p:nvSpPr>
                <p:spPr bwMode="auto">
                  <a:xfrm>
                    <a:off x="3473948" y="1877365"/>
                    <a:ext cx="958917" cy="400110"/>
                  </a:xfrm>
                  <a:prstGeom prst="rect">
                    <a:avLst/>
                  </a:prstGeom>
                  <a:noFill/>
                  <a:ln w="9525">
                    <a:noFill/>
                    <a:miter lim="800000"/>
                    <a:headEnd/>
                    <a:tailEnd/>
                  </a:ln>
                  <a:effectLst/>
                </p:spPr>
                <p:txBody>
                  <a:bodyPr wrap="none">
                    <a:spAutoFit/>
                  </a:bodyPr>
                  <a:lstStyle/>
                  <a:p>
                    <a:pPr>
                      <a:defRPr/>
                    </a:pPr>
                    <a:r>
                      <a:rPr lang="zh-CN" altLang="en-US" sz="2000" b="1" dirty="0">
                        <a:solidFill>
                          <a:srgbClr val="000000"/>
                        </a:solidFill>
                        <a:effectLst>
                          <a:outerShdw blurRad="38100" dist="38100" dir="2700000" algn="tl">
                            <a:srgbClr val="C0C0C0"/>
                          </a:outerShdw>
                        </a:effectLst>
                        <a:latin typeface="+mn-ea"/>
                        <a:ea typeface="+mn-ea"/>
                      </a:rPr>
                      <a:t>旅行社</a:t>
                    </a:r>
                    <a:endParaRPr lang="en-US" altLang="zh-CN" sz="2000" b="1" dirty="0">
                      <a:solidFill>
                        <a:srgbClr val="000000"/>
                      </a:solidFill>
                      <a:effectLst>
                        <a:outerShdw blurRad="38100" dist="38100" dir="2700000" algn="tl">
                          <a:srgbClr val="C0C0C0"/>
                        </a:outerShdw>
                      </a:effectLst>
                      <a:latin typeface="+mn-ea"/>
                      <a:ea typeface="+mn-ea"/>
                    </a:endParaRPr>
                  </a:p>
                </p:txBody>
              </p:sp>
            </p:grpSp>
          </p:grpSp>
        </p:grpSp>
        <p:sp>
          <p:nvSpPr>
            <p:cNvPr id="3" name="矩形 2"/>
            <p:cNvSpPr/>
            <p:nvPr/>
          </p:nvSpPr>
          <p:spPr>
            <a:xfrm>
              <a:off x="5954411" y="4209333"/>
              <a:ext cx="1059295" cy="400110"/>
            </a:xfrm>
            <a:prstGeom prst="rect">
              <a:avLst/>
            </a:prstGeom>
          </p:spPr>
          <p:txBody>
            <a:bodyPr wrap="none">
              <a:spAutoFit/>
            </a:bodyPr>
            <a:lstStyle/>
            <a:p>
              <a:pPr algn="ctr"/>
              <a:r>
                <a:rPr lang="zh-CN" altLang="en-US" sz="2000" b="1" dirty="0" smtClean="0">
                  <a:solidFill>
                    <a:srgbClr val="000000"/>
                  </a:solidFill>
                  <a:effectLst>
                    <a:outerShdw blurRad="38100" dist="38100" dir="2700000" algn="tl">
                      <a:srgbClr val="C0C0C0"/>
                    </a:outerShdw>
                  </a:effectLst>
                  <a:latin typeface="+mn-ea"/>
                  <a:ea typeface="+mn-ea"/>
                </a:rPr>
                <a:t>品牌折扣</a:t>
              </a:r>
              <a:r>
                <a:rPr lang="zh-CN" altLang="en-US" sz="2000" b="1" dirty="0">
                  <a:solidFill>
                    <a:srgbClr val="000000"/>
                  </a:solidFill>
                  <a:effectLst>
                    <a:outerShdw blurRad="38100" dist="38100" dir="2700000" algn="tl">
                      <a:srgbClr val="C0C0C0"/>
                    </a:outerShdw>
                  </a:effectLst>
                  <a:latin typeface="+mn-ea"/>
                  <a:ea typeface="+mn-ea"/>
                </a:rPr>
                <a:t>店</a:t>
              </a:r>
            </a:p>
          </p:txBody>
        </p:sp>
      </p:grpSp>
    </p:spTree>
    <p:extLst>
      <p:ext uri="{BB962C8B-B14F-4D97-AF65-F5344CB8AC3E}">
        <p14:creationId xmlns:p14="http://schemas.microsoft.com/office/powerpoint/2010/main" val="18296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200" b="1" dirty="0">
                  <a:solidFill>
                    <a:srgbClr val="000000"/>
                  </a:solidFill>
                  <a:latin typeface="微软雅黑" panose="020B0503020204020204" pitchFamily="34" charset="-122"/>
                  <a:ea typeface="微软雅黑" panose="020B0503020204020204" pitchFamily="34" charset="-122"/>
                </a:rPr>
                <a:t>三</a:t>
              </a:r>
              <a:r>
                <a:rPr lang="zh-CN" altLang="en-US" sz="3200" b="1" dirty="0" smtClean="0">
                  <a:solidFill>
                    <a:srgbClr val="000000"/>
                  </a:solidFill>
                  <a:latin typeface="微软雅黑" panose="020B0503020204020204" pitchFamily="34" charset="-122"/>
                  <a:ea typeface="微软雅黑" panose="020B0503020204020204" pitchFamily="34" charset="-122"/>
                </a:rPr>
                <a:t>、营销对策</a:t>
              </a:r>
              <a:r>
                <a:rPr lang="en-US" altLang="zh-CN" sz="3200" b="1" dirty="0" smtClean="0">
                  <a:solidFill>
                    <a:srgbClr val="000000"/>
                  </a:solidFill>
                  <a:latin typeface="微软雅黑" panose="020B0503020204020204" pitchFamily="34" charset="-122"/>
                  <a:ea typeface="微软雅黑" panose="020B0503020204020204" pitchFamily="34" charset="-122"/>
                </a:rPr>
                <a:t>——</a:t>
              </a:r>
              <a:r>
                <a:rPr lang="zh-CN" altLang="en-US" sz="3200" b="1" dirty="0" smtClean="0">
                  <a:solidFill>
                    <a:srgbClr val="000000"/>
                  </a:solidFill>
                  <a:latin typeface="微软雅黑" panose="020B0503020204020204" pitchFamily="34" charset="-122"/>
                  <a:ea typeface="微软雅黑" panose="020B0503020204020204" pitchFamily="34" charset="-122"/>
                </a:rPr>
                <a:t>（二）把</a:t>
              </a:r>
              <a:r>
                <a:rPr lang="zh-CN" altLang="en-US" sz="3200" b="1" dirty="0">
                  <a:solidFill>
                    <a:srgbClr val="000000"/>
                  </a:solidFill>
                  <a:latin typeface="微软雅黑" panose="020B0503020204020204" pitchFamily="34" charset="-122"/>
                  <a:ea typeface="微软雅黑" panose="020B0503020204020204" pitchFamily="34" charset="-122"/>
                </a:rPr>
                <a:t>选择权交给市场</a:t>
              </a:r>
              <a:endParaRPr lang="en-US" altLang="zh-CN" sz="3200" b="1" dirty="0">
                <a:solidFill>
                  <a:srgbClr val="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387625" y="1980180"/>
            <a:ext cx="8378687" cy="1477328"/>
          </a:xfrm>
          <a:prstGeom prst="rect">
            <a:avLst/>
          </a:prstGeom>
        </p:spPr>
        <p:txBody>
          <a:bodyPr wrap="square">
            <a:spAutoFit/>
          </a:bodyPr>
          <a:lstStyle/>
          <a:p>
            <a:pPr>
              <a:lnSpc>
                <a:spcPct val="150000"/>
              </a:lnSpc>
            </a:pPr>
            <a:r>
              <a:rPr lang="en-US" altLang="zh-CN" sz="3000" dirty="0" smtClean="0">
                <a:solidFill>
                  <a:srgbClr val="000000"/>
                </a:solidFill>
                <a:latin typeface="微软雅黑" panose="020B0503020204020204" pitchFamily="34" charset="-122"/>
                <a:ea typeface="微软雅黑" panose="020B0503020204020204" pitchFamily="34" charset="-122"/>
              </a:rPr>
              <a:t>2</a:t>
            </a:r>
            <a:r>
              <a:rPr lang="zh-CN" altLang="en-US" sz="3000" dirty="0" smtClean="0">
                <a:solidFill>
                  <a:srgbClr val="000000"/>
                </a:solidFill>
                <a:latin typeface="微软雅黑" panose="020B0503020204020204" pitchFamily="34" charset="-122"/>
                <a:ea typeface="微软雅黑" panose="020B0503020204020204" pitchFamily="34" charset="-122"/>
              </a:rPr>
              <a:t>、打破</a:t>
            </a:r>
            <a:r>
              <a:rPr lang="zh-CN" altLang="en-US" sz="3000" dirty="0">
                <a:solidFill>
                  <a:srgbClr val="000000"/>
                </a:solidFill>
                <a:latin typeface="微软雅黑" panose="020B0503020204020204" pitchFamily="34" charset="-122"/>
                <a:ea typeface="微软雅黑" panose="020B0503020204020204" pitchFamily="34" charset="-122"/>
              </a:rPr>
              <a:t>垄断，引入竞争、淘汰</a:t>
            </a:r>
            <a:r>
              <a:rPr lang="zh-CN" altLang="en-US" sz="3000" dirty="0" smtClean="0">
                <a:solidFill>
                  <a:srgbClr val="000000"/>
                </a:solidFill>
                <a:latin typeface="微软雅黑" panose="020B0503020204020204" pitchFamily="34" charset="-122"/>
                <a:ea typeface="微软雅黑" panose="020B0503020204020204" pitchFamily="34" charset="-122"/>
              </a:rPr>
              <a:t>机制</a:t>
            </a:r>
            <a:endParaRPr lang="en-US" altLang="zh-CN" sz="3000" dirty="0" smtClean="0">
              <a:solidFill>
                <a:srgbClr val="00000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3000" dirty="0" smtClean="0">
                <a:solidFill>
                  <a:srgbClr val="FFC000"/>
                </a:solidFill>
                <a:latin typeface="微软雅黑" panose="020B0503020204020204" pitchFamily="34" charset="-122"/>
                <a:ea typeface="微软雅黑" panose="020B0503020204020204" pitchFamily="34" charset="-122"/>
              </a:rPr>
              <a:t>布局定期优化调整</a:t>
            </a:r>
            <a:endParaRPr lang="zh-CN" altLang="en-US" sz="3000" dirty="0">
              <a:solidFill>
                <a:srgbClr val="FFC000"/>
              </a:solidFill>
              <a:latin typeface="微软雅黑" panose="020B0503020204020204" pitchFamily="34" charset="-122"/>
              <a:ea typeface="微软雅黑" panose="020B0503020204020204" pitchFamily="34" charset="-122"/>
            </a:endParaRPr>
          </a:p>
        </p:txBody>
      </p:sp>
      <p:pic>
        <p:nvPicPr>
          <p:cNvPr id="29" name="图片 2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253465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三、营销对策</a:t>
              </a:r>
              <a:r>
                <a:rPr lang="en-US" altLang="zh-CN" sz="3400" b="1" dirty="0" smtClean="0">
                  <a:solidFill>
                    <a:srgbClr val="000000"/>
                  </a:solidFill>
                  <a:latin typeface="微软雅黑" panose="020B0503020204020204" pitchFamily="34" charset="-122"/>
                  <a:ea typeface="微软雅黑" panose="020B0503020204020204" pitchFamily="34" charset="-122"/>
                </a:rPr>
                <a:t>——</a:t>
              </a:r>
              <a:r>
                <a:rPr lang="zh-CN" altLang="en-US" sz="3400" b="1" dirty="0" smtClean="0">
                  <a:solidFill>
                    <a:srgbClr val="000000"/>
                  </a:solidFill>
                  <a:latin typeface="微软雅黑" panose="020B0503020204020204" pitchFamily="34" charset="-122"/>
                  <a:ea typeface="微软雅黑" panose="020B0503020204020204" pitchFamily="34" charset="-122"/>
                </a:rPr>
                <a:t>（三）强化整体联动</a:t>
              </a:r>
              <a:endParaRPr lang="en-US" altLang="zh-CN" sz="3400" b="1" dirty="0">
                <a:solidFill>
                  <a:srgbClr val="000000"/>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387625" y="1980180"/>
            <a:ext cx="8378687" cy="4247317"/>
          </a:xfrm>
          <a:prstGeom prst="rect">
            <a:avLst/>
          </a:prstGeom>
        </p:spPr>
        <p:txBody>
          <a:bodyPr wrap="square">
            <a:spAutoFit/>
          </a:bodyPr>
          <a:lstStyle/>
          <a:p>
            <a:pPr>
              <a:lnSpc>
                <a:spcPct val="150000"/>
              </a:lnSpc>
            </a:pPr>
            <a:r>
              <a:rPr lang="en-US" altLang="zh-CN" sz="3000" dirty="0" smtClean="0">
                <a:solidFill>
                  <a:srgbClr val="000000"/>
                </a:solidFill>
                <a:latin typeface="微软雅黑" panose="020B0503020204020204" pitchFamily="34" charset="-122"/>
                <a:ea typeface="微软雅黑" panose="020B0503020204020204" pitchFamily="34" charset="-122"/>
              </a:rPr>
              <a:t>1</a:t>
            </a:r>
            <a:r>
              <a:rPr lang="zh-CN" altLang="en-US" sz="3000" dirty="0" smtClean="0">
                <a:solidFill>
                  <a:srgbClr val="000000"/>
                </a:solidFill>
                <a:latin typeface="微软雅黑" panose="020B0503020204020204" pitchFamily="34" charset="-122"/>
                <a:ea typeface="微软雅黑" panose="020B0503020204020204" pitchFamily="34" charset="-122"/>
              </a:rPr>
              <a:t>、通过</a:t>
            </a:r>
            <a:r>
              <a:rPr lang="zh-CN" altLang="en-US" sz="3000" dirty="0" smtClean="0">
                <a:solidFill>
                  <a:srgbClr val="000000"/>
                </a:solidFill>
                <a:latin typeface="微软雅黑" panose="020B0503020204020204" pitchFamily="34" charset="-122"/>
                <a:ea typeface="微软雅黑" panose="020B0503020204020204" pitchFamily="34" charset="-122"/>
              </a:rPr>
              <a:t>主题节庆、创意市集、品牌临促等方式活跃创业园街区氛围</a:t>
            </a:r>
            <a:endParaRPr lang="en-US" altLang="zh-CN" sz="3000" dirty="0" smtClean="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3000" dirty="0" smtClean="0">
                <a:solidFill>
                  <a:srgbClr val="0070C0"/>
                </a:solidFill>
                <a:latin typeface="微软雅黑" panose="020B0503020204020204" pitchFamily="34" charset="-122"/>
                <a:ea typeface="微软雅黑" panose="020B0503020204020204" pitchFamily="34" charset="-122"/>
              </a:rPr>
              <a:t>2</a:t>
            </a:r>
            <a:r>
              <a:rPr lang="zh-CN" altLang="en-US" sz="3000" dirty="0" smtClean="0">
                <a:solidFill>
                  <a:srgbClr val="0070C0"/>
                </a:solidFill>
                <a:latin typeface="微软雅黑" panose="020B0503020204020204" pitchFamily="34" charset="-122"/>
                <a:ea typeface="微软雅黑" panose="020B0503020204020204" pitchFamily="34" charset="-122"/>
              </a:rPr>
              <a:t>、联合</a:t>
            </a:r>
            <a:r>
              <a:rPr lang="zh-CN" altLang="en-US" sz="3000" dirty="0" smtClean="0">
                <a:solidFill>
                  <a:srgbClr val="0070C0"/>
                </a:solidFill>
                <a:latin typeface="微软雅黑" panose="020B0503020204020204" pitchFamily="34" charset="-122"/>
                <a:ea typeface="微软雅黑" panose="020B0503020204020204" pitchFamily="34" charset="-122"/>
              </a:rPr>
              <a:t>校内媒体强化宣传，与社团组织、教学环节展开协作</a:t>
            </a:r>
            <a:endParaRPr lang="en-US" altLang="zh-CN" sz="3000" dirty="0" smtClean="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3000" dirty="0" smtClean="0">
                <a:solidFill>
                  <a:srgbClr val="000000"/>
                </a:solidFill>
                <a:latin typeface="微软雅黑" panose="020B0503020204020204" pitchFamily="34" charset="-122"/>
                <a:ea typeface="微软雅黑" panose="020B0503020204020204" pitchFamily="34" charset="-122"/>
              </a:rPr>
              <a:t>3</a:t>
            </a:r>
            <a:r>
              <a:rPr lang="zh-CN" altLang="en-US" sz="3000" dirty="0" smtClean="0">
                <a:solidFill>
                  <a:srgbClr val="000000"/>
                </a:solidFill>
                <a:latin typeface="微软雅黑" panose="020B0503020204020204" pitchFamily="34" charset="-122"/>
                <a:ea typeface="微软雅黑" panose="020B0503020204020204" pitchFamily="34" charset="-122"/>
              </a:rPr>
              <a:t>、实现</a:t>
            </a:r>
            <a:r>
              <a:rPr lang="zh-CN" altLang="en-US" sz="3000" dirty="0" smtClean="0">
                <a:solidFill>
                  <a:srgbClr val="000000"/>
                </a:solidFill>
                <a:latin typeface="微软雅黑" panose="020B0503020204020204" pitchFamily="34" charset="-122"/>
                <a:ea typeface="微软雅黑" panose="020B0503020204020204" pitchFamily="34" charset="-122"/>
              </a:rPr>
              <a:t>信息资源共享</a:t>
            </a:r>
            <a:endParaRPr lang="en-US" altLang="zh-CN" sz="3000" dirty="0" smtClean="0">
              <a:solidFill>
                <a:srgbClr val="000000"/>
              </a:solidFill>
              <a:latin typeface="微软雅黑" panose="020B0503020204020204" pitchFamily="34" charset="-122"/>
              <a:ea typeface="微软雅黑" panose="020B0503020204020204" pitchFamily="34" charset="-122"/>
            </a:endParaRPr>
          </a:p>
          <a:p>
            <a:pPr>
              <a:lnSpc>
                <a:spcPct val="150000"/>
              </a:lnSpc>
            </a:pPr>
            <a:r>
              <a:rPr lang="en-US" altLang="zh-CN" sz="3000" dirty="0" smtClean="0">
                <a:solidFill>
                  <a:srgbClr val="0070C0"/>
                </a:solidFill>
                <a:latin typeface="微软雅黑" panose="020B0503020204020204" pitchFamily="34" charset="-122"/>
                <a:ea typeface="微软雅黑" panose="020B0503020204020204" pitchFamily="34" charset="-122"/>
              </a:rPr>
              <a:t>4</a:t>
            </a:r>
            <a:r>
              <a:rPr lang="zh-CN" altLang="en-US" sz="3000" dirty="0" smtClean="0">
                <a:solidFill>
                  <a:srgbClr val="0070C0"/>
                </a:solidFill>
                <a:latin typeface="微软雅黑" panose="020B0503020204020204" pitchFamily="34" charset="-122"/>
                <a:ea typeface="微软雅黑" panose="020B0503020204020204" pitchFamily="34" charset="-122"/>
              </a:rPr>
              <a:t>、鼓励</a:t>
            </a:r>
            <a:r>
              <a:rPr lang="zh-CN" altLang="en-US" sz="3000" dirty="0">
                <a:solidFill>
                  <a:srgbClr val="0070C0"/>
                </a:solidFill>
                <a:latin typeface="微软雅黑" panose="020B0503020204020204" pitchFamily="34" charset="-122"/>
                <a:ea typeface="微软雅黑" panose="020B0503020204020204" pitchFamily="34" charset="-122"/>
              </a:rPr>
              <a:t>员工参与的民主氛围 </a:t>
            </a:r>
          </a:p>
        </p:txBody>
      </p:sp>
      <p:pic>
        <p:nvPicPr>
          <p:cNvPr id="6" name="图片 5">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10869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smtClean="0">
                  <a:solidFill>
                    <a:srgbClr val="000000"/>
                  </a:solidFill>
                  <a:latin typeface="微软雅黑" panose="020B0503020204020204" pitchFamily="34" charset="-122"/>
                  <a:ea typeface="微软雅黑" panose="020B0503020204020204" pitchFamily="34" charset="-122"/>
                </a:rPr>
                <a:t>四、管理建议</a:t>
              </a:r>
              <a:r>
                <a:rPr lang="en-US" altLang="zh-CN" sz="3400" b="1" dirty="0" smtClean="0">
                  <a:solidFill>
                    <a:srgbClr val="000000"/>
                  </a:solidFill>
                  <a:latin typeface="微软雅黑" panose="020B0503020204020204" pitchFamily="34" charset="-122"/>
                  <a:ea typeface="微软雅黑" panose="020B0503020204020204" pitchFamily="34" charset="-122"/>
                </a:rPr>
                <a:t>——</a:t>
              </a:r>
              <a:r>
                <a:rPr lang="zh-CN" altLang="en-US" sz="3400" b="1" dirty="0" smtClean="0">
                  <a:solidFill>
                    <a:srgbClr val="000000"/>
                  </a:solidFill>
                  <a:latin typeface="微软雅黑" panose="020B0503020204020204" pitchFamily="34" charset="-122"/>
                  <a:ea typeface="微软雅黑" panose="020B0503020204020204" pitchFamily="34" charset="-122"/>
                </a:rPr>
                <a:t>（一）团队</a:t>
              </a:r>
              <a:r>
                <a:rPr lang="zh-CN" altLang="en-US" sz="3400" b="1" dirty="0">
                  <a:solidFill>
                    <a:srgbClr val="000000"/>
                  </a:solidFill>
                  <a:latin typeface="微软雅黑" panose="020B0503020204020204" pitchFamily="34" charset="-122"/>
                  <a:ea typeface="微软雅黑" panose="020B0503020204020204" pitchFamily="34" charset="-122"/>
                </a:rPr>
                <a:t>意识培养</a:t>
              </a:r>
              <a:endParaRPr lang="en-US" sz="3400" b="1" dirty="0">
                <a:solidFill>
                  <a:srgbClr val="000000"/>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45230"/>
            <a:ext cx="3631231" cy="3631231"/>
          </a:xfrm>
          <a:prstGeom prst="rect">
            <a:avLst/>
          </a:prstGeom>
        </p:spPr>
      </p:pic>
      <p:sp>
        <p:nvSpPr>
          <p:cNvPr id="9" name="TextBox 294"/>
          <p:cNvSpPr txBox="1"/>
          <p:nvPr/>
        </p:nvSpPr>
        <p:spPr>
          <a:xfrm>
            <a:off x="4189080" y="1937634"/>
            <a:ext cx="4608512" cy="1754326"/>
          </a:xfrm>
          <a:prstGeom prst="rect">
            <a:avLst/>
          </a:prstGeom>
          <a:noFill/>
        </p:spPr>
        <p:txBody>
          <a:bodyPr wrap="square" rtlCol="0">
            <a:spAutoFit/>
          </a:bodyPr>
          <a:lstStyle/>
          <a:p>
            <a:pPr marL="457200" indent="-457200">
              <a:buFont typeface="Wingdings" panose="05000000000000000000" pitchFamily="2" charset="2"/>
              <a:buChar char="l"/>
            </a:pPr>
            <a:r>
              <a:rPr lang="zh-CN" altLang="en-US" sz="3600" dirty="0" smtClean="0">
                <a:solidFill>
                  <a:srgbClr val="FF0000"/>
                </a:solidFill>
                <a:latin typeface="微软雅黑" pitchFamily="34" charset="-122"/>
                <a:ea typeface="微软雅黑" pitchFamily="34" charset="-122"/>
              </a:rPr>
              <a:t>共同目标</a:t>
            </a:r>
            <a:endParaRPr lang="en-US" altLang="zh-CN" sz="3600" dirty="0" smtClean="0">
              <a:solidFill>
                <a:srgbClr val="FF0000"/>
              </a:solidFill>
              <a:latin typeface="微软雅黑" pitchFamily="34" charset="-122"/>
              <a:ea typeface="微软雅黑" pitchFamily="34" charset="-122"/>
            </a:endParaRPr>
          </a:p>
          <a:p>
            <a:pPr marL="457200" indent="-457200">
              <a:buFont typeface="Wingdings" panose="05000000000000000000" pitchFamily="2" charset="2"/>
              <a:buChar char="l"/>
            </a:pPr>
            <a:r>
              <a:rPr lang="zh-CN" altLang="en-US" sz="3600" dirty="0" smtClean="0">
                <a:solidFill>
                  <a:srgbClr val="FF0000"/>
                </a:solidFill>
                <a:latin typeface="微软雅黑" pitchFamily="34" charset="-122"/>
                <a:ea typeface="微软雅黑" pitchFamily="34" charset="-122"/>
              </a:rPr>
              <a:t>共同利益</a:t>
            </a:r>
            <a:endParaRPr lang="en-US" altLang="zh-CN" sz="3600" dirty="0" smtClean="0">
              <a:solidFill>
                <a:srgbClr val="FF0000"/>
              </a:solidFill>
              <a:latin typeface="微软雅黑" pitchFamily="34" charset="-122"/>
              <a:ea typeface="微软雅黑" pitchFamily="34" charset="-122"/>
            </a:endParaRPr>
          </a:p>
          <a:p>
            <a:pPr marL="457200" indent="-457200">
              <a:buFont typeface="Wingdings" panose="05000000000000000000" pitchFamily="2" charset="2"/>
              <a:buChar char="l"/>
            </a:pPr>
            <a:r>
              <a:rPr lang="zh-CN" altLang="en-US" sz="3600" dirty="0" smtClean="0">
                <a:solidFill>
                  <a:srgbClr val="FF0000"/>
                </a:solidFill>
                <a:latin typeface="微软雅黑" pitchFamily="34" charset="-122"/>
                <a:ea typeface="微软雅黑" pitchFamily="34" charset="-122"/>
              </a:rPr>
              <a:t>共同责任</a:t>
            </a:r>
            <a:endParaRPr lang="en-US" altLang="zh-CN" sz="3600" dirty="0" smtClean="0">
              <a:solidFill>
                <a:srgbClr val="FF0000"/>
              </a:solidFill>
              <a:latin typeface="微软雅黑" pitchFamily="34" charset="-122"/>
              <a:ea typeface="微软雅黑" pitchFamily="34" charset="-122"/>
            </a:endParaRPr>
          </a:p>
        </p:txBody>
      </p:sp>
      <p:sp>
        <p:nvSpPr>
          <p:cNvPr id="3" name="矩形 2"/>
          <p:cNvSpPr/>
          <p:nvPr/>
        </p:nvSpPr>
        <p:spPr>
          <a:xfrm>
            <a:off x="95972" y="5476461"/>
            <a:ext cx="3439285" cy="1200329"/>
          </a:xfrm>
          <a:prstGeom prst="rect">
            <a:avLst/>
          </a:prstGeom>
        </p:spPr>
        <p:txBody>
          <a:bodyPr wrap="square">
            <a:spAutoFit/>
          </a:bodyPr>
          <a:lstStyle/>
          <a:p>
            <a:pPr marL="457200" indent="-457200">
              <a:buFont typeface="Arial" panose="020B0604020202020204" pitchFamily="34" charset="0"/>
              <a:buChar char="•"/>
            </a:pPr>
            <a:r>
              <a:rPr lang="zh-CN" altLang="en-US" sz="1200" dirty="0">
                <a:solidFill>
                  <a:srgbClr val="2AAAE2"/>
                </a:solidFill>
                <a:latin typeface="微软雅黑" pitchFamily="34" charset="-122"/>
                <a:ea typeface="微软雅黑" pitchFamily="34" charset="-122"/>
              </a:rPr>
              <a:t>如果一班人只是偶然走在一起乘电梯，那只不过是一群人在一起，并不是一个通过共同合作来达到共同目标的团队</a:t>
            </a:r>
            <a:r>
              <a:rPr lang="zh-CN" altLang="en-US" sz="1200" dirty="0" smtClean="0">
                <a:solidFill>
                  <a:srgbClr val="2AAAE2"/>
                </a:solidFill>
                <a:latin typeface="微软雅黑" pitchFamily="34" charset="-122"/>
                <a:ea typeface="微软雅黑" pitchFamily="34" charset="-122"/>
              </a:rPr>
              <a:t>。</a:t>
            </a:r>
            <a:endParaRPr lang="en-US" altLang="zh-CN" sz="1200" dirty="0" smtClean="0">
              <a:solidFill>
                <a:srgbClr val="2AAAE2"/>
              </a:solidFill>
              <a:latin typeface="微软雅黑" pitchFamily="34" charset="-122"/>
              <a:ea typeface="微软雅黑" pitchFamily="34" charset="-122"/>
            </a:endParaRPr>
          </a:p>
          <a:p>
            <a:pPr marL="457200" indent="-457200">
              <a:buFont typeface="Arial" panose="020B0604020202020204" pitchFamily="34" charset="0"/>
              <a:buChar char="•"/>
            </a:pPr>
            <a:r>
              <a:rPr lang="zh-CN" altLang="en-US" sz="1200" dirty="0" smtClean="0">
                <a:solidFill>
                  <a:srgbClr val="2AAAE2"/>
                </a:solidFill>
                <a:latin typeface="微软雅黑" pitchFamily="34" charset="-122"/>
                <a:ea typeface="微软雅黑" pitchFamily="34" charset="-122"/>
              </a:rPr>
              <a:t>如果</a:t>
            </a:r>
            <a:r>
              <a:rPr lang="zh-CN" altLang="en-US" sz="1200" dirty="0">
                <a:solidFill>
                  <a:srgbClr val="2AAAE2"/>
                </a:solidFill>
                <a:latin typeface="微软雅黑" pitchFamily="34" charset="-122"/>
                <a:ea typeface="微软雅黑" pitchFamily="34" charset="-122"/>
              </a:rPr>
              <a:t>电梯突然坏了，而这班人要尽快逃离电梯，由于有了共同目标而变成团队，很多团队动态的理论也开始适用。</a:t>
            </a: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1229" y="4785273"/>
            <a:ext cx="4853169" cy="1677407"/>
          </a:xfrm>
          <a:prstGeom prst="rect">
            <a:avLst/>
          </a:prstGeom>
        </p:spPr>
      </p:pic>
      <p:sp>
        <p:nvSpPr>
          <p:cNvPr id="4" name="矩形 3"/>
          <p:cNvSpPr/>
          <p:nvPr/>
        </p:nvSpPr>
        <p:spPr>
          <a:xfrm>
            <a:off x="3631229" y="6397485"/>
            <a:ext cx="5512771" cy="276999"/>
          </a:xfrm>
          <a:prstGeom prst="rect">
            <a:avLst/>
          </a:prstGeom>
        </p:spPr>
        <p:txBody>
          <a:bodyPr wrap="square">
            <a:spAutoFit/>
          </a:bodyPr>
          <a:lstStyle/>
          <a:p>
            <a:r>
              <a:rPr lang="zh-CN" altLang="en-US" sz="1200" dirty="0">
                <a:solidFill>
                  <a:srgbClr val="FFC000"/>
                </a:solidFill>
                <a:latin typeface="微软雅黑" pitchFamily="34" charset="-122"/>
                <a:ea typeface="微软雅黑" pitchFamily="34" charset="-122"/>
              </a:rPr>
              <a:t>三个和尚则大家怀有私心、互相推诿责任，无法达到目标明确。</a:t>
            </a:r>
            <a:endParaRPr lang="en-US" altLang="zh-CN" sz="1200" dirty="0">
              <a:solidFill>
                <a:srgbClr val="FFC000"/>
              </a:solidFill>
              <a:latin typeface="微软雅黑" pitchFamily="34" charset="-122"/>
              <a:ea typeface="微软雅黑" pitchFamily="34" charset="-122"/>
            </a:endParaRPr>
          </a:p>
        </p:txBody>
      </p:sp>
      <p:pic>
        <p:nvPicPr>
          <p:cNvPr id="12" name="图片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351738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a:solidFill>
                    <a:srgbClr val="000000"/>
                  </a:solidFill>
                  <a:latin typeface="微软雅黑" panose="020B0503020204020204" pitchFamily="34" charset="-122"/>
                  <a:ea typeface="微软雅黑" panose="020B0503020204020204" pitchFamily="34" charset="-122"/>
                </a:rPr>
                <a:t>四、管理建议</a:t>
              </a:r>
              <a:r>
                <a:rPr lang="en-US" altLang="zh-CN" sz="3800" b="1" dirty="0" smtClean="0">
                  <a:solidFill>
                    <a:srgbClr val="000000"/>
                  </a:solidFill>
                  <a:latin typeface="微软雅黑" panose="020B0503020204020204" pitchFamily="34" charset="-122"/>
                  <a:ea typeface="微软雅黑" panose="020B0503020204020204" pitchFamily="34" charset="-122"/>
                </a:rPr>
                <a:t>——</a:t>
              </a:r>
              <a:r>
                <a:rPr lang="zh-CN" altLang="en-US" sz="3800" b="1" dirty="0" smtClean="0">
                  <a:solidFill>
                    <a:srgbClr val="000000"/>
                  </a:solidFill>
                  <a:latin typeface="微软雅黑" panose="020B0503020204020204" pitchFamily="34" charset="-122"/>
                  <a:ea typeface="微软雅黑" panose="020B0503020204020204" pitchFamily="34" charset="-122"/>
                </a:rPr>
                <a:t>（二）执行力</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22" name="TextBox 294"/>
          <p:cNvSpPr txBox="1"/>
          <p:nvPr/>
        </p:nvSpPr>
        <p:spPr>
          <a:xfrm>
            <a:off x="387625" y="1769976"/>
            <a:ext cx="8378687" cy="2631490"/>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3200" dirty="0">
                <a:solidFill>
                  <a:srgbClr val="FF0000"/>
                </a:solidFill>
                <a:latin typeface="微软雅黑" pitchFamily="34" charset="-122"/>
                <a:ea typeface="微软雅黑" pitchFamily="34" charset="-122"/>
              </a:rPr>
              <a:t>定标准 立规矩</a:t>
            </a:r>
          </a:p>
          <a:p>
            <a:pPr marL="457200" indent="-457200">
              <a:lnSpc>
                <a:spcPct val="150000"/>
              </a:lnSpc>
              <a:buFont typeface="Arial" panose="020B0604020202020204" pitchFamily="34" charset="0"/>
              <a:buChar char="•"/>
            </a:pPr>
            <a:r>
              <a:rPr lang="zh-CN" altLang="en-US" sz="2800" dirty="0">
                <a:solidFill>
                  <a:srgbClr val="000000"/>
                </a:solidFill>
                <a:latin typeface="微软雅黑" pitchFamily="34" charset="-122"/>
                <a:ea typeface="微软雅黑" pitchFamily="34" charset="-122"/>
              </a:rPr>
              <a:t>系统就是标准，系统</a:t>
            </a:r>
            <a:r>
              <a:rPr lang="zh-CN" altLang="en-US" sz="2800" dirty="0" smtClean="0">
                <a:solidFill>
                  <a:srgbClr val="000000"/>
                </a:solidFill>
                <a:latin typeface="微软雅黑" pitchFamily="34" charset="-122"/>
                <a:ea typeface="微软雅黑" pitchFamily="34" charset="-122"/>
              </a:rPr>
              <a:t>最大</a:t>
            </a:r>
            <a:endParaRPr lang="en-US" altLang="zh-CN" sz="2800" dirty="0" smtClean="0">
              <a:solidFill>
                <a:srgbClr val="000000"/>
              </a:solidFill>
              <a:latin typeface="微软雅黑" pitchFamily="34" charset="-122"/>
              <a:ea typeface="微软雅黑" pitchFamily="34" charset="-122"/>
            </a:endParaRPr>
          </a:p>
          <a:p>
            <a:pPr marL="457200" indent="-457200">
              <a:lnSpc>
                <a:spcPct val="150000"/>
              </a:lnSpc>
              <a:buFont typeface="Arial" panose="020B0604020202020204" pitchFamily="34" charset="0"/>
              <a:buChar char="•"/>
            </a:pPr>
            <a:r>
              <a:rPr lang="zh-CN" altLang="en-US" sz="2800" dirty="0" smtClean="0">
                <a:solidFill>
                  <a:srgbClr val="000000"/>
                </a:solidFill>
                <a:latin typeface="微软雅黑" pitchFamily="34" charset="-122"/>
                <a:ea typeface="微软雅黑" pitchFamily="34" charset="-122"/>
              </a:rPr>
              <a:t>要求</a:t>
            </a:r>
            <a:r>
              <a:rPr lang="zh-CN" altLang="en-US" sz="2800" dirty="0">
                <a:solidFill>
                  <a:srgbClr val="000000"/>
                </a:solidFill>
                <a:latin typeface="微软雅黑" pitchFamily="34" charset="-122"/>
                <a:ea typeface="微软雅黑" pitchFamily="34" charset="-122"/>
              </a:rPr>
              <a:t>员工做到的，主管首先要</a:t>
            </a:r>
            <a:r>
              <a:rPr lang="zh-CN" altLang="en-US" sz="2800" dirty="0" smtClean="0">
                <a:solidFill>
                  <a:srgbClr val="000000"/>
                </a:solidFill>
                <a:latin typeface="微软雅黑" pitchFamily="34" charset="-122"/>
                <a:ea typeface="微软雅黑" pitchFamily="34" charset="-122"/>
              </a:rPr>
              <a:t>做到</a:t>
            </a:r>
            <a:r>
              <a:rPr lang="zh-CN" altLang="en-US" sz="2200" dirty="0">
                <a:solidFill>
                  <a:srgbClr val="FFC000"/>
                </a:solidFill>
                <a:latin typeface="微软雅黑" pitchFamily="34" charset="-122"/>
                <a:ea typeface="微软雅黑" pitchFamily="34" charset="-122"/>
              </a:rPr>
              <a:t>“能约束自己的人最有威信”</a:t>
            </a:r>
            <a:r>
              <a:rPr lang="en-US" altLang="zh-CN" sz="2200" dirty="0">
                <a:solidFill>
                  <a:srgbClr val="FFC000"/>
                </a:solidFill>
                <a:latin typeface="微软雅黑" pitchFamily="34" charset="-122"/>
                <a:ea typeface="微软雅黑" pitchFamily="34" charset="-122"/>
              </a:rPr>
              <a:t>——</a:t>
            </a:r>
            <a:r>
              <a:rPr lang="zh-CN" altLang="en-US" sz="2200" dirty="0">
                <a:solidFill>
                  <a:srgbClr val="FFC000"/>
                </a:solidFill>
                <a:latin typeface="微软雅黑" pitchFamily="34" charset="-122"/>
                <a:ea typeface="微软雅黑" pitchFamily="34" charset="-122"/>
              </a:rPr>
              <a:t>塞涅卡</a:t>
            </a:r>
            <a:r>
              <a:rPr lang="en-US" altLang="zh-CN" sz="2200" dirty="0">
                <a:solidFill>
                  <a:srgbClr val="FFC000"/>
                </a:solidFill>
                <a:latin typeface="微软雅黑" pitchFamily="34" charset="-122"/>
                <a:ea typeface="微软雅黑" pitchFamily="34" charset="-122"/>
              </a:rPr>
              <a:t>【</a:t>
            </a:r>
            <a:r>
              <a:rPr lang="zh-CN" altLang="en-US" sz="2200" dirty="0">
                <a:solidFill>
                  <a:srgbClr val="FFC000"/>
                </a:solidFill>
                <a:latin typeface="微软雅黑" pitchFamily="34" charset="-122"/>
                <a:ea typeface="微软雅黑" pitchFamily="34" charset="-122"/>
              </a:rPr>
              <a:t>古罗马</a:t>
            </a:r>
            <a:r>
              <a:rPr lang="en-US" altLang="zh-CN" sz="2200" dirty="0">
                <a:solidFill>
                  <a:srgbClr val="FFC000"/>
                </a:solidFill>
                <a:latin typeface="微软雅黑" pitchFamily="34" charset="-122"/>
                <a:ea typeface="微软雅黑" pitchFamily="34" charset="-122"/>
              </a:rPr>
              <a:t>】</a:t>
            </a:r>
            <a:endParaRPr lang="zh-CN" altLang="en-US" sz="2200"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7033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a:solidFill>
                    <a:srgbClr val="000000"/>
                  </a:solidFill>
                  <a:latin typeface="微软雅黑" panose="020B0503020204020204" pitchFamily="34" charset="-122"/>
                  <a:ea typeface="微软雅黑" panose="020B0503020204020204" pitchFamily="34" charset="-122"/>
                </a:rPr>
                <a:t>四、管理建议</a:t>
              </a:r>
              <a:r>
                <a:rPr lang="en-US" altLang="zh-CN" sz="3800" b="1" dirty="0">
                  <a:solidFill>
                    <a:srgbClr val="000000"/>
                  </a:solidFill>
                  <a:latin typeface="微软雅黑" panose="020B0503020204020204" pitchFamily="34" charset="-122"/>
                  <a:ea typeface="微软雅黑" panose="020B0503020204020204" pitchFamily="34" charset="-122"/>
                </a:rPr>
                <a:t>——</a:t>
              </a:r>
              <a:r>
                <a:rPr lang="zh-CN" altLang="en-US" sz="3800" b="1" dirty="0">
                  <a:solidFill>
                    <a:srgbClr val="000000"/>
                  </a:solidFill>
                  <a:latin typeface="微软雅黑" panose="020B0503020204020204" pitchFamily="34" charset="-122"/>
                  <a:ea typeface="微软雅黑" panose="020B0503020204020204" pitchFamily="34" charset="-122"/>
                </a:rPr>
                <a:t>（二）执行力</a:t>
              </a:r>
              <a:endParaRPr lang="en-US" altLang="zh-CN" sz="3800" b="1" dirty="0">
                <a:solidFill>
                  <a:srgbClr val="000000"/>
                </a:solidFill>
                <a:latin typeface="微软雅黑" panose="020B0503020204020204" pitchFamily="34" charset="-122"/>
                <a:ea typeface="微软雅黑" panose="020B0503020204020204" pitchFamily="34" charset="-122"/>
              </a:endParaRPr>
            </a:p>
          </p:txBody>
        </p:sp>
      </p:grpSp>
      <p:sp>
        <p:nvSpPr>
          <p:cNvPr id="6" name="TextBox 294"/>
          <p:cNvSpPr txBox="1"/>
          <p:nvPr/>
        </p:nvSpPr>
        <p:spPr>
          <a:xfrm>
            <a:off x="387625" y="1767297"/>
            <a:ext cx="8209345" cy="4755148"/>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3200" dirty="0" smtClean="0">
                <a:solidFill>
                  <a:srgbClr val="FF0000"/>
                </a:solidFill>
                <a:latin typeface="微软雅黑" pitchFamily="34" charset="-122"/>
                <a:ea typeface="微软雅黑" pitchFamily="34" charset="-122"/>
              </a:rPr>
              <a:t>工作</a:t>
            </a:r>
            <a:r>
              <a:rPr lang="zh-CN" altLang="en-US" sz="3200" dirty="0">
                <a:solidFill>
                  <a:srgbClr val="FF0000"/>
                </a:solidFill>
                <a:latin typeface="微软雅黑" pitchFamily="34" charset="-122"/>
                <a:ea typeface="微软雅黑" pitchFamily="34" charset="-122"/>
              </a:rPr>
              <a:t>落实不</a:t>
            </a:r>
            <a:r>
              <a:rPr lang="zh-CN" altLang="en-US" sz="3200" dirty="0" smtClean="0">
                <a:solidFill>
                  <a:srgbClr val="FF0000"/>
                </a:solidFill>
                <a:latin typeface="微软雅黑" pitchFamily="34" charset="-122"/>
                <a:ea typeface="微软雅黑" pitchFamily="34" charset="-122"/>
              </a:rPr>
              <a:t>打折扣</a:t>
            </a:r>
          </a:p>
          <a:p>
            <a:pPr marL="285750" indent="-285750">
              <a:lnSpc>
                <a:spcPct val="150000"/>
              </a:lnSpc>
              <a:buFont typeface="Arial" panose="020B0604020202020204" pitchFamily="34" charset="0"/>
              <a:buChar char="•"/>
            </a:pPr>
            <a:r>
              <a:rPr lang="zh-CN" altLang="en-US" sz="2600" dirty="0" smtClean="0">
                <a:solidFill>
                  <a:srgbClr val="000000"/>
                </a:solidFill>
                <a:latin typeface="微软雅黑" pitchFamily="34" charset="-122"/>
                <a:ea typeface="微软雅黑" pitchFamily="34" charset="-122"/>
              </a:rPr>
              <a:t>营业规范 </a:t>
            </a:r>
            <a:r>
              <a:rPr lang="zh-CN" altLang="en-US" sz="1400" dirty="0" smtClean="0">
                <a:solidFill>
                  <a:srgbClr val="FFC000"/>
                </a:solidFill>
                <a:latin typeface="微软雅黑" pitchFamily="34" charset="-122"/>
                <a:ea typeface="微软雅黑" pitchFamily="34" charset="-122"/>
              </a:rPr>
              <a:t>选择“做对的事”和“用正确的方法做事”</a:t>
            </a:r>
            <a:r>
              <a:rPr lang="en-US" altLang="zh-CN" sz="1400" dirty="0" smtClean="0">
                <a:solidFill>
                  <a:srgbClr val="FFC000"/>
                </a:solidFill>
                <a:latin typeface="微软雅黑" pitchFamily="34" charset="-122"/>
                <a:ea typeface="微软雅黑" pitchFamily="34" charset="-122"/>
              </a:rPr>
              <a:t> Do the right thing</a:t>
            </a:r>
            <a:r>
              <a:rPr lang="zh-CN" altLang="en-US" sz="1400" dirty="0" smtClean="0">
                <a:solidFill>
                  <a:srgbClr val="FFC000"/>
                </a:solidFill>
                <a:latin typeface="微软雅黑" pitchFamily="34" charset="-122"/>
                <a:ea typeface="微软雅黑" pitchFamily="34" charset="-122"/>
              </a:rPr>
              <a:t>，</a:t>
            </a:r>
            <a:r>
              <a:rPr lang="en-US" altLang="zh-CN" sz="1400" dirty="0" smtClean="0">
                <a:solidFill>
                  <a:srgbClr val="FFC000"/>
                </a:solidFill>
                <a:latin typeface="微软雅黑" pitchFamily="34" charset="-122"/>
                <a:ea typeface="微软雅黑" pitchFamily="34" charset="-122"/>
              </a:rPr>
              <a:t>Doing thing right</a:t>
            </a:r>
            <a:r>
              <a:rPr lang="zh-CN" altLang="en-US" sz="1400" dirty="0" smtClean="0">
                <a:solidFill>
                  <a:srgbClr val="FFC000"/>
                </a:solidFill>
                <a:latin typeface="微软雅黑" pitchFamily="34" charset="-122"/>
                <a:ea typeface="微软雅黑" pitchFamily="34" charset="-122"/>
              </a:rPr>
              <a:t>。第一时间把事情做好，把问题处理掉，而不是不停的改正</a:t>
            </a:r>
            <a:endParaRPr lang="en-US" altLang="zh-CN" sz="1400" dirty="0" smtClean="0">
              <a:solidFill>
                <a:srgbClr val="FFC000"/>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2600" dirty="0" smtClean="0">
                <a:solidFill>
                  <a:srgbClr val="000000"/>
                </a:solidFill>
                <a:latin typeface="微软雅黑" pitchFamily="34" charset="-122"/>
                <a:ea typeface="微软雅黑" pitchFamily="34" charset="-122"/>
              </a:rPr>
              <a:t>立即</a:t>
            </a:r>
            <a:r>
              <a:rPr lang="zh-CN" altLang="en-US" sz="2600" dirty="0">
                <a:solidFill>
                  <a:srgbClr val="000000"/>
                </a:solidFill>
                <a:latin typeface="微软雅黑" pitchFamily="34" charset="-122"/>
                <a:ea typeface="微软雅黑" pitchFamily="34" charset="-122"/>
              </a:rPr>
              <a:t>行动</a:t>
            </a:r>
            <a:endParaRPr lang="en-US" altLang="zh-CN" sz="2600" dirty="0">
              <a:solidFill>
                <a:srgbClr val="000000"/>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endParaRPr lang="en-US" altLang="zh-CN" sz="2600" dirty="0" smtClean="0">
              <a:solidFill>
                <a:srgbClr val="FFC000"/>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endParaRPr lang="en-US" altLang="zh-CN" sz="2600" dirty="0">
              <a:solidFill>
                <a:srgbClr val="FFC000"/>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endParaRPr lang="en-US" altLang="zh-CN" sz="2600" dirty="0" smtClean="0">
              <a:solidFill>
                <a:srgbClr val="FFC000"/>
              </a:solidFill>
              <a:latin typeface="微软雅黑" pitchFamily="34" charset="-122"/>
              <a:ea typeface="微软雅黑" pitchFamily="34" charset="-122"/>
            </a:endParaRPr>
          </a:p>
          <a:p>
            <a:pPr marL="285750" indent="-285750">
              <a:lnSpc>
                <a:spcPct val="150000"/>
              </a:lnSpc>
              <a:buFont typeface="Arial" panose="020B0604020202020204" pitchFamily="34" charset="0"/>
              <a:buChar char="•"/>
            </a:pPr>
            <a:r>
              <a:rPr lang="zh-CN" altLang="en-US" sz="2600" dirty="0">
                <a:solidFill>
                  <a:srgbClr val="000000"/>
                </a:solidFill>
                <a:latin typeface="微软雅黑" pitchFamily="34" charset="-122"/>
                <a:ea typeface="微软雅黑" pitchFamily="34" charset="-122"/>
              </a:rPr>
              <a:t>执行到位 </a:t>
            </a:r>
            <a:r>
              <a:rPr lang="en-US" altLang="zh-CN" sz="1400" dirty="0" smtClean="0">
                <a:solidFill>
                  <a:srgbClr val="FFC000"/>
                </a:solidFill>
                <a:latin typeface="微软雅黑" pitchFamily="34" charset="-122"/>
                <a:ea typeface="微软雅黑" pitchFamily="34" charset="-122"/>
              </a:rPr>
              <a:t>1.01</a:t>
            </a:r>
            <a:r>
              <a:rPr lang="en-US" altLang="zh-CN" sz="1400" baseline="30000" dirty="0" smtClean="0">
                <a:solidFill>
                  <a:srgbClr val="FFC000"/>
                </a:solidFill>
                <a:latin typeface="微软雅黑" pitchFamily="34" charset="-122"/>
                <a:ea typeface="微软雅黑" pitchFamily="34" charset="-122"/>
              </a:rPr>
              <a:t>n</a:t>
            </a:r>
            <a:r>
              <a:rPr lang="zh-CN" altLang="en-US" sz="1400" dirty="0" smtClean="0">
                <a:solidFill>
                  <a:srgbClr val="FFC000"/>
                </a:solidFill>
                <a:latin typeface="微软雅黑" pitchFamily="34" charset="-122"/>
                <a:ea typeface="微软雅黑" pitchFamily="34" charset="-122"/>
              </a:rPr>
              <a:t>趋向于无穷大，</a:t>
            </a:r>
            <a:r>
              <a:rPr lang="en-US" altLang="zh-CN" sz="1400" dirty="0" smtClean="0">
                <a:solidFill>
                  <a:srgbClr val="FFC000"/>
                </a:solidFill>
                <a:latin typeface="微软雅黑" pitchFamily="34" charset="-122"/>
                <a:ea typeface="微软雅黑" pitchFamily="34" charset="-122"/>
              </a:rPr>
              <a:t>0.99</a:t>
            </a:r>
            <a:r>
              <a:rPr lang="en-US" altLang="zh-CN" sz="1400" baseline="30000" dirty="0" smtClean="0">
                <a:solidFill>
                  <a:srgbClr val="FFC000"/>
                </a:solidFill>
                <a:latin typeface="微软雅黑" pitchFamily="34" charset="-122"/>
                <a:ea typeface="微软雅黑" pitchFamily="34" charset="-122"/>
              </a:rPr>
              <a:t>n</a:t>
            </a:r>
            <a:r>
              <a:rPr lang="zh-CN" altLang="en-US" sz="1400" dirty="0" smtClean="0">
                <a:solidFill>
                  <a:srgbClr val="FFC000"/>
                </a:solidFill>
                <a:latin typeface="微软雅黑" pitchFamily="34" charset="-122"/>
                <a:ea typeface="微软雅黑" pitchFamily="34" charset="-122"/>
              </a:rPr>
              <a:t>趋向于</a:t>
            </a:r>
            <a:r>
              <a:rPr lang="en-US" altLang="zh-CN" sz="1400" dirty="0" smtClean="0">
                <a:solidFill>
                  <a:srgbClr val="FFC000"/>
                </a:solidFill>
                <a:latin typeface="微软雅黑" pitchFamily="34" charset="-122"/>
                <a:ea typeface="微软雅黑" pitchFamily="34" charset="-122"/>
              </a:rPr>
              <a:t>0</a:t>
            </a:r>
            <a:endParaRPr lang="en-US" altLang="zh-CN" sz="1400" dirty="0">
              <a:solidFill>
                <a:srgbClr val="FFC000"/>
              </a:solidFill>
              <a:latin typeface="微软雅黑" pitchFamily="34" charset="-122"/>
              <a:ea typeface="微软雅黑" pitchFamily="34" charset="-122"/>
            </a:endParaRPr>
          </a:p>
        </p:txBody>
      </p:sp>
      <p:grpSp>
        <p:nvGrpSpPr>
          <p:cNvPr id="7" name="组合 6"/>
          <p:cNvGrpSpPr/>
          <p:nvPr/>
        </p:nvGrpSpPr>
        <p:grpSpPr>
          <a:xfrm>
            <a:off x="2201984" y="3769847"/>
            <a:ext cx="6564328" cy="2308324"/>
            <a:chOff x="1942811" y="5383791"/>
            <a:chExt cx="5133471" cy="2308324"/>
          </a:xfrm>
        </p:grpSpPr>
        <p:sp>
          <p:nvSpPr>
            <p:cNvPr id="8" name="TextBox 294"/>
            <p:cNvSpPr txBox="1"/>
            <p:nvPr/>
          </p:nvSpPr>
          <p:spPr>
            <a:xfrm>
              <a:off x="3310964" y="5383791"/>
              <a:ext cx="3765318" cy="2308324"/>
            </a:xfrm>
            <a:prstGeom prst="rect">
              <a:avLst/>
            </a:prstGeom>
            <a:noFill/>
          </p:spPr>
          <p:txBody>
            <a:bodyPr wrap="square" rtlCol="0">
              <a:spAutoFit/>
            </a:bodyPr>
            <a:lstStyle/>
            <a:p>
              <a:pPr marL="342900" indent="-342900">
                <a:buFont typeface="Arial" panose="020B0604020202020204" pitchFamily="34" charset="0"/>
                <a:buChar char="•"/>
              </a:pPr>
              <a:r>
                <a:rPr lang="zh-CN" altLang="en-US" b="1" dirty="0">
                  <a:solidFill>
                    <a:srgbClr val="4F81BD"/>
                  </a:solidFill>
                  <a:latin typeface="仿宋" panose="02010609060101010101" pitchFamily="49" charset="-122"/>
                  <a:ea typeface="仿宋" panose="02010609060101010101" pitchFamily="49" charset="-122"/>
                </a:rPr>
                <a:t>“其实你观望的不是产品，而是观望别人如何成功，当你看见别人成功你再去做，晚了</a:t>
              </a:r>
              <a:r>
                <a:rPr lang="zh-CN" altLang="en-US" b="1" dirty="0" smtClean="0">
                  <a:solidFill>
                    <a:srgbClr val="4F81BD"/>
                  </a:solidFill>
                  <a:latin typeface="仿宋" panose="02010609060101010101" pitchFamily="49" charset="-122"/>
                  <a:ea typeface="仿宋" panose="02010609060101010101" pitchFamily="49" charset="-122"/>
                </a:rPr>
                <a:t>！”</a:t>
              </a:r>
              <a:endParaRPr lang="en-US" altLang="zh-CN" b="1" dirty="0">
                <a:solidFill>
                  <a:srgbClr val="4F81BD"/>
                </a:solidFill>
                <a:latin typeface="仿宋" panose="02010609060101010101" pitchFamily="49" charset="-122"/>
                <a:ea typeface="仿宋" panose="02010609060101010101" pitchFamily="49" charset="-122"/>
              </a:endParaRPr>
            </a:p>
            <a:p>
              <a:pPr marL="342900" indent="-342900">
                <a:buFont typeface="Arial" panose="020B0604020202020204" pitchFamily="34" charset="0"/>
                <a:buChar char="•"/>
              </a:pPr>
              <a:r>
                <a:rPr lang="zh-CN" altLang="en-US" b="1" dirty="0" smtClean="0">
                  <a:solidFill>
                    <a:srgbClr val="4F81BD"/>
                  </a:solidFill>
                  <a:latin typeface="仿宋" panose="02010609060101010101" pitchFamily="49" charset="-122"/>
                  <a:ea typeface="仿宋" panose="02010609060101010101" pitchFamily="49" charset="-122"/>
                </a:rPr>
                <a:t>“</a:t>
              </a:r>
              <a:r>
                <a:rPr lang="zh-CN" altLang="en-US" b="1" dirty="0">
                  <a:solidFill>
                    <a:srgbClr val="4F81BD"/>
                  </a:solidFill>
                  <a:latin typeface="仿宋" panose="02010609060101010101" pitchFamily="49" charset="-122"/>
                  <a:ea typeface="仿宋" panose="02010609060101010101" pitchFamily="49" charset="-122"/>
                </a:rPr>
                <a:t>你看着对方低迷时，你庆幸</a:t>
              </a:r>
              <a:r>
                <a:rPr lang="zh-CN" altLang="en-US" b="1" dirty="0" smtClean="0">
                  <a:solidFill>
                    <a:srgbClr val="4F81BD"/>
                  </a:solidFill>
                  <a:latin typeface="仿宋" panose="02010609060101010101" pitchFamily="49" charset="-122"/>
                  <a:ea typeface="仿宋" panose="02010609060101010101" pitchFamily="49" charset="-122"/>
                </a:rPr>
                <a:t>；看</a:t>
              </a:r>
              <a:r>
                <a:rPr lang="zh-CN" altLang="en-US" b="1" dirty="0">
                  <a:solidFill>
                    <a:srgbClr val="4F81BD"/>
                  </a:solidFill>
                  <a:latin typeface="仿宋" panose="02010609060101010101" pitchFamily="49" charset="-122"/>
                  <a:ea typeface="仿宋" panose="02010609060101010101" pitchFamily="49" charset="-122"/>
                </a:rPr>
                <a:t>着对方收获时，你心动。只是，你似乎忘了，这些都是别人的经历，和你半毛钱关系也没有，你花了自己的时间来见证别人如何成功！成功属于敢想敢做的人</a:t>
              </a:r>
              <a:r>
                <a:rPr lang="zh-CN" altLang="en-US" b="1" dirty="0" smtClean="0">
                  <a:solidFill>
                    <a:srgbClr val="4F81BD"/>
                  </a:solidFill>
                  <a:latin typeface="仿宋" panose="02010609060101010101" pitchFamily="49" charset="-122"/>
                  <a:ea typeface="仿宋" panose="02010609060101010101" pitchFamily="49" charset="-122"/>
                </a:rPr>
                <a:t>！”</a:t>
              </a:r>
              <a:endParaRPr lang="zh-CN" altLang="en-US" b="1" dirty="0">
                <a:solidFill>
                  <a:srgbClr val="4F81BD"/>
                </a:solidFill>
                <a:latin typeface="仿宋" panose="02010609060101010101" pitchFamily="49" charset="-122"/>
                <a:ea typeface="仿宋" panose="02010609060101010101" pitchFamily="49" charset="-122"/>
              </a:endParaRPr>
            </a:p>
          </p:txBody>
        </p:sp>
        <p:pic>
          <p:nvPicPr>
            <p:cNvPr id="9" name="Picture 2" descr="http://i9.hexunimg.cn/2012-03-07/139054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2811" y="5528303"/>
              <a:ext cx="1368152" cy="20193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162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smtClean="0">
                  <a:solidFill>
                    <a:srgbClr val="000000"/>
                  </a:solidFill>
                  <a:latin typeface="微软雅黑" panose="020B0503020204020204" pitchFamily="34" charset="-122"/>
                  <a:ea typeface="微软雅黑" panose="020B0503020204020204" pitchFamily="34" charset="-122"/>
                </a:rPr>
                <a:t>四、管理建议</a:t>
              </a:r>
              <a:r>
                <a:rPr lang="en-US" altLang="zh-CN" sz="3400" b="1" dirty="0" smtClean="0">
                  <a:solidFill>
                    <a:srgbClr val="000000"/>
                  </a:solidFill>
                  <a:latin typeface="微软雅黑" panose="020B0503020204020204" pitchFamily="34" charset="-122"/>
                  <a:ea typeface="微软雅黑" panose="020B0503020204020204" pitchFamily="34" charset="-122"/>
                </a:rPr>
                <a:t>——</a:t>
              </a:r>
              <a:r>
                <a:rPr lang="zh-CN" altLang="en-US" sz="3400" b="1" dirty="0" smtClean="0">
                  <a:solidFill>
                    <a:srgbClr val="000000"/>
                  </a:solidFill>
                  <a:latin typeface="微软雅黑" panose="020B0503020204020204" pitchFamily="34" charset="-122"/>
                  <a:ea typeface="微软雅黑" panose="020B0503020204020204" pitchFamily="34" charset="-122"/>
                </a:rPr>
                <a:t>（三）创新</a:t>
              </a:r>
              <a:r>
                <a:rPr lang="zh-CN" altLang="en-US" sz="3400" b="1" dirty="0">
                  <a:solidFill>
                    <a:srgbClr val="000000"/>
                  </a:solidFill>
                  <a:latin typeface="微软雅黑" panose="020B0503020204020204" pitchFamily="34" charset="-122"/>
                  <a:ea typeface="微软雅黑" panose="020B0503020204020204" pitchFamily="34" charset="-122"/>
                </a:rPr>
                <a:t>赢得</a:t>
              </a:r>
              <a:r>
                <a:rPr lang="zh-CN" altLang="en-US" sz="3400" b="1" dirty="0" smtClean="0">
                  <a:solidFill>
                    <a:srgbClr val="000000"/>
                  </a:solidFill>
                  <a:latin typeface="微软雅黑" panose="020B0503020204020204" pitchFamily="34" charset="-122"/>
                  <a:ea typeface="微软雅黑" panose="020B0503020204020204" pitchFamily="34" charset="-122"/>
                </a:rPr>
                <a:t>未来</a:t>
              </a:r>
              <a:endParaRPr lang="zh-CN" altLang="en-US" sz="34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2703445" cy="2769989"/>
          </a:xfrm>
          <a:prstGeom prst="rect">
            <a:avLst/>
          </a:prstGeom>
        </p:spPr>
        <p:txBody>
          <a:bodyPr wrap="square">
            <a:spAutoFit/>
          </a:bodyPr>
          <a:lstStyle/>
          <a:p>
            <a:pPr marL="342900" indent="-342900">
              <a:lnSpc>
                <a:spcPct val="150000"/>
              </a:lnSpc>
              <a:buFont typeface="Wingdings" panose="05000000000000000000" pitchFamily="2" charset="2"/>
              <a:buChar char="n"/>
            </a:pPr>
            <a:r>
              <a:rPr lang="zh-CN" altLang="en-US" sz="3200" dirty="0">
                <a:solidFill>
                  <a:srgbClr val="FF0000"/>
                </a:solidFill>
                <a:latin typeface="微软雅黑" pitchFamily="34" charset="-122"/>
                <a:ea typeface="微软雅黑" pitchFamily="34" charset="-122"/>
              </a:rPr>
              <a:t>富于创造力</a:t>
            </a:r>
          </a:p>
          <a:p>
            <a:pPr marL="457200" indent="-45720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看得见未来</a:t>
            </a:r>
          </a:p>
          <a:p>
            <a:pPr marL="457200" indent="-45720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永远比别人快一步</a:t>
            </a:r>
          </a:p>
        </p:txBody>
      </p:sp>
      <p:grpSp>
        <p:nvGrpSpPr>
          <p:cNvPr id="7" name="组合 6"/>
          <p:cNvGrpSpPr/>
          <p:nvPr/>
        </p:nvGrpSpPr>
        <p:grpSpPr>
          <a:xfrm>
            <a:off x="2757867" y="3578088"/>
            <a:ext cx="5839103" cy="3001618"/>
            <a:chOff x="3383831" y="4072420"/>
            <a:chExt cx="5004593" cy="2247693"/>
          </a:xfrm>
        </p:grpSpPr>
        <p:grpSp>
          <p:nvGrpSpPr>
            <p:cNvPr id="8" name="组合 7"/>
            <p:cNvGrpSpPr/>
            <p:nvPr/>
          </p:nvGrpSpPr>
          <p:grpSpPr>
            <a:xfrm>
              <a:off x="3491880" y="4072420"/>
              <a:ext cx="4896544" cy="1652440"/>
              <a:chOff x="2136033" y="2203272"/>
              <a:chExt cx="8855023" cy="3069392"/>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33" y="2203272"/>
                <a:ext cx="4474332" cy="3069392"/>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533" y="2203272"/>
                <a:ext cx="4092523" cy="3069392"/>
              </a:xfrm>
              <a:prstGeom prst="rect">
                <a:avLst/>
              </a:prstGeom>
            </p:spPr>
          </p:pic>
        </p:grpSp>
        <p:sp>
          <p:nvSpPr>
            <p:cNvPr id="9" name="矩形 8"/>
            <p:cNvSpPr/>
            <p:nvPr/>
          </p:nvSpPr>
          <p:spPr>
            <a:xfrm>
              <a:off x="3383831" y="5796893"/>
              <a:ext cx="5004593" cy="523220"/>
            </a:xfrm>
            <a:prstGeom prst="rect">
              <a:avLst/>
            </a:prstGeom>
          </p:spPr>
          <p:txBody>
            <a:bodyPr wrap="square">
              <a:spAutoFit/>
            </a:bodyPr>
            <a:lstStyle/>
            <a:p>
              <a:pPr marL="285750" indent="-285750">
                <a:buFont typeface="Arial" panose="020B0604020202020204" pitchFamily="34" charset="0"/>
                <a:buChar char="•"/>
              </a:pPr>
              <a:r>
                <a:rPr lang="zh-CN" altLang="en-US" sz="1400" dirty="0">
                  <a:solidFill>
                    <a:srgbClr val="FFC000"/>
                  </a:solidFill>
                  <a:latin typeface="微软雅黑" pitchFamily="34" charset="-122"/>
                  <a:ea typeface="微软雅黑" pitchFamily="34" charset="-122"/>
                </a:rPr>
                <a:t>积极的心态要求我们具备自我创造的精神。必须有一种坚强的信念，付之与行动，在行动中去实现自我价值。</a:t>
              </a:r>
              <a:endParaRPr lang="en-US" altLang="zh-CN" sz="1400" dirty="0">
                <a:solidFill>
                  <a:srgbClr val="FFC000"/>
                </a:solidFill>
                <a:latin typeface="微软雅黑" pitchFamily="34" charset="-122"/>
                <a:ea typeface="微软雅黑" pitchFamily="34" charset="-122"/>
              </a:endParaRPr>
            </a:p>
          </p:txBody>
        </p:sp>
      </p:grpSp>
      <p:pic>
        <p:nvPicPr>
          <p:cNvPr id="14" name="图片 13">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280617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400" b="1" dirty="0">
                  <a:solidFill>
                    <a:srgbClr val="000000"/>
                  </a:solidFill>
                  <a:latin typeface="微软雅黑" panose="020B0503020204020204" pitchFamily="34" charset="-122"/>
                  <a:ea typeface="微软雅黑" panose="020B0503020204020204" pitchFamily="34" charset="-122"/>
                </a:rPr>
                <a:t>四、管理建议</a:t>
              </a:r>
              <a:r>
                <a:rPr lang="en-US" altLang="zh-CN" sz="3400" b="1" dirty="0">
                  <a:solidFill>
                    <a:srgbClr val="000000"/>
                  </a:solidFill>
                  <a:latin typeface="微软雅黑" panose="020B0503020204020204" pitchFamily="34" charset="-122"/>
                  <a:ea typeface="微软雅黑" panose="020B0503020204020204" pitchFamily="34" charset="-122"/>
                </a:rPr>
                <a:t>——</a:t>
              </a:r>
              <a:r>
                <a:rPr lang="zh-CN" altLang="en-US" sz="3400" b="1" dirty="0" smtClean="0">
                  <a:solidFill>
                    <a:srgbClr val="000000"/>
                  </a:solidFill>
                  <a:latin typeface="微软雅黑" panose="020B0503020204020204" pitchFamily="34" charset="-122"/>
                  <a:ea typeface="微软雅黑" panose="020B0503020204020204" pitchFamily="34" charset="-122"/>
                </a:rPr>
                <a:t>（四）时间管理能力</a:t>
              </a:r>
              <a:endParaRPr lang="zh-CN" altLang="en-US" sz="3400" b="1" dirty="0">
                <a:solidFill>
                  <a:srgbClr val="000000"/>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387625" y="1980180"/>
            <a:ext cx="8378687" cy="1308884"/>
          </a:xfrm>
          <a:prstGeom prst="rect">
            <a:avLst/>
          </a:prstGeom>
        </p:spPr>
        <p:txBody>
          <a:bodyPr wrap="square">
            <a:spAutoFit/>
          </a:bodyPr>
          <a:lstStyle/>
          <a:p>
            <a:pPr marL="457200" indent="-457200">
              <a:lnSpc>
                <a:spcPct val="150000"/>
              </a:lnSpc>
              <a:buFont typeface="Wingdings" panose="05000000000000000000" pitchFamily="2" charset="2"/>
              <a:buChar char="n"/>
            </a:pPr>
            <a:r>
              <a:rPr lang="zh-CN" altLang="en-US" sz="2800" dirty="0">
                <a:solidFill>
                  <a:srgbClr val="E83618"/>
                </a:solidFill>
                <a:latin typeface="微软雅黑" panose="020B0503020204020204" pitchFamily="34" charset="-122"/>
                <a:ea typeface="微软雅黑" panose="020B0503020204020204" pitchFamily="34" charset="-122"/>
              </a:rPr>
              <a:t>计划严谨，善</a:t>
            </a:r>
            <a:r>
              <a:rPr lang="zh-CN" altLang="en-US" sz="2800" dirty="0" smtClean="0">
                <a:solidFill>
                  <a:srgbClr val="E83618"/>
                </a:solidFill>
                <a:latin typeface="微软雅黑" panose="020B0503020204020204" pitchFamily="34" charset="-122"/>
                <a:ea typeface="微软雅黑" panose="020B0503020204020204" pitchFamily="34" charset="-122"/>
              </a:rPr>
              <a:t>抓重点</a:t>
            </a:r>
            <a:endParaRPr lang="en-US" altLang="zh-CN" sz="2800" dirty="0">
              <a:solidFill>
                <a:srgbClr val="E83618"/>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sz="2800" dirty="0">
                <a:solidFill>
                  <a:srgbClr val="000000"/>
                </a:solidFill>
                <a:latin typeface="微软雅黑" panose="020B0503020204020204" pitchFamily="34" charset="-122"/>
                <a:ea typeface="微软雅黑" panose="020B0503020204020204" pitchFamily="34" charset="-122"/>
              </a:rPr>
              <a:t>工作效率的高低取决于时间管理能力</a:t>
            </a:r>
          </a:p>
        </p:txBody>
      </p:sp>
      <p:pic>
        <p:nvPicPr>
          <p:cNvPr id="13" name="图片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378" y="3459250"/>
            <a:ext cx="4529952" cy="3398749"/>
          </a:xfrm>
          <a:prstGeom prst="rect">
            <a:avLst/>
          </a:prstGeom>
        </p:spPr>
      </p:pic>
    </p:spTree>
    <p:extLst>
      <p:ext uri="{BB962C8B-B14F-4D97-AF65-F5344CB8AC3E}">
        <p14:creationId xmlns:p14="http://schemas.microsoft.com/office/powerpoint/2010/main" val="428766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4000" b="1" dirty="0">
                  <a:solidFill>
                    <a:srgbClr val="000000"/>
                  </a:solidFill>
                  <a:latin typeface="微软雅黑" panose="020B0503020204020204" pitchFamily="34" charset="-122"/>
                  <a:ea typeface="微软雅黑" panose="020B0503020204020204" pitchFamily="34" charset="-122"/>
                </a:rPr>
                <a:t>四、管理建议</a:t>
              </a:r>
              <a:r>
                <a:rPr lang="en-US" altLang="zh-CN" sz="4000" b="1" dirty="0">
                  <a:solidFill>
                    <a:srgbClr val="000000"/>
                  </a:solidFill>
                  <a:latin typeface="微软雅黑" panose="020B0503020204020204" pitchFamily="34" charset="-122"/>
                  <a:ea typeface="微软雅黑" panose="020B0503020204020204" pitchFamily="34" charset="-122"/>
                </a:rPr>
                <a:t>——</a:t>
              </a:r>
              <a:r>
                <a:rPr lang="zh-CN" altLang="en-US" sz="4000" b="1" dirty="0" smtClean="0">
                  <a:solidFill>
                    <a:srgbClr val="000000"/>
                  </a:solidFill>
                  <a:latin typeface="微软雅黑" panose="020B0503020204020204" pitchFamily="34" charset="-122"/>
                  <a:ea typeface="微软雅黑" panose="020B0503020204020204" pitchFamily="34" charset="-122"/>
                </a:rPr>
                <a:t>（五）</a:t>
              </a:r>
              <a:r>
                <a:rPr lang="zh-CN" altLang="en-US" sz="3800" b="1" dirty="0" smtClean="0">
                  <a:solidFill>
                    <a:srgbClr val="000000"/>
                  </a:solidFill>
                  <a:latin typeface="微软雅黑" panose="020B0503020204020204" pitchFamily="34" charset="-122"/>
                  <a:ea typeface="微软雅黑" panose="020B0503020204020204" pitchFamily="34" charset="-122"/>
                </a:rPr>
                <a:t>巡场管理</a:t>
              </a:r>
              <a:endParaRPr lang="zh-CN" altLang="en-US" sz="3800" b="1" dirty="0">
                <a:solidFill>
                  <a:srgbClr val="000000"/>
                </a:solidFill>
                <a:latin typeface="微软雅黑" panose="020B0503020204020204" pitchFamily="34" charset="-122"/>
                <a:ea typeface="微软雅黑" panose="020B0503020204020204" pitchFamily="34" charset="-122"/>
              </a:endParaRPr>
            </a:p>
          </p:txBody>
        </p:sp>
      </p:grpSp>
      <p:sp>
        <p:nvSpPr>
          <p:cNvPr id="13" name="TextBox 294"/>
          <p:cNvSpPr txBox="1"/>
          <p:nvPr/>
        </p:nvSpPr>
        <p:spPr>
          <a:xfrm>
            <a:off x="387626" y="1944625"/>
            <a:ext cx="4721088" cy="3877985"/>
          </a:xfrm>
          <a:prstGeom prst="rect">
            <a:avLst/>
          </a:prstGeom>
          <a:noFill/>
        </p:spPr>
        <p:txBody>
          <a:bodyPr wrap="square" rtlCol="0">
            <a:spAutoFit/>
          </a:bodyPr>
          <a:lstStyle/>
          <a:p>
            <a:pPr marL="457200" indent="-457200">
              <a:buFont typeface="Wingdings" panose="05000000000000000000" pitchFamily="2" charset="2"/>
              <a:buChar char="l"/>
            </a:pPr>
            <a:r>
              <a:rPr lang="zh-CN" altLang="en-US" sz="3200" dirty="0" smtClean="0">
                <a:solidFill>
                  <a:srgbClr val="FF0000"/>
                </a:solidFill>
                <a:latin typeface="微软雅黑" pitchFamily="34" charset="-122"/>
                <a:ea typeface="微软雅黑" pitchFamily="34" charset="-122"/>
              </a:rPr>
              <a:t>麦当劳</a:t>
            </a:r>
            <a:r>
              <a:rPr lang="zh-CN" altLang="en-US" sz="3200" dirty="0">
                <a:solidFill>
                  <a:srgbClr val="FF0000"/>
                </a:solidFill>
                <a:latin typeface="微软雅黑" pitchFamily="34" charset="-122"/>
                <a:ea typeface="微软雅黑" pitchFamily="34" charset="-122"/>
              </a:rPr>
              <a:t>：把所有经理的椅子靠背锯掉</a:t>
            </a:r>
          </a:p>
          <a:p>
            <a:pPr marL="457200" indent="-457200">
              <a:buFont typeface="Arial" panose="020B0604020202020204" pitchFamily="34" charset="0"/>
              <a:buChar char="•"/>
            </a:pPr>
            <a:r>
              <a:rPr lang="zh-CN" altLang="en-US" sz="1400" dirty="0" smtClean="0">
                <a:solidFill>
                  <a:srgbClr val="002060"/>
                </a:solidFill>
                <a:latin typeface="微软雅黑" pitchFamily="34" charset="-122"/>
                <a:ea typeface="微软雅黑" pitchFamily="34" charset="-122"/>
              </a:rPr>
              <a:t>麦当劳快餐店</a:t>
            </a:r>
            <a:r>
              <a:rPr lang="zh-CN" altLang="en-US" sz="1400" dirty="0">
                <a:solidFill>
                  <a:srgbClr val="002060"/>
                </a:solidFill>
                <a:latin typeface="微软雅黑" pitchFamily="34" charset="-122"/>
                <a:ea typeface="微软雅黑" pitchFamily="34" charset="-122"/>
              </a:rPr>
              <a:t>创始人</a:t>
            </a:r>
            <a:r>
              <a:rPr lang="zh-CN" altLang="en-US" sz="1400" dirty="0" smtClean="0">
                <a:solidFill>
                  <a:srgbClr val="002060"/>
                </a:solidFill>
                <a:latin typeface="微软雅黑" pitchFamily="34" charset="-122"/>
                <a:ea typeface="微软雅黑" pitchFamily="34" charset="-122"/>
              </a:rPr>
              <a:t>雷</a:t>
            </a:r>
            <a:r>
              <a:rPr lang="en-US" altLang="zh-CN" sz="1400" dirty="0">
                <a:solidFill>
                  <a:srgbClr val="002060"/>
                </a:solidFill>
                <a:latin typeface="微软雅黑" pitchFamily="34" charset="-122"/>
                <a:ea typeface="微软雅黑" pitchFamily="34" charset="-122"/>
              </a:rPr>
              <a:t>·</a:t>
            </a:r>
            <a:r>
              <a:rPr lang="zh-CN" altLang="en-US" sz="1400" dirty="0" smtClean="0">
                <a:solidFill>
                  <a:srgbClr val="002060"/>
                </a:solidFill>
                <a:latin typeface="微软雅黑" pitchFamily="34" charset="-122"/>
                <a:ea typeface="微软雅黑" pitchFamily="34" charset="-122"/>
              </a:rPr>
              <a:t>克罗克</a:t>
            </a:r>
            <a:r>
              <a:rPr lang="zh-CN" altLang="en-US" sz="1400" dirty="0">
                <a:solidFill>
                  <a:srgbClr val="002060"/>
                </a:solidFill>
                <a:latin typeface="微软雅黑" pitchFamily="34" charset="-122"/>
                <a:ea typeface="微软雅黑" pitchFamily="34" charset="-122"/>
              </a:rPr>
              <a:t>，是美国社会最有影响的十大企业家之一。他不喜欢整天坐在办公室里，大部分工作时间都用在</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走动管理上</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即到所有各公司、部门走走、看看、听听、问问</a:t>
            </a:r>
            <a:r>
              <a:rPr lang="zh-CN" altLang="en-US" sz="1400" dirty="0" smtClean="0">
                <a:solidFill>
                  <a:srgbClr val="002060"/>
                </a:solidFill>
                <a:latin typeface="微软雅黑" pitchFamily="34" charset="-122"/>
                <a:ea typeface="微软雅黑" pitchFamily="34" charset="-122"/>
              </a:rPr>
              <a:t>。</a:t>
            </a:r>
            <a:endParaRPr lang="en-US" altLang="zh-CN" sz="1400" dirty="0" smtClean="0">
              <a:solidFill>
                <a:srgbClr val="002060"/>
              </a:solidFill>
              <a:latin typeface="微软雅黑" pitchFamily="34" charset="-122"/>
              <a:ea typeface="微软雅黑" pitchFamily="34" charset="-122"/>
            </a:endParaRPr>
          </a:p>
          <a:p>
            <a:pPr marL="457200" indent="-457200">
              <a:buFont typeface="Arial" panose="020B0604020202020204" pitchFamily="34" charset="0"/>
              <a:buChar char="•"/>
            </a:pPr>
            <a:r>
              <a:rPr lang="zh-CN" altLang="en-US" sz="1400" dirty="0" smtClean="0">
                <a:solidFill>
                  <a:srgbClr val="002060"/>
                </a:solidFill>
                <a:latin typeface="微软雅黑" pitchFamily="34" charset="-122"/>
                <a:ea typeface="微软雅黑" pitchFamily="34" charset="-122"/>
              </a:rPr>
              <a:t>麦当劳公司</a:t>
            </a:r>
            <a:r>
              <a:rPr lang="zh-CN" altLang="en-US" sz="1400" dirty="0">
                <a:solidFill>
                  <a:srgbClr val="002060"/>
                </a:solidFill>
                <a:latin typeface="微软雅黑" pitchFamily="34" charset="-122"/>
                <a:ea typeface="微软雅黑" pitchFamily="34" charset="-122"/>
              </a:rPr>
              <a:t>曾有一段时间面临严重亏损的危机，克罗克发现其中一个重要原因是公司各职能部门的经理有严重的官僚主义，习惯躺在舒适的椅背上指手划脚，把许多宝贵时间耗费在抽烟和闲聊上。于是克罗克想出一</a:t>
            </a:r>
            <a:r>
              <a:rPr lang="zh-CN" altLang="en-US" sz="1400" dirty="0" smtClean="0">
                <a:solidFill>
                  <a:srgbClr val="002060"/>
                </a:solidFill>
                <a:latin typeface="微软雅黑" pitchFamily="34" charset="-122"/>
                <a:ea typeface="微软雅黑" pitchFamily="34" charset="-122"/>
              </a:rPr>
              <a:t>个</a:t>
            </a:r>
            <a:r>
              <a:rPr lang="en-US" altLang="zh-CN" sz="1400" dirty="0" smtClean="0">
                <a:solidFill>
                  <a:srgbClr val="002060"/>
                </a:solidFill>
                <a:latin typeface="微软雅黑" pitchFamily="34" charset="-122"/>
                <a:ea typeface="微软雅黑" pitchFamily="34" charset="-122"/>
              </a:rPr>
              <a:t>“</a:t>
            </a:r>
            <a:r>
              <a:rPr lang="zh-CN" altLang="en-US" sz="1400" dirty="0" smtClean="0">
                <a:solidFill>
                  <a:srgbClr val="002060"/>
                </a:solidFill>
                <a:latin typeface="微软雅黑" pitchFamily="34" charset="-122"/>
                <a:ea typeface="微软雅黑" pitchFamily="34" charset="-122"/>
              </a:rPr>
              <a:t>奇招</a:t>
            </a:r>
            <a:r>
              <a:rPr lang="en-US" altLang="zh-CN" sz="1400" dirty="0" smtClean="0">
                <a:solidFill>
                  <a:srgbClr val="002060"/>
                </a:solidFill>
                <a:latin typeface="微软雅黑" pitchFamily="34" charset="-122"/>
                <a:ea typeface="微软雅黑" pitchFamily="34" charset="-122"/>
              </a:rPr>
              <a:t>”</a:t>
            </a:r>
            <a:r>
              <a:rPr lang="zh-CN" altLang="en-US" sz="1400" dirty="0" smtClean="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将所有的经理的椅子靠背锯掉，并立即照办。开始很多人骂克罗克是个疯子，不久</a:t>
            </a:r>
            <a:r>
              <a:rPr lang="zh-CN" altLang="en-US" sz="1400" dirty="0" smtClean="0">
                <a:solidFill>
                  <a:srgbClr val="002060"/>
                </a:solidFill>
                <a:latin typeface="微软雅黑" pitchFamily="34" charset="-122"/>
                <a:ea typeface="微软雅黑" pitchFamily="34" charset="-122"/>
              </a:rPr>
              <a:t>大家看出</a:t>
            </a:r>
            <a:r>
              <a:rPr lang="zh-CN" altLang="en-US" sz="1400" dirty="0">
                <a:solidFill>
                  <a:srgbClr val="002060"/>
                </a:solidFill>
                <a:latin typeface="微软雅黑" pitchFamily="34" charset="-122"/>
                <a:ea typeface="微软雅黑" pitchFamily="34" charset="-122"/>
              </a:rPr>
              <a:t>了他的一番</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苦心</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。他们纷纷走出办公室，深入基层，开展</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走动管理</a:t>
            </a:r>
            <a:r>
              <a:rPr lang="en-US" altLang="zh-CN" sz="1400" dirty="0">
                <a:solidFill>
                  <a:srgbClr val="002060"/>
                </a:solidFill>
                <a:latin typeface="微软雅黑" pitchFamily="34" charset="-122"/>
                <a:ea typeface="微软雅黑" pitchFamily="34" charset="-122"/>
              </a:rPr>
              <a:t>"</a:t>
            </a:r>
            <a:r>
              <a:rPr lang="zh-CN" altLang="en-US" sz="1400" dirty="0">
                <a:solidFill>
                  <a:srgbClr val="002060"/>
                </a:solidFill>
                <a:latin typeface="微软雅黑" pitchFamily="34" charset="-122"/>
                <a:ea typeface="微软雅黑" pitchFamily="34" charset="-122"/>
              </a:rPr>
              <a:t>。及时了解情况，现场解决问题，终于使公司扭亏转盈。</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85" y="1944625"/>
            <a:ext cx="3416427" cy="3759340"/>
          </a:xfrm>
          <a:prstGeom prst="rect">
            <a:avLst/>
          </a:prstGeom>
        </p:spPr>
      </p:pic>
    </p:spTree>
    <p:extLst>
      <p:ext uri="{BB962C8B-B14F-4D97-AF65-F5344CB8AC3E}">
        <p14:creationId xmlns:p14="http://schemas.microsoft.com/office/powerpoint/2010/main" val="66940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4000" b="1" dirty="0">
                  <a:solidFill>
                    <a:srgbClr val="000000"/>
                  </a:solidFill>
                  <a:latin typeface="微软雅黑" panose="020B0503020204020204" pitchFamily="34" charset="-122"/>
                  <a:ea typeface="微软雅黑" panose="020B0503020204020204" pitchFamily="34" charset="-122"/>
                </a:rPr>
                <a:t>四、管理建议</a:t>
              </a:r>
              <a:r>
                <a:rPr lang="en-US" altLang="zh-CN" sz="4000" b="1" dirty="0">
                  <a:solidFill>
                    <a:srgbClr val="000000"/>
                  </a:solidFill>
                  <a:latin typeface="微软雅黑" panose="020B0503020204020204" pitchFamily="34" charset="-122"/>
                  <a:ea typeface="微软雅黑" panose="020B0503020204020204" pitchFamily="34" charset="-122"/>
                </a:rPr>
                <a:t>——</a:t>
              </a:r>
              <a:r>
                <a:rPr lang="zh-CN" altLang="en-US" sz="4000" b="1" dirty="0">
                  <a:solidFill>
                    <a:srgbClr val="000000"/>
                  </a:solidFill>
                  <a:latin typeface="微软雅黑" panose="020B0503020204020204" pitchFamily="34" charset="-122"/>
                  <a:ea typeface="微软雅黑" panose="020B0503020204020204" pitchFamily="34" charset="-122"/>
                </a:rPr>
                <a:t>（五）巡场管理</a:t>
              </a:r>
            </a:p>
          </p:txBody>
        </p:sp>
      </p:grpSp>
      <p:grpSp>
        <p:nvGrpSpPr>
          <p:cNvPr id="7" name="组合 6"/>
          <p:cNvGrpSpPr/>
          <p:nvPr/>
        </p:nvGrpSpPr>
        <p:grpSpPr>
          <a:xfrm>
            <a:off x="507496" y="2759083"/>
            <a:ext cx="7850277" cy="3337298"/>
            <a:chOff x="-71470" y="1123650"/>
            <a:chExt cx="7850277" cy="3337298"/>
          </a:xfrm>
        </p:grpSpPr>
        <p:sp>
          <p:nvSpPr>
            <p:cNvPr id="8" name="椭圆 7"/>
            <p:cNvSpPr/>
            <p:nvPr/>
          </p:nvSpPr>
          <p:spPr>
            <a:xfrm>
              <a:off x="778155" y="3206680"/>
              <a:ext cx="1119844" cy="1104380"/>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i="1" dirty="0" smtClean="0">
                  <a:solidFill>
                    <a:srgbClr val="000000"/>
                  </a:solidFill>
                  <a:latin typeface="Agency FB" pitchFamily="34" charset="0"/>
                  <a:ea typeface="Arial Unicode MS" pitchFamily="34" charset="-122"/>
                  <a:cs typeface="Arial Unicode MS" pitchFamily="34" charset="-122"/>
                </a:rPr>
                <a:t>管</a:t>
              </a:r>
              <a:endParaRPr lang="zh-CN" altLang="en-US" b="1" i="1" dirty="0">
                <a:solidFill>
                  <a:srgbClr val="000000"/>
                </a:solidFill>
                <a:latin typeface="Agency FB" pitchFamily="34" charset="0"/>
                <a:ea typeface="Arial Unicode MS" pitchFamily="34" charset="-122"/>
                <a:cs typeface="Arial Unicode MS" pitchFamily="34" charset="-122"/>
              </a:endParaRPr>
            </a:p>
          </p:txBody>
        </p:sp>
        <p:sp>
          <p:nvSpPr>
            <p:cNvPr id="9" name="矩形 8"/>
            <p:cNvSpPr/>
            <p:nvPr/>
          </p:nvSpPr>
          <p:spPr>
            <a:xfrm>
              <a:off x="-63594" y="2417645"/>
              <a:ext cx="3257966" cy="1620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665120" y="1354090"/>
              <a:ext cx="1058504" cy="1043888"/>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i="1" dirty="0" smtClean="0">
                  <a:solidFill>
                    <a:srgbClr val="000000"/>
                  </a:solidFill>
                  <a:latin typeface="Agency FB" pitchFamily="34" charset="0"/>
                  <a:ea typeface="Arial Unicode MS" pitchFamily="34" charset="-122"/>
                  <a:cs typeface="Arial Unicode MS" pitchFamily="34" charset="-122"/>
                </a:rPr>
                <a:t>在</a:t>
              </a:r>
              <a:endParaRPr lang="zh-CN" altLang="en-US" b="1" i="1" dirty="0">
                <a:solidFill>
                  <a:srgbClr val="000000"/>
                </a:solidFill>
                <a:latin typeface="Agency FB" pitchFamily="34" charset="0"/>
                <a:ea typeface="Arial Unicode MS" pitchFamily="34" charset="-122"/>
                <a:cs typeface="Arial Unicode MS" pitchFamily="34" charset="-122"/>
              </a:endParaRPr>
            </a:p>
          </p:txBody>
        </p:sp>
        <p:sp>
          <p:nvSpPr>
            <p:cNvPr id="12" name="矩形 11"/>
            <p:cNvSpPr/>
            <p:nvPr/>
          </p:nvSpPr>
          <p:spPr>
            <a:xfrm flipV="1">
              <a:off x="-71470" y="3056792"/>
              <a:ext cx="1416867" cy="1620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心圆 14"/>
            <p:cNvSpPr/>
            <p:nvPr/>
          </p:nvSpPr>
          <p:spPr>
            <a:xfrm rot="10800000">
              <a:off x="626168" y="3056792"/>
              <a:ext cx="1423818" cy="1404156"/>
            </a:xfrm>
            <a:prstGeom prst="donut">
              <a:avLst>
                <a:gd name="adj" fmla="val 13848"/>
              </a:avLst>
            </a:prstGeom>
            <a:gradFill>
              <a:gsLst>
                <a:gs pos="0">
                  <a:schemeClr val="accent6">
                    <a:lumMod val="100000"/>
                  </a:schemeClr>
                </a:gs>
                <a:gs pos="79000">
                  <a:schemeClr val="accent6">
                    <a:lumMod val="75000"/>
                  </a:schemeClr>
                </a:gs>
                <a:gs pos="80000">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6" name="组合 15"/>
            <p:cNvGrpSpPr/>
            <p:nvPr/>
          </p:nvGrpSpPr>
          <p:grpSpPr>
            <a:xfrm rot="10800000">
              <a:off x="4454892" y="2754599"/>
              <a:ext cx="1423818" cy="1404156"/>
              <a:chOff x="3347864" y="1268760"/>
              <a:chExt cx="1872208" cy="1872208"/>
            </a:xfrm>
            <a:gradFill>
              <a:gsLst>
                <a:gs pos="0">
                  <a:schemeClr val="accent6">
                    <a:lumMod val="100000"/>
                  </a:schemeClr>
                </a:gs>
                <a:gs pos="79000">
                  <a:schemeClr val="accent6">
                    <a:lumMod val="75000"/>
                  </a:schemeClr>
                </a:gs>
                <a:gs pos="80000">
                  <a:srgbClr val="FFC000"/>
                </a:gs>
                <a:gs pos="100000">
                  <a:srgbClr val="FFC000"/>
                </a:gs>
              </a:gsLst>
              <a:lin ang="5400000" scaled="0"/>
            </a:gradFill>
          </p:grpSpPr>
          <p:sp>
            <p:nvSpPr>
              <p:cNvPr id="23" name="同心圆 22"/>
              <p:cNvSpPr/>
              <p:nvPr/>
            </p:nvSpPr>
            <p:spPr>
              <a:xfrm>
                <a:off x="3347864" y="1268760"/>
                <a:ext cx="1872208" cy="1872208"/>
              </a:xfrm>
              <a:prstGeom prst="donut">
                <a:avLst>
                  <a:gd name="adj" fmla="val 1384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椭圆 23"/>
              <p:cNvSpPr/>
              <p:nvPr/>
            </p:nvSpPr>
            <p:spPr>
              <a:xfrm>
                <a:off x="3599892" y="1520788"/>
                <a:ext cx="1368152" cy="13681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tx1">
                        <a:lumMod val="65000"/>
                        <a:lumOff val="35000"/>
                      </a:schemeClr>
                    </a:solidFill>
                    <a:latin typeface="Agency FB" pitchFamily="34" charset="0"/>
                    <a:ea typeface="Arial Unicode MS" pitchFamily="34" charset="-122"/>
                    <a:cs typeface="Arial Unicode MS" pitchFamily="34" charset="-122"/>
                  </a:rPr>
                  <a:t>02</a:t>
                </a:r>
                <a:endParaRPr lang="zh-CN" altLang="en-US" b="1" dirty="0">
                  <a:solidFill>
                    <a:schemeClr val="tx1">
                      <a:lumMod val="65000"/>
                      <a:lumOff val="35000"/>
                    </a:schemeClr>
                  </a:solidFill>
                  <a:latin typeface="Agency FB" pitchFamily="34" charset="0"/>
                  <a:ea typeface="Arial Unicode MS" pitchFamily="34" charset="-122"/>
                  <a:cs typeface="Arial Unicode MS" pitchFamily="34" charset="-122"/>
                </a:endParaRPr>
              </a:p>
            </p:txBody>
          </p:sp>
        </p:grpSp>
        <p:sp>
          <p:nvSpPr>
            <p:cNvPr id="17" name="矩形 16"/>
            <p:cNvSpPr/>
            <p:nvPr/>
          </p:nvSpPr>
          <p:spPr>
            <a:xfrm>
              <a:off x="-54587" y="2754599"/>
              <a:ext cx="5233340" cy="1620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615596" y="2931669"/>
              <a:ext cx="1076528" cy="1061662"/>
            </a:xfrm>
            <a:prstGeom prst="ellipse">
              <a:avLst/>
            </a:prstGeom>
            <a:gradFill flip="none" rotWithShape="1">
              <a:gsLst>
                <a:gs pos="0">
                  <a:schemeClr val="bg1"/>
                </a:gs>
                <a:gs pos="70000">
                  <a:schemeClr val="bg1"/>
                </a:gs>
                <a:gs pos="100000">
                  <a:schemeClr val="bg1">
                    <a:lumMod val="50000"/>
                    <a:alpha val="7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i="1" dirty="0" smtClean="0">
                  <a:solidFill>
                    <a:srgbClr val="000000"/>
                  </a:solidFill>
                  <a:latin typeface="Agency FB" pitchFamily="34" charset="0"/>
                  <a:ea typeface="Arial Unicode MS" pitchFamily="34" charset="-122"/>
                  <a:cs typeface="Arial Unicode MS" pitchFamily="34" charset="-122"/>
                </a:rPr>
                <a:t>动</a:t>
              </a:r>
              <a:endParaRPr lang="zh-CN" altLang="en-US" b="1" i="1" dirty="0">
                <a:solidFill>
                  <a:srgbClr val="000000"/>
                </a:solidFill>
                <a:latin typeface="Agency FB" pitchFamily="34" charset="0"/>
                <a:ea typeface="Arial Unicode MS" pitchFamily="34" charset="-122"/>
                <a:cs typeface="Arial Unicode MS" pitchFamily="34" charset="-122"/>
              </a:endParaRPr>
            </a:p>
          </p:txBody>
        </p:sp>
        <p:sp>
          <p:nvSpPr>
            <p:cNvPr id="19" name="同心圆 18"/>
            <p:cNvSpPr/>
            <p:nvPr/>
          </p:nvSpPr>
          <p:spPr>
            <a:xfrm>
              <a:off x="2489707" y="1175277"/>
              <a:ext cx="1423818" cy="1404156"/>
            </a:xfrm>
            <a:prstGeom prst="donut">
              <a:avLst>
                <a:gd name="adj" fmla="val 13848"/>
              </a:avLst>
            </a:prstGeom>
            <a:gradFill>
              <a:gsLst>
                <a:gs pos="0">
                  <a:schemeClr val="accent6">
                    <a:lumMod val="100000"/>
                  </a:schemeClr>
                </a:gs>
                <a:gs pos="79000">
                  <a:schemeClr val="accent6">
                    <a:lumMod val="75000"/>
                  </a:schemeClr>
                </a:gs>
                <a:gs pos="80000">
                  <a:srgbClr val="FFC000"/>
                </a:gs>
                <a:gs pos="100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62"/>
            <p:cNvSpPr txBox="1"/>
            <p:nvPr/>
          </p:nvSpPr>
          <p:spPr>
            <a:xfrm>
              <a:off x="3927134" y="1123650"/>
              <a:ext cx="3463146" cy="1200329"/>
            </a:xfrm>
            <a:prstGeom prst="rect">
              <a:avLst/>
            </a:prstGeom>
            <a:noFill/>
          </p:spPr>
          <p:txBody>
            <a:bodyPr wrap="square" rtlCol="0">
              <a:spAutoFit/>
            </a:bodyPr>
            <a:lstStyle/>
            <a:p>
              <a:r>
                <a:rPr lang="zh-CN" altLang="en-US" b="1" dirty="0" smtClean="0">
                  <a:solidFill>
                    <a:srgbClr val="FFC000"/>
                  </a:solidFill>
                  <a:latin typeface="微软雅黑" panose="020B0503020204020204" pitchFamily="34" charset="-122"/>
                  <a:ea typeface="微软雅黑" panose="020B0503020204020204" pitchFamily="34" charset="-122"/>
                </a:rPr>
                <a:t>管理下沉</a:t>
              </a:r>
              <a:r>
                <a:rPr lang="zh-CN" altLang="en-US" b="1" dirty="0">
                  <a:solidFill>
                    <a:srgbClr val="FFC000"/>
                  </a:solidFill>
                  <a:latin typeface="微软雅黑" panose="020B0503020204020204" pitchFamily="34" charset="-122"/>
                  <a:ea typeface="微软雅黑" panose="020B0503020204020204" pitchFamily="34" charset="-122"/>
                </a:rPr>
                <a:t>，管理人员更多在营运现场出现，就会耳聪目明，能及时发现和解决营运管理中出现的各种</a:t>
              </a:r>
              <a:r>
                <a:rPr lang="zh-CN" altLang="en-US" b="1" dirty="0" smtClean="0">
                  <a:solidFill>
                    <a:srgbClr val="FFC000"/>
                  </a:solidFill>
                  <a:latin typeface="微软雅黑" panose="020B0503020204020204" pitchFamily="34" charset="-122"/>
                  <a:ea typeface="微软雅黑" panose="020B0503020204020204" pitchFamily="34" charset="-122"/>
                </a:rPr>
                <a:t>问题</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21" name="TextBox 163"/>
            <p:cNvSpPr txBox="1"/>
            <p:nvPr/>
          </p:nvSpPr>
          <p:spPr>
            <a:xfrm>
              <a:off x="2080949" y="3260619"/>
              <a:ext cx="1908694" cy="1200329"/>
            </a:xfrm>
            <a:prstGeom prst="rect">
              <a:avLst/>
            </a:prstGeom>
            <a:noFill/>
          </p:spPr>
          <p:txBody>
            <a:bodyPr wrap="square" rtlCol="0">
              <a:spAutoFit/>
            </a:bodyPr>
            <a:lstStyle/>
            <a:p>
              <a:r>
                <a:rPr lang="zh-CN" altLang="en-US" b="1" dirty="0" smtClean="0">
                  <a:solidFill>
                    <a:srgbClr val="FFC000"/>
                  </a:solidFill>
                  <a:latin typeface="微软雅黑" panose="020B0503020204020204" pitchFamily="34" charset="-122"/>
                  <a:ea typeface="微软雅黑" panose="020B0503020204020204" pitchFamily="34" charset="-122"/>
                </a:rPr>
                <a:t>管理人员</a:t>
              </a:r>
              <a:r>
                <a:rPr lang="zh-CN" altLang="en-US" b="1" dirty="0">
                  <a:solidFill>
                    <a:srgbClr val="FFC000"/>
                  </a:solidFill>
                  <a:latin typeface="微软雅黑" panose="020B0503020204020204" pitchFamily="34" charset="-122"/>
                  <a:ea typeface="微软雅黑" panose="020B0503020204020204" pitchFamily="34" charset="-122"/>
                </a:rPr>
                <a:t>要充分调动自身感官，提升巡场管理的</a:t>
              </a:r>
              <a:r>
                <a:rPr lang="zh-CN" altLang="en-US" b="1" dirty="0" smtClean="0">
                  <a:solidFill>
                    <a:srgbClr val="FFC000"/>
                  </a:solidFill>
                  <a:latin typeface="微软雅黑" panose="020B0503020204020204" pitchFamily="34" charset="-122"/>
                  <a:ea typeface="微软雅黑" panose="020B0503020204020204" pitchFamily="34" charset="-122"/>
                </a:rPr>
                <a:t>价值</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22" name="TextBox 164"/>
            <p:cNvSpPr txBox="1"/>
            <p:nvPr/>
          </p:nvSpPr>
          <p:spPr>
            <a:xfrm>
              <a:off x="5878710" y="2958427"/>
              <a:ext cx="1900097" cy="1200329"/>
            </a:xfrm>
            <a:prstGeom prst="rect">
              <a:avLst/>
            </a:prstGeom>
            <a:noFill/>
          </p:spPr>
          <p:txBody>
            <a:bodyPr wrap="square" rtlCol="0">
              <a:spAutoFit/>
            </a:bodyPr>
            <a:lstStyle/>
            <a:p>
              <a:r>
                <a:rPr lang="zh-CN" altLang="en-US" b="1" dirty="0">
                  <a:solidFill>
                    <a:srgbClr val="FFC000"/>
                  </a:solidFill>
                  <a:latin typeface="微软雅黑" panose="020B0503020204020204" pitchFamily="34" charset="-122"/>
                  <a:ea typeface="微软雅黑" panose="020B0503020204020204" pitchFamily="34" charset="-122"/>
                </a:rPr>
                <a:t>管理人员要带着问题巡场，抽丝剥茧，直至找到问题的</a:t>
              </a:r>
              <a:r>
                <a:rPr lang="zh-CN" altLang="en-US" b="1" dirty="0" smtClean="0">
                  <a:solidFill>
                    <a:srgbClr val="FFC000"/>
                  </a:solidFill>
                  <a:latin typeface="微软雅黑" panose="020B0503020204020204" pitchFamily="34" charset="-122"/>
                  <a:ea typeface="微软雅黑" panose="020B0503020204020204" pitchFamily="34" charset="-122"/>
                </a:rPr>
                <a:t>症结</a:t>
              </a:r>
              <a:endParaRPr lang="zh-CN" altLang="en-US" b="1" dirty="0">
                <a:latin typeface="微软雅黑" panose="020B0503020204020204" pitchFamily="34" charset="-122"/>
                <a:ea typeface="微软雅黑" panose="020B0503020204020204" pitchFamily="34" charset="-122"/>
              </a:endParaRPr>
            </a:p>
          </p:txBody>
        </p:sp>
      </p:grpSp>
      <p:sp>
        <p:nvSpPr>
          <p:cNvPr id="25" name="TextBox 294"/>
          <p:cNvSpPr txBox="1"/>
          <p:nvPr/>
        </p:nvSpPr>
        <p:spPr>
          <a:xfrm>
            <a:off x="387625" y="1766021"/>
            <a:ext cx="7177857" cy="743986"/>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3200" dirty="0">
                <a:solidFill>
                  <a:srgbClr val="FF0000"/>
                </a:solidFill>
                <a:latin typeface="微软雅黑" pitchFamily="34" charset="-122"/>
                <a:ea typeface="微软雅黑" pitchFamily="34" charset="-122"/>
              </a:rPr>
              <a:t>走动式</a:t>
            </a:r>
            <a:r>
              <a:rPr lang="zh-CN" altLang="en-US" sz="3200" dirty="0" smtClean="0">
                <a:solidFill>
                  <a:srgbClr val="FF0000"/>
                </a:solidFill>
                <a:latin typeface="微软雅黑" pitchFamily="34" charset="-122"/>
                <a:ea typeface="微软雅黑" pitchFamily="34" charset="-122"/>
              </a:rPr>
              <a:t>管理</a:t>
            </a:r>
            <a:endParaRPr lang="zh-CN" altLang="en-US" sz="32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48945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7626" y="1890255"/>
            <a:ext cx="8209344" cy="4083161"/>
            <a:chOff x="915042" y="2258004"/>
            <a:chExt cx="6972300" cy="4083161"/>
          </a:xfrm>
        </p:grpSpPr>
        <p:grpSp>
          <p:nvGrpSpPr>
            <p:cNvPr id="85" name="组合 1"/>
            <p:cNvGrpSpPr>
              <a:grpSpLocks/>
            </p:cNvGrpSpPr>
            <p:nvPr/>
          </p:nvGrpSpPr>
          <p:grpSpPr bwMode="auto">
            <a:xfrm>
              <a:off x="915042" y="2258004"/>
              <a:ext cx="6972300" cy="4083161"/>
              <a:chOff x="990600" y="1600200"/>
              <a:chExt cx="6972300" cy="2195513"/>
            </a:xfrm>
          </p:grpSpPr>
          <p:sp>
            <p:nvSpPr>
              <p:cNvPr id="86" name="Rectangle 5"/>
              <p:cNvSpPr>
                <a:spLocks noChangeArrowheads="1"/>
              </p:cNvSpPr>
              <p:nvPr/>
            </p:nvSpPr>
            <p:spPr bwMode="gray">
              <a:xfrm>
                <a:off x="1143000" y="1600200"/>
                <a:ext cx="1736373" cy="36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eaLnBrk="1" hangingPunct="1">
                  <a:spcBef>
                    <a:spcPct val="50000"/>
                  </a:spcBef>
                  <a:buClr>
                    <a:srgbClr val="1F3F5F"/>
                  </a:buClr>
                  <a:buFont typeface="Wingdings" panose="05000000000000000000" pitchFamily="2" charset="2"/>
                  <a:buChar char="n"/>
                </a:pPr>
                <a:r>
                  <a:rPr lang="zh-CN" altLang="en-US" sz="3800" b="1" dirty="0" smtClean="0">
                    <a:solidFill>
                      <a:srgbClr val="FF0000"/>
                    </a:solidFill>
                    <a:latin typeface="微软雅黑" panose="020B0503020204020204" pitchFamily="34" charset="-122"/>
                    <a:ea typeface="微软雅黑" panose="020B0503020204020204" pitchFamily="34" charset="-122"/>
                  </a:rPr>
                  <a:t>优势</a:t>
                </a:r>
                <a:endParaRPr lang="en-US" altLang="zh-CN" sz="3800" b="1" dirty="0">
                  <a:solidFill>
                    <a:srgbClr val="FF0000"/>
                  </a:solidFill>
                  <a:latin typeface="微软雅黑" panose="020B0503020204020204" pitchFamily="34" charset="-122"/>
                  <a:ea typeface="微软雅黑" panose="020B0503020204020204" pitchFamily="34" charset="-122"/>
                </a:endParaRPr>
              </a:p>
            </p:txBody>
          </p:sp>
          <p:sp>
            <p:nvSpPr>
              <p:cNvPr id="87" name="Freeform 7"/>
              <p:cNvSpPr>
                <a:spLocks/>
              </p:cNvSpPr>
              <p:nvPr/>
            </p:nvSpPr>
            <p:spPr bwMode="gray">
              <a:xfrm>
                <a:off x="990600" y="2833688"/>
                <a:ext cx="201930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8" name="Freeform 8"/>
              <p:cNvSpPr>
                <a:spLocks/>
              </p:cNvSpPr>
              <p:nvPr/>
            </p:nvSpPr>
            <p:spPr bwMode="gray">
              <a:xfrm rot="10800000">
                <a:off x="6038850" y="1881188"/>
                <a:ext cx="192405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9" name="AutoShape 9"/>
              <p:cNvSpPr>
                <a:spLocks noChangeArrowheads="1"/>
              </p:cNvSpPr>
              <p:nvPr/>
            </p:nvSpPr>
            <p:spPr bwMode="gray">
              <a:xfrm>
                <a:off x="1190625" y="2271713"/>
                <a:ext cx="6429375" cy="1295400"/>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391291" y="3575600"/>
              <a:ext cx="3011744" cy="2308324"/>
            </a:xfrm>
            <a:prstGeom prst="rect">
              <a:avLst/>
            </a:prstGeom>
          </p:spPr>
          <p:txBody>
            <a:bodyPr wrap="square">
              <a:spAutoFit/>
            </a:bodyPr>
            <a:lstStyle/>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有利的竞争态势</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充足的财政来源</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良好的企业形象</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专利技术</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规模经济</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产品</a:t>
              </a:r>
              <a:r>
                <a:rPr lang="zh-CN" altLang="en-US" sz="2400" b="1" dirty="0" smtClean="0">
                  <a:solidFill>
                    <a:schemeClr val="bg1"/>
                  </a:solidFill>
                  <a:latin typeface="微软雅黑" panose="020B0503020204020204" pitchFamily="34" charset="-122"/>
                  <a:ea typeface="微软雅黑" panose="020B0503020204020204" pitchFamily="34" charset="-122"/>
                </a:rPr>
                <a:t>质量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4639316" y="3600233"/>
              <a:ext cx="2867026" cy="1938992"/>
            </a:xfrm>
            <a:prstGeom prst="rect">
              <a:avLst/>
            </a:prstGeom>
          </p:spPr>
          <p:txBody>
            <a:bodyPr wrap="square">
              <a:spAutoFit/>
            </a:bodyPr>
            <a:lstStyle/>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市场份额</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成本优势</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广告攻势</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优质的客户服务</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战略联盟</a:t>
              </a:r>
            </a:p>
          </p:txBody>
        </p:sp>
      </p:grpSp>
    </p:spTree>
    <p:extLst>
      <p:ext uri="{BB962C8B-B14F-4D97-AF65-F5344CB8AC3E}">
        <p14:creationId xmlns:p14="http://schemas.microsoft.com/office/powerpoint/2010/main" val="243722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4000" b="1" dirty="0">
                  <a:solidFill>
                    <a:srgbClr val="000000"/>
                  </a:solidFill>
                  <a:latin typeface="微软雅黑" panose="020B0503020204020204" pitchFamily="34" charset="-122"/>
                  <a:ea typeface="微软雅黑" panose="020B0503020204020204" pitchFamily="34" charset="-122"/>
                </a:rPr>
                <a:t>四、管理建议</a:t>
              </a:r>
              <a:r>
                <a:rPr lang="en-US" altLang="zh-CN" sz="4000" b="1" dirty="0">
                  <a:solidFill>
                    <a:srgbClr val="000000"/>
                  </a:solidFill>
                  <a:latin typeface="微软雅黑" panose="020B0503020204020204" pitchFamily="34" charset="-122"/>
                  <a:ea typeface="微软雅黑" panose="020B0503020204020204" pitchFamily="34" charset="-122"/>
                </a:rPr>
                <a:t>——</a:t>
              </a:r>
              <a:r>
                <a:rPr lang="zh-CN" altLang="en-US" sz="4000" b="1" dirty="0">
                  <a:solidFill>
                    <a:srgbClr val="000000"/>
                  </a:solidFill>
                  <a:latin typeface="微软雅黑" panose="020B0503020204020204" pitchFamily="34" charset="-122"/>
                  <a:ea typeface="微软雅黑" panose="020B0503020204020204" pitchFamily="34" charset="-122"/>
                </a:rPr>
                <a:t>（五）巡场管理</a:t>
              </a:r>
            </a:p>
          </p:txBody>
        </p:sp>
      </p:grpSp>
      <p:sp>
        <p:nvSpPr>
          <p:cNvPr id="26" name="TextBox 294"/>
          <p:cNvSpPr txBox="1"/>
          <p:nvPr/>
        </p:nvSpPr>
        <p:spPr>
          <a:xfrm>
            <a:off x="387625" y="1711485"/>
            <a:ext cx="7177857" cy="743986"/>
          </a:xfrm>
          <a:prstGeom prst="rect">
            <a:avLst/>
          </a:prstGeom>
          <a:noFill/>
        </p:spPr>
        <p:txBody>
          <a:bodyPr wrap="square" rtlCol="0">
            <a:spAutoFit/>
          </a:bodyPr>
          <a:lstStyle/>
          <a:p>
            <a:pPr marL="342900" indent="-342900">
              <a:lnSpc>
                <a:spcPct val="150000"/>
              </a:lnSpc>
              <a:buFont typeface="Wingdings" panose="05000000000000000000" pitchFamily="2" charset="2"/>
              <a:buChar char="n"/>
            </a:pPr>
            <a:r>
              <a:rPr lang="zh-CN" altLang="en-US" sz="3200" dirty="0">
                <a:solidFill>
                  <a:srgbClr val="FF0000"/>
                </a:solidFill>
                <a:latin typeface="微软雅黑" pitchFamily="34" charset="-122"/>
                <a:ea typeface="微软雅黑" pitchFamily="34" charset="-122"/>
              </a:rPr>
              <a:t>走动式</a:t>
            </a:r>
            <a:r>
              <a:rPr lang="zh-CN" altLang="en-US" sz="3200" dirty="0" smtClean="0">
                <a:solidFill>
                  <a:srgbClr val="FF0000"/>
                </a:solidFill>
                <a:latin typeface="微软雅黑" pitchFamily="34" charset="-122"/>
                <a:ea typeface="微软雅黑" pitchFamily="34" charset="-122"/>
              </a:rPr>
              <a:t>管理</a:t>
            </a:r>
            <a:endParaRPr lang="zh-CN" altLang="en-US" sz="3200" dirty="0">
              <a:solidFill>
                <a:srgbClr val="FF0000"/>
              </a:solidFill>
              <a:latin typeface="微软雅黑" pitchFamily="34" charset="-122"/>
              <a:ea typeface="微软雅黑" pitchFamily="34" charset="-122"/>
            </a:endParaRPr>
          </a:p>
        </p:txBody>
      </p:sp>
      <p:grpSp>
        <p:nvGrpSpPr>
          <p:cNvPr id="27" name="组合 26"/>
          <p:cNvGrpSpPr/>
          <p:nvPr/>
        </p:nvGrpSpPr>
        <p:grpSpPr>
          <a:xfrm>
            <a:off x="1619672" y="2441479"/>
            <a:ext cx="6977298" cy="3947690"/>
            <a:chOff x="-745639" y="1196021"/>
            <a:chExt cx="5313575" cy="5256000"/>
          </a:xfrm>
        </p:grpSpPr>
        <p:grpSp>
          <p:nvGrpSpPr>
            <p:cNvPr id="28" name="组合 27"/>
            <p:cNvGrpSpPr/>
            <p:nvPr/>
          </p:nvGrpSpPr>
          <p:grpSpPr>
            <a:xfrm>
              <a:off x="-745639" y="1196021"/>
              <a:ext cx="5313575" cy="5256000"/>
              <a:chOff x="1920689" y="844922"/>
              <a:chExt cx="5313575" cy="5256000"/>
            </a:xfrm>
          </p:grpSpPr>
          <p:sp>
            <p:nvSpPr>
              <p:cNvPr id="32" name="Ellipse 3"/>
              <p:cNvSpPr/>
              <p:nvPr/>
            </p:nvSpPr>
            <p:spPr bwMode="auto">
              <a:xfrm rot="20990394">
                <a:off x="5875770" y="2367451"/>
                <a:ext cx="1358494" cy="1576948"/>
              </a:xfrm>
              <a:custGeom>
                <a:avLst/>
                <a:gdLst/>
                <a:ahLst/>
                <a:cxnLst/>
                <a:rect l="l" t="t" r="r" b="b"/>
                <a:pathLst>
                  <a:path w="1635030" h="1897952">
                    <a:moveTo>
                      <a:pt x="956588" y="0"/>
                    </a:moveTo>
                    <a:cubicBezTo>
                      <a:pt x="1349940" y="124139"/>
                      <a:pt x="1635030" y="491957"/>
                      <a:pt x="1635030" y="926362"/>
                    </a:cubicBezTo>
                    <a:cubicBezTo>
                      <a:pt x="1635030" y="1462956"/>
                      <a:pt x="1200034" y="1897952"/>
                      <a:pt x="663440" y="1897952"/>
                    </a:cubicBezTo>
                    <a:cubicBezTo>
                      <a:pt x="406603" y="1897952"/>
                      <a:pt x="173042" y="1798295"/>
                      <a:pt x="0" y="1634809"/>
                    </a:cubicBezTo>
                    <a:cubicBezTo>
                      <a:pt x="50748" y="1518368"/>
                      <a:pt x="88053" y="1394101"/>
                      <a:pt x="111401" y="1263820"/>
                    </a:cubicBezTo>
                    <a:cubicBezTo>
                      <a:pt x="162526" y="978537"/>
                      <a:pt x="140877" y="697051"/>
                      <a:pt x="58634" y="438772"/>
                    </a:cubicBezTo>
                    <a:cubicBezTo>
                      <a:pt x="428124" y="471037"/>
                      <a:pt x="767689" y="291430"/>
                      <a:pt x="956588" y="0"/>
                    </a:cubicBezTo>
                    <a:close/>
                  </a:path>
                </a:pathLst>
              </a:custGeom>
              <a:gradFill flip="none" rotWithShape="1">
                <a:gsLst>
                  <a:gs pos="0">
                    <a:srgbClr val="EE8510">
                      <a:shade val="30000"/>
                      <a:satMod val="115000"/>
                    </a:srgbClr>
                  </a:gs>
                  <a:gs pos="50000">
                    <a:srgbClr val="EE8510">
                      <a:shade val="67500"/>
                      <a:satMod val="115000"/>
                    </a:srgbClr>
                  </a:gs>
                  <a:gs pos="100000">
                    <a:srgbClr val="EE8510">
                      <a:shade val="100000"/>
                      <a:satMod val="115000"/>
                    </a:srgbClr>
                  </a:gs>
                </a:gsLst>
                <a:lin ang="189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33" name="Ellipse 5"/>
              <p:cNvSpPr/>
              <p:nvPr/>
            </p:nvSpPr>
            <p:spPr bwMode="auto">
              <a:xfrm rot="1503323">
                <a:off x="4374825" y="4625875"/>
                <a:ext cx="1614526" cy="1475047"/>
              </a:xfrm>
              <a:custGeom>
                <a:avLst/>
                <a:gdLst/>
                <a:ahLst/>
                <a:cxnLst/>
                <a:rect l="l" t="t" r="r" b="b"/>
                <a:pathLst>
                  <a:path w="1943180" h="1775308">
                    <a:moveTo>
                      <a:pt x="904367" y="0"/>
                    </a:moveTo>
                    <a:cubicBezTo>
                      <a:pt x="1062994" y="197860"/>
                      <a:pt x="1299569" y="331902"/>
                      <a:pt x="1572225" y="355491"/>
                    </a:cubicBezTo>
                    <a:cubicBezTo>
                      <a:pt x="1659461" y="363038"/>
                      <a:pt x="1745001" y="358812"/>
                      <a:pt x="1827075" y="343010"/>
                    </a:cubicBezTo>
                    <a:cubicBezTo>
                      <a:pt x="1901182" y="480062"/>
                      <a:pt x="1943180" y="636986"/>
                      <a:pt x="1943180" y="803718"/>
                    </a:cubicBezTo>
                    <a:cubicBezTo>
                      <a:pt x="1943180" y="1340312"/>
                      <a:pt x="1508184" y="1775308"/>
                      <a:pt x="971590" y="1775308"/>
                    </a:cubicBezTo>
                    <a:cubicBezTo>
                      <a:pt x="434996" y="1775308"/>
                      <a:pt x="0" y="1340312"/>
                      <a:pt x="0" y="803718"/>
                    </a:cubicBezTo>
                    <a:lnTo>
                      <a:pt x="291" y="799869"/>
                    </a:lnTo>
                    <a:lnTo>
                      <a:pt x="109854" y="755236"/>
                    </a:lnTo>
                    <a:cubicBezTo>
                      <a:pt x="463499" y="589912"/>
                      <a:pt x="735380" y="320692"/>
                      <a:pt x="904367" y="0"/>
                    </a:cubicBezTo>
                    <a:close/>
                  </a:path>
                </a:pathLst>
              </a:custGeom>
              <a:gradFill flip="none" rotWithShape="1">
                <a:gsLst>
                  <a:gs pos="0">
                    <a:srgbClr val="CD2F86">
                      <a:shade val="30000"/>
                      <a:satMod val="115000"/>
                    </a:srgbClr>
                  </a:gs>
                  <a:gs pos="50000">
                    <a:srgbClr val="CD2F86">
                      <a:shade val="67500"/>
                      <a:satMod val="115000"/>
                    </a:srgbClr>
                  </a:gs>
                  <a:gs pos="100000">
                    <a:srgbClr val="CD2F86">
                      <a:shade val="100000"/>
                      <a:satMod val="115000"/>
                    </a:srgbClr>
                  </a:gs>
                </a:gsLst>
                <a:lin ang="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34" name="Ellipse 6"/>
              <p:cNvSpPr/>
              <p:nvPr/>
            </p:nvSpPr>
            <p:spPr bwMode="auto">
              <a:xfrm rot="1176661">
                <a:off x="3103589" y="4718814"/>
                <a:ext cx="1569837" cy="1372382"/>
              </a:xfrm>
              <a:custGeom>
                <a:avLst/>
                <a:gdLst/>
                <a:ahLst/>
                <a:cxnLst/>
                <a:rect l="l" t="t" r="r" b="b"/>
                <a:pathLst>
                  <a:path w="1889394" h="1651744">
                    <a:moveTo>
                      <a:pt x="279665" y="0"/>
                    </a:moveTo>
                    <a:cubicBezTo>
                      <a:pt x="634044" y="154724"/>
                      <a:pt x="1040729" y="190238"/>
                      <a:pt x="1435837" y="76626"/>
                    </a:cubicBezTo>
                    <a:cubicBezTo>
                      <a:pt x="1435485" y="77872"/>
                      <a:pt x="1435361" y="79143"/>
                      <a:pt x="1435240" y="80413"/>
                    </a:cubicBezTo>
                    <a:cubicBezTo>
                      <a:pt x="1399091" y="459696"/>
                      <a:pt x="1586117" y="808797"/>
                      <a:pt x="1889394" y="996686"/>
                    </a:cubicBezTo>
                    <a:cubicBezTo>
                      <a:pt x="1758959" y="1378030"/>
                      <a:pt x="1397239" y="1651744"/>
                      <a:pt x="971590" y="1651744"/>
                    </a:cubicBezTo>
                    <a:cubicBezTo>
                      <a:pt x="434996" y="1651744"/>
                      <a:pt x="0" y="1216748"/>
                      <a:pt x="0" y="680154"/>
                    </a:cubicBezTo>
                    <a:cubicBezTo>
                      <a:pt x="0" y="414855"/>
                      <a:pt x="106332" y="174391"/>
                      <a:pt x="279665" y="0"/>
                    </a:cubicBezTo>
                    <a:close/>
                  </a:path>
                </a:pathLst>
              </a:cu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35" name="Ellipse 7"/>
              <p:cNvSpPr/>
              <p:nvPr/>
            </p:nvSpPr>
            <p:spPr bwMode="auto">
              <a:xfrm rot="909458">
                <a:off x="2119522" y="3617571"/>
                <a:ext cx="1492730" cy="1614526"/>
              </a:xfrm>
              <a:custGeom>
                <a:avLst/>
                <a:gdLst/>
                <a:ahLst/>
                <a:cxnLst/>
                <a:rect l="l" t="t" r="r" b="b"/>
                <a:pathLst>
                  <a:path w="1796590" h="1943180">
                    <a:moveTo>
                      <a:pt x="682669" y="43681"/>
                    </a:moveTo>
                    <a:cubicBezTo>
                      <a:pt x="773939" y="15293"/>
                      <a:pt x="870979" y="0"/>
                      <a:pt x="971590" y="0"/>
                    </a:cubicBezTo>
                    <a:lnTo>
                      <a:pt x="982053" y="950"/>
                    </a:lnTo>
                    <a:cubicBezTo>
                      <a:pt x="1137146" y="405830"/>
                      <a:pt x="1432341" y="724421"/>
                      <a:pt x="1796590" y="913797"/>
                    </a:cubicBezTo>
                    <a:cubicBezTo>
                      <a:pt x="1609613" y="1073552"/>
                      <a:pt x="1484803" y="1305144"/>
                      <a:pt x="1464191" y="1569791"/>
                    </a:cubicBezTo>
                    <a:cubicBezTo>
                      <a:pt x="1458025" y="1648968"/>
                      <a:pt x="1461531" y="1726667"/>
                      <a:pt x="1474818" y="1801546"/>
                    </a:cubicBezTo>
                    <a:cubicBezTo>
                      <a:pt x="1328502" y="1891776"/>
                      <a:pt x="1156049" y="1943180"/>
                      <a:pt x="971590" y="1943180"/>
                    </a:cubicBezTo>
                    <a:cubicBezTo>
                      <a:pt x="434996" y="1943180"/>
                      <a:pt x="0" y="1508184"/>
                      <a:pt x="0" y="971590"/>
                    </a:cubicBezTo>
                    <a:cubicBezTo>
                      <a:pt x="0" y="535607"/>
                      <a:pt x="287165" y="166695"/>
                      <a:pt x="682669" y="43681"/>
                    </a:cubicBezTo>
                    <a:close/>
                  </a:path>
                </a:pathLst>
              </a:custGeom>
              <a:gradFill flip="none" rotWithShape="1">
                <a:gsLst>
                  <a:gs pos="0">
                    <a:sysClr val="windowText" lastClr="000000">
                      <a:lumMod val="75000"/>
                      <a:lumOff val="25000"/>
                      <a:shade val="30000"/>
                      <a:satMod val="115000"/>
                    </a:sysClr>
                  </a:gs>
                  <a:gs pos="50000">
                    <a:sysClr val="windowText" lastClr="000000">
                      <a:lumMod val="75000"/>
                      <a:lumOff val="25000"/>
                      <a:shade val="67500"/>
                      <a:satMod val="115000"/>
                    </a:sysClr>
                  </a:gs>
                  <a:gs pos="100000">
                    <a:sysClr val="windowText" lastClr="000000">
                      <a:lumMod val="75000"/>
                      <a:lumOff val="25000"/>
                      <a:shade val="100000"/>
                      <a:satMod val="115000"/>
                    </a:sysClr>
                  </a:gs>
                </a:gsLst>
                <a:lin ang="27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grpSp>
            <p:nvGrpSpPr>
              <p:cNvPr id="36" name="组合 35"/>
              <p:cNvGrpSpPr/>
              <p:nvPr/>
            </p:nvGrpSpPr>
            <p:grpSpPr>
              <a:xfrm>
                <a:off x="1920689" y="844922"/>
                <a:ext cx="5235614" cy="5079571"/>
                <a:chOff x="1920689" y="844922"/>
                <a:chExt cx="5235614" cy="5079571"/>
              </a:xfrm>
            </p:grpSpPr>
            <p:sp>
              <p:nvSpPr>
                <p:cNvPr id="39" name="Ellipse 3"/>
                <p:cNvSpPr/>
                <p:nvPr/>
              </p:nvSpPr>
              <p:spPr>
                <a:xfrm>
                  <a:off x="3408989" y="2359793"/>
                  <a:ext cx="2326023" cy="2326023"/>
                </a:xfrm>
                <a:prstGeom prst="ellipse">
                  <a:avLst/>
                </a:prstGeom>
                <a:gradFill flip="none" rotWithShape="1">
                  <a:gsLst>
                    <a:gs pos="0">
                      <a:srgbClr val="3F4855">
                        <a:lumMod val="60000"/>
                        <a:lumOff val="40000"/>
                        <a:shade val="30000"/>
                        <a:satMod val="115000"/>
                      </a:srgbClr>
                    </a:gs>
                    <a:gs pos="50000">
                      <a:srgbClr val="3F4855">
                        <a:lumMod val="60000"/>
                        <a:lumOff val="40000"/>
                        <a:shade val="67500"/>
                        <a:satMod val="115000"/>
                      </a:srgbClr>
                    </a:gs>
                    <a:gs pos="100000">
                      <a:srgbClr val="3F4855">
                        <a:lumMod val="60000"/>
                        <a:lumOff val="40000"/>
                        <a:shade val="100000"/>
                        <a:satMod val="115000"/>
                      </a:srgbClr>
                    </a:gs>
                  </a:gsLst>
                  <a:lin ang="16200000" scaled="1"/>
                  <a:tileRect/>
                </a:gradFill>
                <a:ln w="3175" cap="flat" cmpd="sng" algn="ctr">
                  <a:solidFill>
                    <a:srgbClr val="3F4855">
                      <a:lumMod val="75000"/>
                    </a:srgbClr>
                  </a:solidFill>
                  <a:prstDash val="solid"/>
                </a:ln>
                <a:effectLst/>
              </p:spPr>
              <p:txBody>
                <a:bodyPr rtlCol="0" anchor="ctr"/>
                <a:lstStyle/>
                <a:p>
                  <a:pPr lvl="0" algn="ctr">
                    <a:defRPr/>
                  </a:pPr>
                  <a:r>
                    <a:rPr lang="zh-CN" altLang="en-US" sz="32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关注</a:t>
                  </a:r>
                  <a:endParaRPr lang="en-US" altLang="zh-CN" sz="32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a:defRPr/>
                  </a:pPr>
                  <a:r>
                    <a:rPr lang="zh-CN" altLang="en-US" sz="3200" b="1" kern="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细节</a:t>
                  </a:r>
                  <a:endParaRPr kumimoji="0" lang="en-US" sz="32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0" name="Ellipse 1"/>
                <p:cNvSpPr/>
                <p:nvPr/>
              </p:nvSpPr>
              <p:spPr bwMode="auto">
                <a:xfrm>
                  <a:off x="3815926" y="844922"/>
                  <a:ext cx="1563135" cy="1352357"/>
                </a:xfrm>
                <a:custGeom>
                  <a:avLst/>
                  <a:gdLst/>
                  <a:ahLst/>
                  <a:cxnLst/>
                  <a:rect l="l" t="t" r="r" b="b"/>
                  <a:pathLst>
                    <a:path w="1881327" h="1627643">
                      <a:moveTo>
                        <a:pt x="909737" y="0"/>
                      </a:moveTo>
                      <a:cubicBezTo>
                        <a:pt x="1446331" y="0"/>
                        <a:pt x="1881327" y="434996"/>
                        <a:pt x="1881327" y="971590"/>
                      </a:cubicBezTo>
                      <a:cubicBezTo>
                        <a:pt x="1881327" y="1225467"/>
                        <a:pt x="1783954" y="1456601"/>
                        <a:pt x="1622304" y="1627643"/>
                      </a:cubicBezTo>
                      <a:cubicBezTo>
                        <a:pt x="1407823" y="1531333"/>
                        <a:pt x="1169935" y="1478429"/>
                        <a:pt x="919691" y="1478429"/>
                      </a:cubicBezTo>
                      <a:cubicBezTo>
                        <a:pt x="752338" y="1478429"/>
                        <a:pt x="590510" y="1502090"/>
                        <a:pt x="437764" y="1547609"/>
                      </a:cubicBezTo>
                      <a:cubicBezTo>
                        <a:pt x="439086" y="1543067"/>
                        <a:pt x="439528" y="1538427"/>
                        <a:pt x="439938" y="1533777"/>
                      </a:cubicBezTo>
                      <a:cubicBezTo>
                        <a:pt x="472664" y="1162783"/>
                        <a:pt x="292347" y="822130"/>
                        <a:pt x="0" y="633018"/>
                      </a:cubicBezTo>
                      <a:cubicBezTo>
                        <a:pt x="136468" y="263166"/>
                        <a:pt x="492370" y="0"/>
                        <a:pt x="909737" y="0"/>
                      </a:cubicBezTo>
                      <a:close/>
                    </a:path>
                  </a:pathLst>
                </a:custGeom>
                <a:gradFill flip="none" rotWithShape="1">
                  <a:gsLst>
                    <a:gs pos="0">
                      <a:srgbClr val="8FC332">
                        <a:shade val="30000"/>
                        <a:satMod val="115000"/>
                      </a:srgbClr>
                    </a:gs>
                    <a:gs pos="50000">
                      <a:srgbClr val="8FC332">
                        <a:shade val="67500"/>
                        <a:satMod val="115000"/>
                      </a:srgbClr>
                    </a:gs>
                    <a:gs pos="100000">
                      <a:srgbClr val="8FC332">
                        <a:shade val="100000"/>
                        <a:satMod val="115000"/>
                      </a:srgbClr>
                    </a:gs>
                  </a:gsLst>
                  <a:lin ang="162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Lucida Sans Unicode" pitchFamily="34" charset="0"/>
                  </a:endParaRPr>
                </a:p>
              </p:txBody>
            </p:sp>
            <p:sp>
              <p:nvSpPr>
                <p:cNvPr id="41" name="Ellipse 2"/>
                <p:cNvSpPr/>
                <p:nvPr/>
              </p:nvSpPr>
              <p:spPr bwMode="auto">
                <a:xfrm rot="21307012">
                  <a:off x="5154596" y="1231565"/>
                  <a:ext cx="1438241" cy="1614271"/>
                </a:xfrm>
                <a:custGeom>
                  <a:avLst/>
                  <a:gdLst/>
                  <a:ahLst/>
                  <a:cxnLst/>
                  <a:rect l="l" t="t" r="r" b="b"/>
                  <a:pathLst>
                    <a:path w="1731010" h="1942872">
                      <a:moveTo>
                        <a:pt x="858760" y="5016"/>
                      </a:moveTo>
                      <a:cubicBezTo>
                        <a:pt x="1348690" y="54771"/>
                        <a:pt x="1731010" y="468533"/>
                        <a:pt x="1731010" y="971590"/>
                      </a:cubicBezTo>
                      <a:cubicBezTo>
                        <a:pt x="1731011" y="1506152"/>
                        <a:pt x="1299302" y="1939885"/>
                        <a:pt x="765509" y="1942872"/>
                      </a:cubicBezTo>
                      <a:cubicBezTo>
                        <a:pt x="615484" y="1581148"/>
                        <a:pt x="345116" y="1278803"/>
                        <a:pt x="0" y="1090065"/>
                      </a:cubicBezTo>
                      <a:cubicBezTo>
                        <a:pt x="173819" y="931818"/>
                        <a:pt x="290325" y="709981"/>
                        <a:pt x="311916" y="457252"/>
                      </a:cubicBezTo>
                      <a:cubicBezTo>
                        <a:pt x="321717" y="342547"/>
                        <a:pt x="311168" y="230797"/>
                        <a:pt x="282160" y="125858"/>
                      </a:cubicBezTo>
                      <a:cubicBezTo>
                        <a:pt x="422873" y="45524"/>
                        <a:pt x="585831" y="0"/>
                        <a:pt x="759421" y="0"/>
                      </a:cubicBezTo>
                      <a:cubicBezTo>
                        <a:pt x="792958" y="0"/>
                        <a:pt x="826098" y="1699"/>
                        <a:pt x="858760" y="5016"/>
                      </a:cubicBezTo>
                      <a:close/>
                    </a:path>
                  </a:pathLst>
                </a:custGeom>
                <a:gradFill flip="none" rotWithShape="1">
                  <a:gsLst>
                    <a:gs pos="0">
                      <a:srgbClr val="F8DA00">
                        <a:shade val="30000"/>
                        <a:satMod val="115000"/>
                      </a:srgbClr>
                    </a:gs>
                    <a:gs pos="50000">
                      <a:srgbClr val="F8DA00">
                        <a:shade val="67500"/>
                        <a:satMod val="115000"/>
                      </a:srgbClr>
                    </a:gs>
                    <a:gs pos="100000">
                      <a:srgbClr val="F8DA00">
                        <a:shade val="100000"/>
                        <a:satMod val="115000"/>
                      </a:srgbClr>
                    </a:gs>
                  </a:gsLst>
                  <a:lin ang="189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black"/>
                    </a:solidFill>
                    <a:effectLst/>
                    <a:uLnTx/>
                    <a:uFillTx/>
                    <a:latin typeface="Lucida Sans Unicode" pitchFamily="34" charset="0"/>
                  </a:endParaRPr>
                </a:p>
              </p:txBody>
            </p:sp>
            <p:sp>
              <p:nvSpPr>
                <p:cNvPr id="42" name="Ellipse 4"/>
                <p:cNvSpPr/>
                <p:nvPr/>
              </p:nvSpPr>
              <p:spPr bwMode="auto">
                <a:xfrm rot="1800000">
                  <a:off x="5625524" y="3745161"/>
                  <a:ext cx="1386075" cy="1592847"/>
                </a:xfrm>
                <a:custGeom>
                  <a:avLst/>
                  <a:gdLst/>
                  <a:ahLst/>
                  <a:cxnLst/>
                  <a:rect l="l" t="t" r="r" b="b"/>
                  <a:pathLst>
                    <a:path w="1668225" h="1917087">
                      <a:moveTo>
                        <a:pt x="63584" y="420981"/>
                      </a:moveTo>
                      <a:cubicBezTo>
                        <a:pt x="301175" y="436911"/>
                        <a:pt x="544391" y="362470"/>
                        <a:pt x="740979" y="196574"/>
                      </a:cubicBezTo>
                      <a:cubicBezTo>
                        <a:pt x="810270" y="138102"/>
                        <a:pt x="869335" y="72009"/>
                        <a:pt x="917157" y="0"/>
                      </a:cubicBezTo>
                      <a:cubicBezTo>
                        <a:pt x="1347622" y="99043"/>
                        <a:pt x="1668225" y="484830"/>
                        <a:pt x="1668225" y="945497"/>
                      </a:cubicBezTo>
                      <a:cubicBezTo>
                        <a:pt x="1668225" y="1482091"/>
                        <a:pt x="1233229" y="1917087"/>
                        <a:pt x="696635" y="1917087"/>
                      </a:cubicBezTo>
                      <a:cubicBezTo>
                        <a:pt x="423198" y="1917087"/>
                        <a:pt x="176143" y="1804131"/>
                        <a:pt x="0" y="1621933"/>
                      </a:cubicBezTo>
                      <a:cubicBezTo>
                        <a:pt x="162221" y="1248707"/>
                        <a:pt x="190159" y="822130"/>
                        <a:pt x="63584" y="420981"/>
                      </a:cubicBezTo>
                      <a:close/>
                    </a:path>
                  </a:pathLst>
                </a:custGeom>
                <a:gradFill flip="none" rotWithShape="1">
                  <a:gsLst>
                    <a:gs pos="0">
                      <a:srgbClr val="DA0930">
                        <a:shade val="30000"/>
                        <a:satMod val="115000"/>
                      </a:srgbClr>
                    </a:gs>
                    <a:gs pos="50000">
                      <a:srgbClr val="DA0930">
                        <a:shade val="67500"/>
                        <a:satMod val="115000"/>
                      </a:srgbClr>
                    </a:gs>
                    <a:gs pos="100000">
                      <a:srgbClr val="DA0930">
                        <a:shade val="100000"/>
                        <a:satMod val="115000"/>
                      </a:srgbClr>
                    </a:gs>
                  </a:gsLst>
                  <a:lin ang="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43" name="Ellipse 8"/>
                <p:cNvSpPr/>
                <p:nvPr/>
              </p:nvSpPr>
              <p:spPr bwMode="auto">
                <a:xfrm rot="548672">
                  <a:off x="1920689" y="2346576"/>
                  <a:ext cx="1386024" cy="1570888"/>
                </a:xfrm>
                <a:custGeom>
                  <a:avLst/>
                  <a:gdLst/>
                  <a:ahLst/>
                  <a:cxnLst/>
                  <a:rect l="l" t="t" r="r" b="b"/>
                  <a:pathLst>
                    <a:path w="1668163" h="1890659">
                      <a:moveTo>
                        <a:pt x="775781" y="19739"/>
                      </a:moveTo>
                      <a:cubicBezTo>
                        <a:pt x="839029" y="6797"/>
                        <a:pt x="904516" y="0"/>
                        <a:pt x="971590" y="0"/>
                      </a:cubicBezTo>
                      <a:cubicBezTo>
                        <a:pt x="1244994" y="0"/>
                        <a:pt x="1492023" y="112929"/>
                        <a:pt x="1668163" y="295086"/>
                      </a:cubicBezTo>
                      <a:cubicBezTo>
                        <a:pt x="1526732" y="598933"/>
                        <a:pt x="1471606" y="946877"/>
                        <a:pt x="1528881" y="1302684"/>
                      </a:cubicBezTo>
                      <a:cubicBezTo>
                        <a:pt x="1538399" y="1361813"/>
                        <a:pt x="1550796" y="1419761"/>
                        <a:pt x="1565918" y="1476406"/>
                      </a:cubicBezTo>
                      <a:cubicBezTo>
                        <a:pt x="1562561" y="1475471"/>
                        <a:pt x="1559135" y="1475092"/>
                        <a:pt x="1555703" y="1474731"/>
                      </a:cubicBezTo>
                      <a:cubicBezTo>
                        <a:pt x="1190050" y="1436214"/>
                        <a:pt x="850441" y="1605803"/>
                        <a:pt x="658517" y="1890659"/>
                      </a:cubicBezTo>
                      <a:cubicBezTo>
                        <a:pt x="275385" y="1761163"/>
                        <a:pt x="0" y="1398536"/>
                        <a:pt x="0" y="971590"/>
                      </a:cubicBezTo>
                      <a:cubicBezTo>
                        <a:pt x="0" y="502070"/>
                        <a:pt x="333044" y="110336"/>
                        <a:pt x="775781" y="19739"/>
                      </a:cubicBezTo>
                      <a:close/>
                    </a:path>
                  </a:pathLst>
                </a:custGeom>
                <a:gradFill flip="none" rotWithShape="1">
                  <a:gsLst>
                    <a:gs pos="0">
                      <a:srgbClr val="574F9C">
                        <a:shade val="30000"/>
                        <a:satMod val="115000"/>
                      </a:srgbClr>
                    </a:gs>
                    <a:gs pos="50000">
                      <a:srgbClr val="574F9C">
                        <a:shade val="67500"/>
                        <a:satMod val="115000"/>
                      </a:srgbClr>
                    </a:gs>
                    <a:gs pos="100000">
                      <a:srgbClr val="574F9C">
                        <a:shade val="100000"/>
                        <a:satMod val="115000"/>
                      </a:srgbClr>
                    </a:gs>
                  </a:gsLst>
                  <a:lin ang="27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44" name="Ellipse 9"/>
                <p:cNvSpPr/>
                <p:nvPr/>
              </p:nvSpPr>
              <p:spPr bwMode="auto">
                <a:xfrm rot="302462">
                  <a:off x="2576590" y="1241379"/>
                  <a:ext cx="1614526" cy="1465705"/>
                </a:xfrm>
                <a:custGeom>
                  <a:avLst/>
                  <a:gdLst/>
                  <a:ahLst/>
                  <a:cxnLst/>
                  <a:rect l="l" t="t" r="r" b="b"/>
                  <a:pathLst>
                    <a:path w="1943180" h="1764064">
                      <a:moveTo>
                        <a:pt x="872251" y="5016"/>
                      </a:moveTo>
                      <a:cubicBezTo>
                        <a:pt x="904913" y="1699"/>
                        <a:pt x="938053" y="0"/>
                        <a:pt x="971590" y="0"/>
                      </a:cubicBezTo>
                      <a:cubicBezTo>
                        <a:pt x="1508184" y="0"/>
                        <a:pt x="1943180" y="434996"/>
                        <a:pt x="1943180" y="971590"/>
                      </a:cubicBezTo>
                      <a:lnTo>
                        <a:pt x="1942564" y="985441"/>
                      </a:lnTo>
                      <a:cubicBezTo>
                        <a:pt x="1557767" y="1132507"/>
                        <a:pt x="1243321" y="1412222"/>
                        <a:pt x="1048315" y="1764064"/>
                      </a:cubicBezTo>
                      <a:cubicBezTo>
                        <a:pt x="886896" y="1568582"/>
                        <a:pt x="648418" y="1438073"/>
                        <a:pt x="375495" y="1418492"/>
                      </a:cubicBezTo>
                      <a:cubicBezTo>
                        <a:pt x="287012" y="1412144"/>
                        <a:pt x="200448" y="1417854"/>
                        <a:pt x="117626" y="1435300"/>
                      </a:cubicBezTo>
                      <a:cubicBezTo>
                        <a:pt x="42605" y="1297505"/>
                        <a:pt x="0" y="1139523"/>
                        <a:pt x="0" y="971590"/>
                      </a:cubicBezTo>
                      <a:cubicBezTo>
                        <a:pt x="0" y="468533"/>
                        <a:pt x="382321" y="54771"/>
                        <a:pt x="872251" y="5016"/>
                      </a:cubicBezTo>
                      <a:close/>
                    </a:path>
                  </a:pathLst>
                </a:custGeom>
                <a:gradFill flip="none" rotWithShape="1">
                  <a:gsLst>
                    <a:gs pos="0">
                      <a:srgbClr val="0098D1">
                        <a:shade val="30000"/>
                        <a:satMod val="115000"/>
                      </a:srgbClr>
                    </a:gs>
                    <a:gs pos="50000">
                      <a:srgbClr val="0098D1">
                        <a:shade val="67500"/>
                        <a:satMod val="115000"/>
                      </a:srgbClr>
                    </a:gs>
                    <a:gs pos="100000">
                      <a:srgbClr val="0098D1">
                        <a:shade val="100000"/>
                        <a:satMod val="115000"/>
                      </a:srgbClr>
                    </a:gs>
                  </a:gsLst>
                  <a:lin ang="10800000" scaled="1"/>
                  <a:tileRect/>
                </a:gradFill>
                <a:ln w="38100" cap="flat" cmpd="sng" algn="ctr">
                  <a:solidFill>
                    <a:sysClr val="window" lastClr="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smtClean="0">
                    <a:ln>
                      <a:noFill/>
                    </a:ln>
                    <a:solidFill>
                      <a:prstClr val="black"/>
                    </a:solidFill>
                    <a:effectLst/>
                    <a:uLnTx/>
                    <a:uFillTx/>
                    <a:latin typeface="Lucida Sans Unicode" pitchFamily="34" charset="0"/>
                  </a:endParaRPr>
                </a:p>
              </p:txBody>
            </p:sp>
            <p:sp>
              <p:nvSpPr>
                <p:cNvPr id="45" name="Rectangle 7"/>
                <p:cNvSpPr/>
                <p:nvPr/>
              </p:nvSpPr>
              <p:spPr>
                <a:xfrm>
                  <a:off x="5953732" y="2663404"/>
                  <a:ext cx="1202571"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墙</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46" name="Rectangle 10"/>
                <p:cNvSpPr/>
                <p:nvPr/>
              </p:nvSpPr>
              <p:spPr>
                <a:xfrm>
                  <a:off x="4441874" y="4906441"/>
                  <a:ext cx="1511857"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容</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47" name="Rectangle 11"/>
                <p:cNvSpPr/>
                <p:nvPr/>
              </p:nvSpPr>
              <p:spPr>
                <a:xfrm>
                  <a:off x="3320998" y="4906440"/>
                  <a:ext cx="989856"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装</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48" name="Rectangle 24"/>
                <p:cNvSpPr/>
                <p:nvPr/>
              </p:nvSpPr>
              <p:spPr>
                <a:xfrm>
                  <a:off x="2147249" y="3971751"/>
                  <a:ext cx="1277888"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气</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grpSp>
          <p:sp>
            <p:nvSpPr>
              <p:cNvPr id="37" name="Rectangle 25"/>
              <p:cNvSpPr/>
              <p:nvPr/>
            </p:nvSpPr>
            <p:spPr>
              <a:xfrm>
                <a:off x="2154777" y="2663404"/>
                <a:ext cx="917848"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温</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38" name="Rectangle 27"/>
              <p:cNvSpPr/>
              <p:nvPr/>
            </p:nvSpPr>
            <p:spPr>
              <a:xfrm>
                <a:off x="2834304" y="1512829"/>
                <a:ext cx="1054203"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光</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grpSp>
        <p:sp>
          <p:nvSpPr>
            <p:cNvPr id="29" name="Rectangle 4"/>
            <p:cNvSpPr/>
            <p:nvPr/>
          </p:nvSpPr>
          <p:spPr>
            <a:xfrm>
              <a:off x="1237797" y="1422116"/>
              <a:ext cx="1435903"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天</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30" name="Rectangle 6"/>
            <p:cNvSpPr/>
            <p:nvPr/>
          </p:nvSpPr>
          <p:spPr>
            <a:xfrm>
              <a:off x="2692586" y="1906529"/>
              <a:ext cx="1122986"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地</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sp>
          <p:nvSpPr>
            <p:cNvPr id="31" name="Rectangle 9"/>
            <p:cNvSpPr/>
            <p:nvPr/>
          </p:nvSpPr>
          <p:spPr>
            <a:xfrm>
              <a:off x="3098608" y="4468911"/>
              <a:ext cx="984283" cy="1018052"/>
            </a:xfrm>
            <a:prstGeom prst="rect">
              <a:avLst/>
            </a:prstGeom>
          </p:spPr>
          <p:txBody>
            <a:bodyPr wrap="square" anchor="ctr">
              <a:spAutoFit/>
            </a:bodyPr>
            <a:lstStyle/>
            <a:p>
              <a:pPr algn="ctr"/>
              <a:r>
                <a:rPr lang="zh-CN" altLang="en-US" sz="3900" b="1" dirty="0" smtClean="0">
                  <a:solidFill>
                    <a:prstClr val="white"/>
                  </a:solidFill>
                  <a:effectLst>
                    <a:outerShdw blurRad="38100" dist="38100" dir="2700000" algn="tl">
                      <a:srgbClr val="000000">
                        <a:alpha val="43137"/>
                      </a:srgbClr>
                    </a:outerShdw>
                  </a:effectLst>
                  <a:cs typeface="Arial" pitchFamily="34" charset="0"/>
                </a:rPr>
                <a:t>人</a:t>
              </a:r>
              <a:endParaRPr lang="en-US" sz="3900" b="1" dirty="0">
                <a:solidFill>
                  <a:prstClr val="white"/>
                </a:solidFill>
                <a:effectLst>
                  <a:outerShdw blurRad="38100" dist="38100" dir="2700000" algn="tl">
                    <a:srgbClr val="000000">
                      <a:alpha val="43137"/>
                    </a:srgbClr>
                  </a:outerShdw>
                </a:effectLst>
                <a:cs typeface="Arial" pitchFamily="34" charset="0"/>
              </a:endParaRPr>
            </a:p>
          </p:txBody>
        </p:sp>
      </p:grpSp>
      <p:pic>
        <p:nvPicPr>
          <p:cNvPr id="49" name="图片 48">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103224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四、管理建议</a:t>
              </a:r>
              <a:r>
                <a:rPr lang="en-US" altLang="zh-CN" sz="3800" b="1" dirty="0" smtClean="0">
                  <a:solidFill>
                    <a:srgbClr val="000000"/>
                  </a:solidFill>
                  <a:latin typeface="微软雅黑" panose="020B0503020204020204" pitchFamily="34" charset="-122"/>
                  <a:ea typeface="微软雅黑" panose="020B0503020204020204" pitchFamily="34" charset="-122"/>
                </a:rPr>
                <a:t>——</a:t>
              </a:r>
              <a:r>
                <a:rPr lang="zh-CN" altLang="en-US" sz="3800" b="1" dirty="0" smtClean="0">
                  <a:solidFill>
                    <a:srgbClr val="000000"/>
                  </a:solidFill>
                  <a:latin typeface="微软雅黑" panose="020B0503020204020204" pitchFamily="34" charset="-122"/>
                  <a:ea typeface="微软雅黑" panose="020B0503020204020204" pitchFamily="34" charset="-122"/>
                </a:rPr>
                <a:t>（六）教练能力</a:t>
              </a:r>
              <a:endParaRPr lang="zh-CN" altLang="en-US" sz="3800" b="1" dirty="0">
                <a:solidFill>
                  <a:srgbClr val="00000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00063" y="2349500"/>
            <a:ext cx="8089900" cy="3151188"/>
            <a:chOff x="500063" y="2349500"/>
            <a:chExt cx="8089900" cy="3151188"/>
          </a:xfrm>
        </p:grpSpPr>
        <p:sp>
          <p:nvSpPr>
            <p:cNvPr id="16" name="AutoShape 3"/>
            <p:cNvSpPr>
              <a:spLocks noChangeArrowheads="1"/>
            </p:cNvSpPr>
            <p:nvPr/>
          </p:nvSpPr>
          <p:spPr bwMode="gray">
            <a:xfrm>
              <a:off x="2862263" y="3124200"/>
              <a:ext cx="504825" cy="576263"/>
            </a:xfrm>
            <a:prstGeom prst="chevron">
              <a:avLst>
                <a:gd name="adj" fmla="val 52514"/>
              </a:avLst>
            </a:prstGeom>
            <a:solidFill>
              <a:srgbClr val="FF3399"/>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AutoShape 6"/>
            <p:cNvSpPr>
              <a:spLocks noChangeArrowheads="1"/>
            </p:cNvSpPr>
            <p:nvPr/>
          </p:nvSpPr>
          <p:spPr bwMode="auto">
            <a:xfrm>
              <a:off x="3556000" y="4864100"/>
              <a:ext cx="2057400" cy="574675"/>
            </a:xfrm>
            <a:prstGeom prst="roundRect">
              <a:avLst>
                <a:gd name="adj" fmla="val 50000"/>
              </a:avLst>
            </a:prstGeom>
            <a:noFill/>
            <a:ln w="38100" algn="ctr">
              <a:solidFill>
                <a:srgbClr val="808080"/>
              </a:solidFill>
              <a:round/>
              <a:headEnd/>
              <a:tailEnd/>
            </a:ln>
            <a:effectLst/>
          </p:spPr>
          <p:txBody>
            <a:bodyPr wrap="none" anchor="ctr"/>
            <a:lstStyle/>
            <a:p>
              <a:pPr algn="ctr">
                <a:defRPr/>
              </a:pPr>
              <a:r>
                <a:rPr lang="zh-CN" altLang="en-US" sz="2600" b="1" i="1" dirty="0">
                  <a:solidFill>
                    <a:srgbClr val="5F5F5F"/>
                  </a:solidFill>
                  <a:effectLst>
                    <a:outerShdw blurRad="38100" dist="38100" dir="2700000" algn="tl">
                      <a:srgbClr val="C0C0C0"/>
                    </a:outerShdw>
                  </a:effectLst>
                  <a:latin typeface="Verdana" pitchFamily="34" charset="0"/>
                  <a:ea typeface="宋体" charset="-122"/>
                </a:rPr>
                <a:t>弘扬</a:t>
              </a:r>
              <a:endParaRPr lang="en-US" altLang="zh-CN" sz="2600" b="1" i="1" dirty="0">
                <a:solidFill>
                  <a:srgbClr val="5F5F5F"/>
                </a:solidFill>
                <a:effectLst>
                  <a:outerShdw blurRad="38100" dist="38100" dir="2700000" algn="tl">
                    <a:srgbClr val="C0C0C0"/>
                  </a:outerShdw>
                </a:effectLst>
                <a:latin typeface="Verdana" pitchFamily="34" charset="0"/>
                <a:ea typeface="宋体" charset="-122"/>
              </a:endParaRPr>
            </a:p>
          </p:txBody>
        </p:sp>
        <p:grpSp>
          <p:nvGrpSpPr>
            <p:cNvPr id="18" name="Group 20"/>
            <p:cNvGrpSpPr>
              <a:grpSpLocks/>
            </p:cNvGrpSpPr>
            <p:nvPr/>
          </p:nvGrpSpPr>
          <p:grpSpPr bwMode="auto">
            <a:xfrm>
              <a:off x="3522663" y="2349500"/>
              <a:ext cx="2160587" cy="2160588"/>
              <a:chOff x="2208" y="1536"/>
              <a:chExt cx="1361" cy="1361"/>
            </a:xfrm>
          </p:grpSpPr>
          <p:sp>
            <p:nvSpPr>
              <p:cNvPr id="46" name="Oval 21"/>
              <p:cNvSpPr>
                <a:spLocks noChangeArrowheads="1"/>
              </p:cNvSpPr>
              <p:nvPr/>
            </p:nvSpPr>
            <p:spPr bwMode="gray">
              <a:xfrm>
                <a:off x="2208" y="1536"/>
                <a:ext cx="1361" cy="1361"/>
              </a:xfrm>
              <a:prstGeom prst="ellipse">
                <a:avLst/>
              </a:prstGeom>
              <a:gradFill rotWithShape="1">
                <a:gsLst>
                  <a:gs pos="0">
                    <a:srgbClr val="FFFFFF"/>
                  </a:gs>
                  <a:gs pos="50000">
                    <a:srgbClr val="FF33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7" name="Oval 22"/>
              <p:cNvSpPr>
                <a:spLocks noChangeArrowheads="1"/>
              </p:cNvSpPr>
              <p:nvPr/>
            </p:nvSpPr>
            <p:spPr bwMode="gray">
              <a:xfrm>
                <a:off x="2208" y="1536"/>
                <a:ext cx="1361" cy="1361"/>
              </a:xfrm>
              <a:prstGeom prst="ellipse">
                <a:avLst/>
              </a:prstGeom>
              <a:gradFill rotWithShape="1">
                <a:gsLst>
                  <a:gs pos="0">
                    <a:srgbClr val="FF3399">
                      <a:alpha val="32001"/>
                    </a:srgbClr>
                  </a:gs>
                  <a:gs pos="100000">
                    <a:srgbClr val="76184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8" name="Oval 23"/>
              <p:cNvSpPr>
                <a:spLocks noChangeArrowheads="1"/>
              </p:cNvSpPr>
              <p:nvPr/>
            </p:nvSpPr>
            <p:spPr bwMode="gray">
              <a:xfrm>
                <a:off x="2297" y="1625"/>
                <a:ext cx="1183" cy="1183"/>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9" name="Oval 24"/>
              <p:cNvSpPr>
                <a:spLocks noChangeArrowheads="1"/>
              </p:cNvSpPr>
              <p:nvPr/>
            </p:nvSpPr>
            <p:spPr bwMode="gray">
              <a:xfrm>
                <a:off x="2304" y="1623"/>
                <a:ext cx="1183" cy="1183"/>
              </a:xfrm>
              <a:prstGeom prst="ellipse">
                <a:avLst/>
              </a:prstGeom>
              <a:gradFill rotWithShape="1">
                <a:gsLst>
                  <a:gs pos="0">
                    <a:srgbClr val="A22061"/>
                  </a:gs>
                  <a:gs pos="100000">
                    <a:srgbClr val="FF33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0" name="Oval 25"/>
              <p:cNvSpPr>
                <a:spLocks noChangeArrowheads="1"/>
              </p:cNvSpPr>
              <p:nvPr/>
            </p:nvSpPr>
            <p:spPr bwMode="gray">
              <a:xfrm>
                <a:off x="2356" y="1684"/>
                <a:ext cx="1065" cy="106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51" name="Group 26"/>
              <p:cNvGrpSpPr>
                <a:grpSpLocks/>
              </p:cNvGrpSpPr>
              <p:nvPr/>
            </p:nvGrpSpPr>
            <p:grpSpPr bwMode="auto">
              <a:xfrm>
                <a:off x="2373" y="1696"/>
                <a:ext cx="1031" cy="1031"/>
                <a:chOff x="4166" y="1706"/>
                <a:chExt cx="1252" cy="1252"/>
              </a:xfrm>
            </p:grpSpPr>
            <p:sp>
              <p:nvSpPr>
                <p:cNvPr id="53"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4"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5"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6"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2" name="Text Box 31"/>
              <p:cNvSpPr txBox="1">
                <a:spLocks noChangeArrowheads="1"/>
              </p:cNvSpPr>
              <p:nvPr/>
            </p:nvSpPr>
            <p:spPr bwMode="gray">
              <a:xfrm>
                <a:off x="2418" y="1924"/>
                <a:ext cx="1005"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zh-CN"/>
                </a:defPPr>
                <a:lvl1pPr>
                  <a:defRPr sz="5500">
                    <a:solidFill>
                      <a:srgbClr val="000000"/>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t>传播</a:t>
                </a:r>
                <a:endParaRPr lang="en-US" altLang="zh-CN" dirty="0"/>
              </a:p>
            </p:txBody>
          </p:sp>
        </p:grpSp>
        <p:sp>
          <p:nvSpPr>
            <p:cNvPr id="19" name="AutoShape 6"/>
            <p:cNvSpPr>
              <a:spLocks noChangeArrowheads="1"/>
            </p:cNvSpPr>
            <p:nvPr/>
          </p:nvSpPr>
          <p:spPr bwMode="auto">
            <a:xfrm>
              <a:off x="533400" y="4908550"/>
              <a:ext cx="2057400" cy="574675"/>
            </a:xfrm>
            <a:prstGeom prst="roundRect">
              <a:avLst>
                <a:gd name="adj" fmla="val 50000"/>
              </a:avLst>
            </a:prstGeom>
            <a:noFill/>
            <a:ln w="38100" algn="ctr">
              <a:solidFill>
                <a:srgbClr val="808080"/>
              </a:solidFill>
              <a:round/>
              <a:headEnd/>
              <a:tailEnd/>
            </a:ln>
            <a:effectLst/>
          </p:spPr>
          <p:txBody>
            <a:bodyPr wrap="none" anchor="ctr"/>
            <a:lstStyle/>
            <a:p>
              <a:pPr algn="ctr">
                <a:defRPr/>
              </a:pPr>
              <a:r>
                <a:rPr lang="zh-CN" altLang="en-US" sz="2600" b="1" i="1" dirty="0" smtClean="0">
                  <a:solidFill>
                    <a:srgbClr val="5F5F5F"/>
                  </a:solidFill>
                  <a:effectLst>
                    <a:outerShdw blurRad="38100" dist="38100" dir="2700000" algn="tl">
                      <a:srgbClr val="C0C0C0"/>
                    </a:outerShdw>
                  </a:effectLst>
                  <a:latin typeface="Verdana" pitchFamily="34" charset="0"/>
                  <a:ea typeface="宋体" charset="-122"/>
                </a:rPr>
                <a:t>接受</a:t>
              </a:r>
              <a:endParaRPr lang="en-US" altLang="zh-CN" sz="2600" b="1" i="1" dirty="0">
                <a:solidFill>
                  <a:srgbClr val="5F5F5F"/>
                </a:solidFill>
                <a:effectLst>
                  <a:outerShdw blurRad="38100" dist="38100" dir="2700000" algn="tl">
                    <a:srgbClr val="C0C0C0"/>
                  </a:outerShdw>
                </a:effectLst>
                <a:latin typeface="Verdana" pitchFamily="34" charset="0"/>
                <a:ea typeface="宋体" charset="-122"/>
              </a:endParaRPr>
            </a:p>
          </p:txBody>
        </p:sp>
        <p:grpSp>
          <p:nvGrpSpPr>
            <p:cNvPr id="20" name="Group 20"/>
            <p:cNvGrpSpPr>
              <a:grpSpLocks/>
            </p:cNvGrpSpPr>
            <p:nvPr/>
          </p:nvGrpSpPr>
          <p:grpSpPr bwMode="auto">
            <a:xfrm>
              <a:off x="500063" y="2393950"/>
              <a:ext cx="2160587" cy="2160588"/>
              <a:chOff x="2208" y="1536"/>
              <a:chExt cx="1361" cy="1361"/>
            </a:xfrm>
          </p:grpSpPr>
          <p:sp>
            <p:nvSpPr>
              <p:cNvPr id="35" name="Oval 21"/>
              <p:cNvSpPr>
                <a:spLocks noChangeArrowheads="1"/>
              </p:cNvSpPr>
              <p:nvPr/>
            </p:nvSpPr>
            <p:spPr bwMode="gray">
              <a:xfrm>
                <a:off x="2208" y="1536"/>
                <a:ext cx="1361" cy="1361"/>
              </a:xfrm>
              <a:prstGeom prst="ellipse">
                <a:avLst/>
              </a:prstGeom>
              <a:gradFill rotWithShape="1">
                <a:gsLst>
                  <a:gs pos="0">
                    <a:srgbClr val="FFFFFF"/>
                  </a:gs>
                  <a:gs pos="50000">
                    <a:srgbClr val="FF33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 name="Oval 22"/>
              <p:cNvSpPr>
                <a:spLocks noChangeArrowheads="1"/>
              </p:cNvSpPr>
              <p:nvPr/>
            </p:nvSpPr>
            <p:spPr bwMode="gray">
              <a:xfrm>
                <a:off x="2208" y="1536"/>
                <a:ext cx="1361" cy="1361"/>
              </a:xfrm>
              <a:prstGeom prst="ellipse">
                <a:avLst/>
              </a:prstGeom>
              <a:gradFill rotWithShape="1">
                <a:gsLst>
                  <a:gs pos="0">
                    <a:srgbClr val="FF3399">
                      <a:alpha val="32001"/>
                    </a:srgbClr>
                  </a:gs>
                  <a:gs pos="100000">
                    <a:srgbClr val="76184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7" name="Oval 23"/>
              <p:cNvSpPr>
                <a:spLocks noChangeArrowheads="1"/>
              </p:cNvSpPr>
              <p:nvPr/>
            </p:nvSpPr>
            <p:spPr bwMode="gray">
              <a:xfrm>
                <a:off x="2297" y="1625"/>
                <a:ext cx="1183" cy="1183"/>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8" name="Oval 24"/>
              <p:cNvSpPr>
                <a:spLocks noChangeArrowheads="1"/>
              </p:cNvSpPr>
              <p:nvPr/>
            </p:nvSpPr>
            <p:spPr bwMode="gray">
              <a:xfrm>
                <a:off x="2304" y="1623"/>
                <a:ext cx="1183" cy="1183"/>
              </a:xfrm>
              <a:prstGeom prst="ellipse">
                <a:avLst/>
              </a:prstGeom>
              <a:gradFill rotWithShape="1">
                <a:gsLst>
                  <a:gs pos="0">
                    <a:srgbClr val="A22061"/>
                  </a:gs>
                  <a:gs pos="100000">
                    <a:srgbClr val="FF33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Oval 25"/>
              <p:cNvSpPr>
                <a:spLocks noChangeArrowheads="1"/>
              </p:cNvSpPr>
              <p:nvPr/>
            </p:nvSpPr>
            <p:spPr bwMode="gray">
              <a:xfrm>
                <a:off x="2356" y="1684"/>
                <a:ext cx="1065" cy="106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40" name="Group 26"/>
              <p:cNvGrpSpPr>
                <a:grpSpLocks/>
              </p:cNvGrpSpPr>
              <p:nvPr/>
            </p:nvGrpSpPr>
            <p:grpSpPr bwMode="auto">
              <a:xfrm>
                <a:off x="2373" y="1696"/>
                <a:ext cx="1031" cy="1031"/>
                <a:chOff x="4166" y="1706"/>
                <a:chExt cx="1252" cy="1252"/>
              </a:xfrm>
            </p:grpSpPr>
            <p:sp>
              <p:nvSpPr>
                <p:cNvPr id="42"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4"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41" name="Text Box 31"/>
              <p:cNvSpPr txBox="1">
                <a:spLocks noChangeArrowheads="1"/>
              </p:cNvSpPr>
              <p:nvPr/>
            </p:nvSpPr>
            <p:spPr bwMode="gray">
              <a:xfrm>
                <a:off x="2422" y="1916"/>
                <a:ext cx="1005"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500" dirty="0" smtClean="0">
                    <a:solidFill>
                      <a:srgbClr val="000000"/>
                    </a:solidFill>
                    <a:latin typeface="微软雅黑" panose="020B0503020204020204" pitchFamily="34" charset="-122"/>
                    <a:ea typeface="微软雅黑" panose="020B0503020204020204" pitchFamily="34" charset="-122"/>
                  </a:rPr>
                  <a:t>认同</a:t>
                </a:r>
                <a:endParaRPr lang="en-US" altLang="zh-CN" sz="5500" dirty="0">
                  <a:solidFill>
                    <a:srgbClr val="000000"/>
                  </a:solidFill>
                  <a:latin typeface="微软雅黑" panose="020B0503020204020204" pitchFamily="34" charset="-122"/>
                  <a:ea typeface="微软雅黑" panose="020B0503020204020204" pitchFamily="34" charset="-122"/>
                </a:endParaRPr>
              </a:p>
            </p:txBody>
          </p:sp>
        </p:grpSp>
        <p:sp>
          <p:nvSpPr>
            <p:cNvPr id="21" name="AutoShape 6"/>
            <p:cNvSpPr>
              <a:spLocks noChangeArrowheads="1"/>
            </p:cNvSpPr>
            <p:nvPr/>
          </p:nvSpPr>
          <p:spPr bwMode="auto">
            <a:xfrm>
              <a:off x="6462713" y="4926013"/>
              <a:ext cx="2057400" cy="574675"/>
            </a:xfrm>
            <a:prstGeom prst="roundRect">
              <a:avLst>
                <a:gd name="adj" fmla="val 50000"/>
              </a:avLst>
            </a:prstGeom>
            <a:noFill/>
            <a:ln w="38100" algn="ctr">
              <a:solidFill>
                <a:srgbClr val="808080"/>
              </a:solidFill>
              <a:round/>
              <a:headEnd/>
              <a:tailEnd/>
            </a:ln>
            <a:effectLst/>
          </p:spPr>
          <p:txBody>
            <a:bodyPr wrap="none" anchor="ctr"/>
            <a:lstStyle/>
            <a:p>
              <a:pPr algn="ctr">
                <a:defRPr/>
              </a:pPr>
              <a:r>
                <a:rPr lang="zh-CN" altLang="en-US" sz="2600" b="1" i="1" dirty="0">
                  <a:solidFill>
                    <a:srgbClr val="5F5F5F"/>
                  </a:solidFill>
                  <a:effectLst>
                    <a:outerShdw blurRad="38100" dist="38100" dir="2700000" algn="tl">
                      <a:srgbClr val="C0C0C0"/>
                    </a:outerShdw>
                  </a:effectLst>
                  <a:latin typeface="Verdana" pitchFamily="34" charset="0"/>
                  <a:ea typeface="宋体" charset="-122"/>
                </a:rPr>
                <a:t>积淀</a:t>
              </a:r>
              <a:endParaRPr lang="en-US" altLang="zh-CN" sz="2600" b="1" i="1" dirty="0">
                <a:solidFill>
                  <a:srgbClr val="5F5F5F"/>
                </a:solidFill>
                <a:effectLst>
                  <a:outerShdw blurRad="38100" dist="38100" dir="2700000" algn="tl">
                    <a:srgbClr val="C0C0C0"/>
                  </a:outerShdw>
                </a:effectLst>
                <a:latin typeface="Verdana" pitchFamily="34" charset="0"/>
                <a:ea typeface="宋体" charset="-122"/>
              </a:endParaRPr>
            </a:p>
          </p:txBody>
        </p:sp>
        <p:grpSp>
          <p:nvGrpSpPr>
            <p:cNvPr id="22" name="Group 20"/>
            <p:cNvGrpSpPr>
              <a:grpSpLocks/>
            </p:cNvGrpSpPr>
            <p:nvPr/>
          </p:nvGrpSpPr>
          <p:grpSpPr bwMode="auto">
            <a:xfrm>
              <a:off x="6429375" y="2411413"/>
              <a:ext cx="2160588" cy="2160587"/>
              <a:chOff x="2208" y="1536"/>
              <a:chExt cx="1361" cy="1361"/>
            </a:xfrm>
          </p:grpSpPr>
          <p:sp>
            <p:nvSpPr>
              <p:cNvPr id="24" name="Oval 21"/>
              <p:cNvSpPr>
                <a:spLocks noChangeArrowheads="1"/>
              </p:cNvSpPr>
              <p:nvPr/>
            </p:nvSpPr>
            <p:spPr bwMode="gray">
              <a:xfrm>
                <a:off x="2208" y="1536"/>
                <a:ext cx="1361" cy="1361"/>
              </a:xfrm>
              <a:prstGeom prst="ellipse">
                <a:avLst/>
              </a:prstGeom>
              <a:gradFill rotWithShape="1">
                <a:gsLst>
                  <a:gs pos="0">
                    <a:srgbClr val="FFFFFF"/>
                  </a:gs>
                  <a:gs pos="50000">
                    <a:srgbClr val="FF3399"/>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Oval 22"/>
              <p:cNvSpPr>
                <a:spLocks noChangeArrowheads="1"/>
              </p:cNvSpPr>
              <p:nvPr/>
            </p:nvSpPr>
            <p:spPr bwMode="gray">
              <a:xfrm>
                <a:off x="2208" y="1536"/>
                <a:ext cx="1361" cy="1361"/>
              </a:xfrm>
              <a:prstGeom prst="ellipse">
                <a:avLst/>
              </a:prstGeom>
              <a:gradFill rotWithShape="1">
                <a:gsLst>
                  <a:gs pos="0">
                    <a:srgbClr val="FF3399">
                      <a:alpha val="32001"/>
                    </a:srgbClr>
                  </a:gs>
                  <a:gs pos="100000">
                    <a:srgbClr val="76184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Oval 23"/>
              <p:cNvSpPr>
                <a:spLocks noChangeArrowheads="1"/>
              </p:cNvSpPr>
              <p:nvPr/>
            </p:nvSpPr>
            <p:spPr bwMode="gray">
              <a:xfrm>
                <a:off x="2297" y="1625"/>
                <a:ext cx="1183" cy="1183"/>
              </a:xfrm>
              <a:prstGeom prst="ellipse">
                <a:avLst/>
              </a:prstGeom>
              <a:gradFill rotWithShape="1">
                <a:gsLst>
                  <a:gs pos="0">
                    <a:srgbClr val="8A3753"/>
                  </a:gs>
                  <a:gs pos="50000">
                    <a:srgbClr val="FF6699"/>
                  </a:gs>
                  <a:gs pos="100000">
                    <a:srgbClr val="8A3753"/>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 name="Oval 24"/>
              <p:cNvSpPr>
                <a:spLocks noChangeArrowheads="1"/>
              </p:cNvSpPr>
              <p:nvPr/>
            </p:nvSpPr>
            <p:spPr bwMode="gray">
              <a:xfrm>
                <a:off x="2304" y="1623"/>
                <a:ext cx="1183" cy="1183"/>
              </a:xfrm>
              <a:prstGeom prst="ellipse">
                <a:avLst/>
              </a:prstGeom>
              <a:gradFill rotWithShape="1">
                <a:gsLst>
                  <a:gs pos="0">
                    <a:srgbClr val="A22061"/>
                  </a:gs>
                  <a:gs pos="100000">
                    <a:srgbClr val="FF3399">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Oval 25"/>
              <p:cNvSpPr>
                <a:spLocks noChangeArrowheads="1"/>
              </p:cNvSpPr>
              <p:nvPr/>
            </p:nvSpPr>
            <p:spPr bwMode="gray">
              <a:xfrm>
                <a:off x="2356" y="1684"/>
                <a:ext cx="1065" cy="106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nvGrpSpPr>
              <p:cNvPr id="29" name="Group 26"/>
              <p:cNvGrpSpPr>
                <a:grpSpLocks/>
              </p:cNvGrpSpPr>
              <p:nvPr/>
            </p:nvGrpSpPr>
            <p:grpSpPr bwMode="auto">
              <a:xfrm>
                <a:off x="2373" y="1696"/>
                <a:ext cx="1031" cy="1031"/>
                <a:chOff x="4166" y="1706"/>
                <a:chExt cx="1252" cy="1252"/>
              </a:xfrm>
            </p:grpSpPr>
            <p:sp>
              <p:nvSpPr>
                <p:cNvPr id="31" name="Oval 2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2" name="Oval 2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3" name="Oval 2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4" name="Oval 3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30" name="Text Box 31"/>
              <p:cNvSpPr txBox="1">
                <a:spLocks noChangeArrowheads="1"/>
              </p:cNvSpPr>
              <p:nvPr/>
            </p:nvSpPr>
            <p:spPr bwMode="gray">
              <a:xfrm>
                <a:off x="2438" y="1879"/>
                <a:ext cx="1005"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5500" dirty="0">
                    <a:solidFill>
                      <a:srgbClr val="000000"/>
                    </a:solidFill>
                    <a:latin typeface="微软雅黑" panose="020B0503020204020204" pitchFamily="34" charset="-122"/>
                    <a:ea typeface="微软雅黑" panose="020B0503020204020204" pitchFamily="34" charset="-122"/>
                  </a:rPr>
                  <a:t>传承</a:t>
                </a:r>
                <a:endParaRPr lang="en-US" altLang="zh-CN" sz="5500" dirty="0">
                  <a:solidFill>
                    <a:srgbClr val="000000"/>
                  </a:solidFill>
                  <a:latin typeface="微软雅黑" panose="020B0503020204020204" pitchFamily="34" charset="-122"/>
                  <a:ea typeface="微软雅黑" panose="020B0503020204020204" pitchFamily="34" charset="-122"/>
                </a:endParaRPr>
              </a:p>
            </p:txBody>
          </p:sp>
        </p:grpSp>
        <p:sp>
          <p:nvSpPr>
            <p:cNvPr id="23" name="AutoShape 3"/>
            <p:cNvSpPr>
              <a:spLocks noChangeArrowheads="1"/>
            </p:cNvSpPr>
            <p:nvPr/>
          </p:nvSpPr>
          <p:spPr bwMode="gray">
            <a:xfrm>
              <a:off x="5803900" y="3125788"/>
              <a:ext cx="504825" cy="576262"/>
            </a:xfrm>
            <a:prstGeom prst="chevron">
              <a:avLst>
                <a:gd name="adj" fmla="val 52514"/>
              </a:avLst>
            </a:prstGeom>
            <a:solidFill>
              <a:srgbClr val="FF3399"/>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7" name="矩形 56"/>
          <p:cNvSpPr/>
          <p:nvPr/>
        </p:nvSpPr>
        <p:spPr>
          <a:xfrm>
            <a:off x="500063" y="6021288"/>
            <a:ext cx="7959725" cy="646331"/>
          </a:xfrm>
          <a:prstGeom prst="rect">
            <a:avLst/>
          </a:prstGeom>
        </p:spPr>
        <p:txBody>
          <a:bodyPr wrap="square">
            <a:spAutoFit/>
          </a:bodyPr>
          <a:lstStyle/>
          <a:p>
            <a:pPr marL="285750" indent="-285750">
              <a:buFont typeface="Arial" panose="020B0604020202020204" pitchFamily="34" charset="0"/>
              <a:buChar char="•"/>
            </a:pPr>
            <a:r>
              <a:rPr lang="zh-CN" altLang="en-US" dirty="0">
                <a:solidFill>
                  <a:srgbClr val="FFC000"/>
                </a:solidFill>
                <a:latin typeface="微软雅黑" pitchFamily="34" charset="-122"/>
                <a:ea typeface="微软雅黑" pitchFamily="34" charset="-122"/>
              </a:rPr>
              <a:t>管理团队在认同公司文化、理念的基础上，肩负文化 、理念与专业传播、实现传承的责任。建立一个学习型的组织；激发下属潜能</a:t>
            </a:r>
            <a:endParaRPr lang="en-US" altLang="zh-CN" dirty="0">
              <a:solidFill>
                <a:srgbClr val="FFC000"/>
              </a:solidFill>
              <a:latin typeface="微软雅黑" pitchFamily="34" charset="-122"/>
              <a:ea typeface="微软雅黑" pitchFamily="34" charset="-122"/>
            </a:endParaRPr>
          </a:p>
        </p:txBody>
      </p:sp>
      <p:pic>
        <p:nvPicPr>
          <p:cNvPr id="58" name="图片 57">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424" y="6093296"/>
            <a:ext cx="613877" cy="613877"/>
          </a:xfrm>
          <a:prstGeom prst="rect">
            <a:avLst/>
          </a:prstGeom>
        </p:spPr>
      </p:pic>
    </p:spTree>
    <p:extLst>
      <p:ext uri="{BB962C8B-B14F-4D97-AF65-F5344CB8AC3E}">
        <p14:creationId xmlns:p14="http://schemas.microsoft.com/office/powerpoint/2010/main" val="4112512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51520" y="1340768"/>
            <a:ext cx="2088232" cy="504056"/>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2"/>
              </a:rPr>
              <a:t>www.1ppt.com/moban/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行业</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3"/>
              </a:rPr>
              <a:t>www.1ppt.com/hangye/</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节日</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模板：</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4"/>
              </a:rPr>
              <a:t>www.1ppt.com/jieri/</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素材下载：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5"/>
              </a:rPr>
              <a:t>www.1ppt.com/sucai/</a:t>
            </a:r>
            <a:endPar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背景图片：</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6"/>
              </a:rPr>
              <a:t>www.1ppt.com/beijing/</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图表下载：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7"/>
              </a:rPr>
              <a:t>www.1ppt.com/tubiao/</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优秀</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8"/>
              </a:rPr>
              <a:t>www.1ppt.com/xiazai/</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9"/>
              </a:rPr>
              <a:t>www.1ppt.com/powerpoint/</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Word</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 </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0"/>
              </a:rPr>
              <a:t>www.1ppt.com/word/</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Excel</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教程：</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1"/>
              </a:rPr>
              <a:t>www.1ppt.com/excel/</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资料下载：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2"/>
              </a:rPr>
              <a:t>www.1ppt.com/ziliao/</a:t>
            </a:r>
            <a:endPar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PPT</a:t>
            </a: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课件下载：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3"/>
              </a:rPr>
              <a:t>www.1ppt.com/kejian/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rPr>
              <a:t>范文下载：</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hlinkClick r:id="rId14"/>
              </a:rPr>
              <a:t>www.1ppt.com/fanwen/</a:t>
            </a:r>
            <a:r>
              <a:rPr kumimoji="0" lang="en-US" altLang="zh-CN" sz="400" b="0" i="0" u="none" strike="noStrike" kern="0" cap="none" spc="0" normalizeH="0" baseline="0" noProof="0" dirty="0" smtClean="0">
                <a:ln>
                  <a:noFill/>
                </a:ln>
                <a:solidFill>
                  <a:srgbClr val="EEECE1">
                    <a:lumMod val="25000"/>
                  </a:srgbClr>
                </a:solidFill>
                <a:effectLst/>
                <a:uLnTx/>
                <a:uFillTx/>
                <a:latin typeface="Calibri"/>
                <a:ea typeface="宋体"/>
              </a:rPr>
              <a:t>           </a:t>
            </a:r>
            <a:endParaRPr kumimoji="0" lang="zh-CN" altLang="en-US" sz="400" b="0" i="0" u="none" strike="noStrike" kern="0" cap="none" spc="0" normalizeH="0" baseline="0" noProof="0" dirty="0" smtClean="0">
              <a:ln>
                <a:noFill/>
              </a:ln>
              <a:solidFill>
                <a:srgbClr val="EEECE1">
                  <a:lumMod val="25000"/>
                </a:srgbClr>
              </a:solidFill>
              <a:effectLst/>
              <a:uLnTx/>
              <a:uFillTx/>
              <a:latin typeface="Calibri"/>
              <a:ea typeface="宋体"/>
            </a:endParaRPr>
          </a:p>
        </p:txBody>
      </p:sp>
      <p:pic>
        <p:nvPicPr>
          <p:cNvPr id="21506" name="Billede 8" descr="dreamstime_Handshake.jpg"/>
          <p:cNvPicPr>
            <a:picLocks noChangeAspect="1"/>
          </p:cNvPicPr>
          <p:nvPr/>
        </p:nvPicPr>
        <p:blipFill>
          <a:blip r:embed="rId15"/>
          <a:srcRect/>
          <a:stretch>
            <a:fillRect/>
          </a:stretch>
        </p:blipFill>
        <p:spPr bwMode="auto">
          <a:xfrm>
            <a:off x="-14288" y="0"/>
            <a:ext cx="9151938" cy="6324600"/>
          </a:xfrm>
          <a:prstGeom prst="rect">
            <a:avLst/>
          </a:prstGeom>
          <a:noFill/>
          <a:ln w="9525">
            <a:noFill/>
            <a:miter lim="800000"/>
            <a:headEnd/>
            <a:tailEnd/>
          </a:ln>
        </p:spPr>
      </p:pic>
      <p:sp>
        <p:nvSpPr>
          <p:cNvPr id="12" name="Rektangel 11"/>
          <p:cNvSpPr/>
          <p:nvPr/>
        </p:nvSpPr>
        <p:spPr>
          <a:xfrm>
            <a:off x="-14288" y="6115050"/>
            <a:ext cx="9180513" cy="742950"/>
          </a:xfrm>
          <a:prstGeom prst="rect">
            <a:avLst/>
          </a:prstGeom>
          <a:gradFill flip="none" rotWithShape="1">
            <a:gsLst>
              <a:gs pos="89000">
                <a:srgbClr val="C00000"/>
              </a:gs>
              <a:gs pos="20000">
                <a:srgbClr val="F50736"/>
              </a:gs>
              <a:gs pos="11000">
                <a:srgbClr val="F50736"/>
              </a:gs>
            </a:gsLst>
            <a:lin ang="2700000" scaled="1"/>
            <a:tileRec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8" name="Rektangel 7"/>
          <p:cNvSpPr/>
          <p:nvPr/>
        </p:nvSpPr>
        <p:spPr>
          <a:xfrm>
            <a:off x="-159026" y="-1"/>
            <a:ext cx="9310964" cy="3926635"/>
          </a:xfrm>
          <a:prstGeom prst="rect">
            <a:avLst/>
          </a:prstGeom>
          <a:gradFill>
            <a:gsLst>
              <a:gs pos="0">
                <a:schemeClr val="accent1">
                  <a:tint val="100000"/>
                  <a:shade val="100000"/>
                  <a:satMod val="130000"/>
                  <a:alpha val="85000"/>
                </a:schemeClr>
              </a:gs>
              <a:gs pos="100000">
                <a:schemeClr val="accent1">
                  <a:tint val="50000"/>
                  <a:shade val="100000"/>
                  <a:satMod val="350000"/>
                  <a:alpha val="71000"/>
                </a:schemeClr>
              </a:gs>
            </a:gsLst>
          </a:gra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10" name="Rectangle 5"/>
          <p:cNvSpPr txBox="1">
            <a:spLocks noChangeArrowheads="1"/>
          </p:cNvSpPr>
          <p:nvPr/>
        </p:nvSpPr>
        <p:spPr bwMode="gray">
          <a:xfrm>
            <a:off x="0" y="2830513"/>
            <a:ext cx="9144000" cy="600075"/>
          </a:xfrm>
          <a:prstGeom prst="rect">
            <a:avLst/>
          </a:prstGeom>
          <a:noFill/>
          <a:ln w="9525">
            <a:noFill/>
            <a:miter lim="800000"/>
            <a:headEnd/>
            <a:tailEnd/>
          </a:ln>
        </p:spPr>
        <p:txBody>
          <a:bodyPr lIns="0" rIns="0" anchor="ctr"/>
          <a:lstStyle/>
          <a:p>
            <a:pPr algn="ctr" defTabSz="914400" eaLnBrk="0" hangingPunct="0">
              <a:lnSpc>
                <a:spcPct val="95000"/>
              </a:lnSpc>
            </a:pPr>
            <a:r>
              <a:rPr lang="en-US" sz="6000" b="1" dirty="0">
                <a:solidFill>
                  <a:schemeClr val="bg1">
                    <a:lumMod val="50000"/>
                  </a:schemeClr>
                </a:solidFill>
                <a:cs typeface="Arial" charset="0"/>
              </a:rPr>
              <a:t>THANK YOU!</a:t>
            </a:r>
          </a:p>
        </p:txBody>
      </p:sp>
    </p:spTree>
    <p:extLst>
      <p:ext uri="{BB962C8B-B14F-4D97-AF65-F5344CB8AC3E}">
        <p14:creationId xmlns:p14="http://schemas.microsoft.com/office/powerpoint/2010/main" val="4021556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灯片编号占位符 2"/>
          <p:cNvSpPr>
            <a:spLocks noGrp="1"/>
          </p:cNvSpPr>
          <p:nvPr>
            <p:ph type="sldNum" sz="quarter" idx="10"/>
          </p:nvPr>
        </p:nvSpPr>
        <p:spPr/>
        <p:txBody>
          <a:bodyPr/>
          <a:lstStyle/>
          <a:p>
            <a:pPr>
              <a:defRPr/>
            </a:pPr>
            <a:fld id="{65AEEC6D-F6B7-4241-9C67-3061C0B52108}" type="slidenum">
              <a:rPr lang="zh-CN" altLang="en-US"/>
              <a:pPr>
                <a:defRPr/>
              </a:pPr>
              <a:t>43</a:t>
            </a:fld>
            <a:endParaRPr lang="zh-CN" altLang="en-US">
              <a:latin typeface="Arial" panose="020B0604020202020204" pitchFamily="34" charset="0"/>
              <a:ea typeface="宋体" panose="02010600030101010101" pitchFamily="2" charset="-122"/>
            </a:endParaRPr>
          </a:p>
        </p:txBody>
      </p:sp>
      <p:sp>
        <p:nvSpPr>
          <p:cNvPr id="7171" name="矩形 8"/>
          <p:cNvSpPr>
            <a:spLocks noChangeArrowheads="1"/>
          </p:cNvSpPr>
          <p:nvPr/>
        </p:nvSpPr>
        <p:spPr bwMode="auto">
          <a:xfrm>
            <a:off x="0" y="6122988"/>
            <a:ext cx="3240088" cy="107950"/>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2" name="矩形 7"/>
          <p:cNvSpPr>
            <a:spLocks noChangeArrowheads="1"/>
          </p:cNvSpPr>
          <p:nvPr/>
        </p:nvSpPr>
        <p:spPr bwMode="auto">
          <a:xfrm>
            <a:off x="0" y="6237288"/>
            <a:ext cx="9144000" cy="620712"/>
          </a:xfrm>
          <a:prstGeom prst="rect">
            <a:avLst/>
          </a:prstGeom>
          <a:solidFill>
            <a:srgbClr val="56575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3" name="矩形 9"/>
          <p:cNvSpPr>
            <a:spLocks noChangeArrowheads="1"/>
          </p:cNvSpPr>
          <p:nvPr/>
        </p:nvSpPr>
        <p:spPr bwMode="auto">
          <a:xfrm>
            <a:off x="2957513" y="6122988"/>
            <a:ext cx="3240087" cy="107950"/>
          </a:xfrm>
          <a:prstGeom prst="rect">
            <a:avLst/>
          </a:prstGeom>
          <a:solidFill>
            <a:srgbClr val="FFCC03"/>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7174" name="矩形 10"/>
          <p:cNvSpPr>
            <a:spLocks noChangeArrowheads="1"/>
          </p:cNvSpPr>
          <p:nvPr/>
        </p:nvSpPr>
        <p:spPr bwMode="auto">
          <a:xfrm>
            <a:off x="5915025" y="6122988"/>
            <a:ext cx="3240088" cy="107950"/>
          </a:xfrm>
          <a:prstGeom prst="rect">
            <a:avLst/>
          </a:prstGeom>
          <a:solidFill>
            <a:srgbClr val="009EDB"/>
          </a:solidFill>
          <a:ln>
            <a:noFill/>
          </a:ln>
          <a:extLst>
            <a:ext uri="{91240B29-F687-4F45-9708-019B960494DF}">
              <a14:hiddenLine xmlns:a14="http://schemas.microsoft.com/office/drawing/2010/main" w="25400">
                <a:solidFill>
                  <a:srgbClr val="395E8A"/>
                </a:solidFill>
                <a:miter lim="800000"/>
                <a:headEnd/>
                <a:tailEnd/>
              </a14:hiddenLine>
            </a:ext>
          </a:extLst>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pic>
        <p:nvPicPr>
          <p:cNvPr id="7175" name="43 Imagen">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050" y="6348413"/>
            <a:ext cx="365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44 Imagen">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6356350"/>
            <a:ext cx="3635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标题 1"/>
          <p:cNvSpPr>
            <a:spLocks noGrp="1" noChangeArrowheads="1"/>
          </p:cNvSpPr>
          <p:nvPr>
            <p:ph type="title" idx="4294967295"/>
          </p:nvPr>
        </p:nvSpPr>
        <p:spPr bwMode="auto">
          <a:xfrm>
            <a:off x="457200" y="274638"/>
            <a:ext cx="82296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CN" altLang="en-US" sz="4000" b="1" smtClean="0">
                <a:solidFill>
                  <a:srgbClr val="56575B"/>
                </a:solidFill>
              </a:rPr>
              <a:t>品牌一览</a:t>
            </a:r>
            <a:endParaRPr lang="zh-CN" altLang="en-US" smtClean="0"/>
          </a:p>
        </p:txBody>
      </p:sp>
      <p:grpSp>
        <p:nvGrpSpPr>
          <p:cNvPr id="7178" name="Group 10"/>
          <p:cNvGrpSpPr>
            <a:grpSpLocks/>
          </p:cNvGrpSpPr>
          <p:nvPr/>
        </p:nvGrpSpPr>
        <p:grpSpPr bwMode="auto">
          <a:xfrm>
            <a:off x="3124200" y="1412875"/>
            <a:ext cx="17463" cy="4392613"/>
            <a:chOff x="0" y="0"/>
            <a:chExt cx="319" cy="3377896"/>
          </a:xfrm>
        </p:grpSpPr>
        <p:sp>
          <p:nvSpPr>
            <p:cNvPr id="7234" name="9 Conector recto"/>
            <p:cNvSpPr>
              <a:spLocks noChangeShapeType="1"/>
            </p:cNvSpPr>
            <p:nvPr/>
          </p:nvSpPr>
          <p:spPr bwMode="auto">
            <a:xfrm>
              <a:off x="0" y="0"/>
              <a:ext cx="1" cy="3377896"/>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5" name="10 Conector recto"/>
            <p:cNvSpPr>
              <a:spLocks noChangeShapeType="1"/>
            </p:cNvSpPr>
            <p:nvPr/>
          </p:nvSpPr>
          <p:spPr bwMode="auto">
            <a:xfrm>
              <a:off x="319" y="0"/>
              <a:ext cx="1" cy="337789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179" name="Group 14"/>
          <p:cNvGrpSpPr>
            <a:grpSpLocks/>
          </p:cNvGrpSpPr>
          <p:nvPr/>
        </p:nvGrpSpPr>
        <p:grpSpPr bwMode="auto">
          <a:xfrm>
            <a:off x="6011863" y="1389063"/>
            <a:ext cx="17462" cy="4392612"/>
            <a:chOff x="0" y="0"/>
            <a:chExt cx="319" cy="3377896"/>
          </a:xfrm>
        </p:grpSpPr>
        <p:sp>
          <p:nvSpPr>
            <p:cNvPr id="7232" name="21 Conector recto"/>
            <p:cNvSpPr>
              <a:spLocks noChangeShapeType="1"/>
            </p:cNvSpPr>
            <p:nvPr/>
          </p:nvSpPr>
          <p:spPr bwMode="auto">
            <a:xfrm>
              <a:off x="0" y="0"/>
              <a:ext cx="1" cy="3377896"/>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3" name="22 Conector recto"/>
            <p:cNvSpPr>
              <a:spLocks noChangeShapeType="1"/>
            </p:cNvSpPr>
            <p:nvPr/>
          </p:nvSpPr>
          <p:spPr bwMode="auto">
            <a:xfrm>
              <a:off x="319" y="0"/>
              <a:ext cx="1" cy="337789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3" name="表格 2"/>
          <p:cNvGraphicFramePr>
            <a:graphicFrameLocks noGrp="1"/>
          </p:cNvGraphicFramePr>
          <p:nvPr/>
        </p:nvGraphicFramePr>
        <p:xfrm>
          <a:off x="354013" y="1066800"/>
          <a:ext cx="8435979" cy="4937565"/>
        </p:xfrm>
        <a:graphic>
          <a:graphicData uri="http://schemas.openxmlformats.org/drawingml/2006/table">
            <a:tbl>
              <a:tblPr firstRow="1" bandRow="1">
                <a:tableStyleId>{5C22544A-7EE6-4342-B048-85BDC9FD1C3A}</a:tableStyleId>
              </a:tblPr>
              <a:tblGrid>
                <a:gridCol w="937331">
                  <a:extLst>
                    <a:ext uri="{9D8B030D-6E8A-4147-A177-3AD203B41FA5}">
                      <a16:colId xmlns:a16="http://schemas.microsoft.com/office/drawing/2014/main" val="1474211381"/>
                    </a:ext>
                  </a:extLst>
                </a:gridCol>
                <a:gridCol w="937331">
                  <a:extLst>
                    <a:ext uri="{9D8B030D-6E8A-4147-A177-3AD203B41FA5}">
                      <a16:colId xmlns:a16="http://schemas.microsoft.com/office/drawing/2014/main" val="1039786815"/>
                    </a:ext>
                  </a:extLst>
                </a:gridCol>
                <a:gridCol w="937331">
                  <a:extLst>
                    <a:ext uri="{9D8B030D-6E8A-4147-A177-3AD203B41FA5}">
                      <a16:colId xmlns:a16="http://schemas.microsoft.com/office/drawing/2014/main" val="3474476454"/>
                    </a:ext>
                  </a:extLst>
                </a:gridCol>
                <a:gridCol w="937331">
                  <a:extLst>
                    <a:ext uri="{9D8B030D-6E8A-4147-A177-3AD203B41FA5}">
                      <a16:colId xmlns:a16="http://schemas.microsoft.com/office/drawing/2014/main" val="1704033235"/>
                    </a:ext>
                  </a:extLst>
                </a:gridCol>
                <a:gridCol w="937331">
                  <a:extLst>
                    <a:ext uri="{9D8B030D-6E8A-4147-A177-3AD203B41FA5}">
                      <a16:colId xmlns:a16="http://schemas.microsoft.com/office/drawing/2014/main" val="3844056891"/>
                    </a:ext>
                  </a:extLst>
                </a:gridCol>
                <a:gridCol w="937331">
                  <a:extLst>
                    <a:ext uri="{9D8B030D-6E8A-4147-A177-3AD203B41FA5}">
                      <a16:colId xmlns:a16="http://schemas.microsoft.com/office/drawing/2014/main" val="3108844211"/>
                    </a:ext>
                  </a:extLst>
                </a:gridCol>
                <a:gridCol w="937331">
                  <a:extLst>
                    <a:ext uri="{9D8B030D-6E8A-4147-A177-3AD203B41FA5}">
                      <a16:colId xmlns:a16="http://schemas.microsoft.com/office/drawing/2014/main" val="747356653"/>
                    </a:ext>
                  </a:extLst>
                </a:gridCol>
                <a:gridCol w="937331">
                  <a:extLst>
                    <a:ext uri="{9D8B030D-6E8A-4147-A177-3AD203B41FA5}">
                      <a16:colId xmlns:a16="http://schemas.microsoft.com/office/drawing/2014/main" val="1808798427"/>
                    </a:ext>
                  </a:extLst>
                </a:gridCol>
                <a:gridCol w="937331">
                  <a:extLst>
                    <a:ext uri="{9D8B030D-6E8A-4147-A177-3AD203B41FA5}">
                      <a16:colId xmlns:a16="http://schemas.microsoft.com/office/drawing/2014/main" val="429524295"/>
                    </a:ext>
                  </a:extLst>
                </a:gridCol>
              </a:tblGrid>
              <a:tr h="1234281">
                <a:tc>
                  <a:txBody>
                    <a:bodyPr/>
                    <a:lstStyle/>
                    <a:p>
                      <a:pPr algn="ctr"/>
                      <a:r>
                        <a:rPr lang="en-US" altLang="zh-CN" sz="1500" dirty="0" smtClean="0">
                          <a:solidFill>
                            <a:srgbClr val="002060"/>
                          </a:solidFill>
                          <a:latin typeface="+mj-ea"/>
                          <a:ea typeface="+mj-ea"/>
                        </a:rPr>
                        <a:t>101-105</a:t>
                      </a:r>
                    </a:p>
                    <a:p>
                      <a:pPr algn="ctr"/>
                      <a:r>
                        <a:rPr lang="zh-CN" altLang="en-US" sz="1500" dirty="0" smtClean="0">
                          <a:solidFill>
                            <a:srgbClr val="002060"/>
                          </a:solidFill>
                          <a:latin typeface="+mj-ea"/>
                          <a:ea typeface="+mj-ea"/>
                        </a:rPr>
                        <a:t>星光印刷厂</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116</a:t>
                      </a:r>
                    </a:p>
                    <a:p>
                      <a:pPr algn="ctr"/>
                      <a:r>
                        <a:rPr lang="zh-CN" altLang="en-US" sz="1500" dirty="0" smtClean="0">
                          <a:solidFill>
                            <a:srgbClr val="002060"/>
                          </a:solidFill>
                          <a:latin typeface="+mj-ea"/>
                          <a:ea typeface="+mj-ea"/>
                        </a:rPr>
                        <a:t>天天租车</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1173C</a:t>
                      </a:r>
                      <a:r>
                        <a:rPr lang="zh-CN" altLang="en-US" sz="1500" dirty="0" smtClean="0">
                          <a:solidFill>
                            <a:srgbClr val="002060"/>
                          </a:solidFill>
                          <a:latin typeface="+mj-ea"/>
                          <a:ea typeface="+mj-ea"/>
                        </a:rPr>
                        <a:t>数码屋</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118</a:t>
                      </a:r>
                    </a:p>
                    <a:p>
                      <a:pPr algn="ctr"/>
                      <a:r>
                        <a:rPr lang="en-US" altLang="zh-CN" sz="1500" dirty="0" smtClean="0">
                          <a:solidFill>
                            <a:srgbClr val="002060"/>
                          </a:solidFill>
                          <a:latin typeface="+mj-ea"/>
                          <a:ea typeface="+mj-ea"/>
                        </a:rPr>
                        <a:t>Adore</a:t>
                      </a:r>
                      <a:r>
                        <a:rPr lang="zh-CN" altLang="en-US" sz="1500" dirty="0" smtClean="0">
                          <a:solidFill>
                            <a:srgbClr val="002060"/>
                          </a:solidFill>
                          <a:latin typeface="+mj-ea"/>
                          <a:ea typeface="+mj-ea"/>
                        </a:rPr>
                        <a:t>美衣馆</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119-121</a:t>
                      </a:r>
                    </a:p>
                    <a:p>
                      <a:pPr algn="ctr"/>
                      <a:r>
                        <a:rPr lang="zh-CN" altLang="en-US" sz="1500" dirty="0" smtClean="0">
                          <a:solidFill>
                            <a:srgbClr val="002060"/>
                          </a:solidFill>
                          <a:latin typeface="+mj-ea"/>
                          <a:ea typeface="+mj-ea"/>
                        </a:rPr>
                        <a:t>小象休闲书咖</a:t>
                      </a:r>
                      <a:endParaRPr lang="en-US" altLang="zh-CN" sz="1500" dirty="0" smtClean="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122</a:t>
                      </a:r>
                    </a:p>
                    <a:p>
                      <a:pPr algn="ctr"/>
                      <a:r>
                        <a:rPr lang="zh-CN" altLang="en-US" sz="1500" dirty="0" smtClean="0">
                          <a:solidFill>
                            <a:srgbClr val="002060"/>
                          </a:solidFill>
                          <a:latin typeface="+mj-ea"/>
                          <a:ea typeface="+mj-ea"/>
                        </a:rPr>
                        <a:t>半糖吧</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123</a:t>
                      </a:r>
                    </a:p>
                    <a:p>
                      <a:pPr algn="ctr"/>
                      <a:r>
                        <a:rPr lang="zh-CN" altLang="en-US" sz="1500" dirty="0" smtClean="0">
                          <a:solidFill>
                            <a:srgbClr val="002060"/>
                          </a:solidFill>
                          <a:latin typeface="+mj-ea"/>
                          <a:ea typeface="+mj-ea"/>
                        </a:rPr>
                        <a:t>果然</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124</a:t>
                      </a:r>
                    </a:p>
                    <a:p>
                      <a:pPr algn="ctr"/>
                      <a:r>
                        <a:rPr lang="zh-CN" altLang="en-US" sz="1500" dirty="0" smtClean="0">
                          <a:solidFill>
                            <a:srgbClr val="002060"/>
                          </a:solidFill>
                          <a:latin typeface="+mj-ea"/>
                          <a:ea typeface="+mj-ea"/>
                        </a:rPr>
                        <a:t>尚古生活馆</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125-126</a:t>
                      </a:r>
                    </a:p>
                    <a:p>
                      <a:pPr algn="ctr"/>
                      <a:r>
                        <a:rPr lang="zh-CN" altLang="en-US" sz="1500" dirty="0" smtClean="0">
                          <a:solidFill>
                            <a:srgbClr val="002060"/>
                          </a:solidFill>
                          <a:latin typeface="+mj-ea"/>
                          <a:ea typeface="+mj-ea"/>
                        </a:rPr>
                        <a:t>猛翔体育用品商店</a:t>
                      </a:r>
                      <a:endParaRPr lang="zh-CN" altLang="en-US" sz="1500" dirty="0">
                        <a:solidFill>
                          <a:srgbClr val="002060"/>
                        </a:solidFill>
                        <a:latin typeface="+mj-ea"/>
                        <a:ea typeface="+mj-ea"/>
                      </a:endParaRPr>
                    </a:p>
                  </a:txBody>
                  <a:tcPr marL="91447" marR="91447" marT="45714" marB="45714"/>
                </a:tc>
                <a:extLst>
                  <a:ext uri="{0D108BD9-81ED-4DB2-BD59-A6C34878D82A}">
                    <a16:rowId xmlns:a16="http://schemas.microsoft.com/office/drawing/2014/main" val="3013586431"/>
                  </a:ext>
                </a:extLst>
              </a:tr>
              <a:tr h="1234281">
                <a:tc>
                  <a:txBody>
                    <a:bodyPr/>
                    <a:lstStyle/>
                    <a:p>
                      <a:pPr algn="ctr"/>
                      <a:r>
                        <a:rPr lang="en-US" altLang="zh-CN" sz="1500" dirty="0" smtClean="0">
                          <a:solidFill>
                            <a:srgbClr val="002060"/>
                          </a:solidFill>
                          <a:latin typeface="+mj-ea"/>
                          <a:ea typeface="+mj-ea"/>
                        </a:rPr>
                        <a:t>127</a:t>
                      </a:r>
                    </a:p>
                    <a:p>
                      <a:pPr algn="ctr"/>
                      <a:r>
                        <a:rPr lang="zh-CN" altLang="en-US" sz="1500" dirty="0" smtClean="0">
                          <a:solidFill>
                            <a:srgbClr val="002060"/>
                          </a:solidFill>
                          <a:latin typeface="+mj-ea"/>
                          <a:ea typeface="+mj-ea"/>
                        </a:rPr>
                        <a:t>嗡嗡创新工作室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128-130</a:t>
                      </a:r>
                    </a:p>
                    <a:p>
                      <a:pPr algn="ctr"/>
                      <a:r>
                        <a:rPr lang="zh-CN" altLang="en-US" sz="1500" dirty="0" smtClean="0">
                          <a:solidFill>
                            <a:srgbClr val="002060"/>
                          </a:solidFill>
                          <a:latin typeface="+mj-ea"/>
                          <a:ea typeface="+mj-ea"/>
                        </a:rPr>
                        <a:t>元素空间</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131-133</a:t>
                      </a:r>
                    </a:p>
                    <a:p>
                      <a:pPr algn="ctr"/>
                      <a:r>
                        <a:rPr lang="zh-CN" altLang="en-US" sz="1500" dirty="0" smtClean="0">
                          <a:solidFill>
                            <a:srgbClr val="002060"/>
                          </a:solidFill>
                          <a:latin typeface="+mj-ea"/>
                          <a:ea typeface="+mj-ea"/>
                        </a:rPr>
                        <a:t>驿枫林</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134</a:t>
                      </a:r>
                    </a:p>
                    <a:p>
                      <a:pPr algn="ctr"/>
                      <a:r>
                        <a:rPr lang="zh-CN" altLang="en-US" sz="1500" dirty="0" smtClean="0">
                          <a:solidFill>
                            <a:srgbClr val="002060"/>
                          </a:solidFill>
                          <a:latin typeface="+mj-ea"/>
                          <a:ea typeface="+mj-ea"/>
                        </a:rPr>
                        <a:t>暖心冰屋</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135-137</a:t>
                      </a:r>
                    </a:p>
                    <a:p>
                      <a:pPr algn="ctr"/>
                      <a:r>
                        <a:rPr lang="zh-CN" altLang="en-US" sz="1500" dirty="0" smtClean="0">
                          <a:solidFill>
                            <a:srgbClr val="002060"/>
                          </a:solidFill>
                          <a:latin typeface="+mj-ea"/>
                          <a:ea typeface="+mj-ea"/>
                        </a:rPr>
                        <a:t>斯拜</a:t>
                      </a:r>
                      <a:r>
                        <a:rPr lang="en-US" altLang="zh-CN" sz="1500" dirty="0" smtClean="0">
                          <a:solidFill>
                            <a:srgbClr val="002060"/>
                          </a:solidFill>
                          <a:latin typeface="+mj-ea"/>
                          <a:ea typeface="+mj-ea"/>
                        </a:rPr>
                        <a:t>SHOW</a:t>
                      </a:r>
                      <a:r>
                        <a:rPr lang="zh-CN" altLang="en-US" sz="1500" dirty="0" smtClean="0">
                          <a:solidFill>
                            <a:srgbClr val="002060"/>
                          </a:solidFill>
                          <a:latin typeface="+mj-ea"/>
                          <a:ea typeface="+mj-ea"/>
                        </a:rPr>
                        <a:t>映像工作室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138-140</a:t>
                      </a:r>
                    </a:p>
                    <a:p>
                      <a:pPr algn="ctr"/>
                      <a:r>
                        <a:rPr lang="zh-CN" altLang="en-US" sz="1500" dirty="0" smtClean="0">
                          <a:solidFill>
                            <a:srgbClr val="002060"/>
                          </a:solidFill>
                          <a:latin typeface="+mj-ea"/>
                          <a:ea typeface="+mj-ea"/>
                        </a:rPr>
                        <a:t>漫步星空概念书吧</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141-143</a:t>
                      </a:r>
                    </a:p>
                    <a:p>
                      <a:pPr algn="ctr"/>
                      <a:r>
                        <a:rPr lang="zh-CN" altLang="en-US" sz="1500" dirty="0" smtClean="0">
                          <a:solidFill>
                            <a:srgbClr val="002060"/>
                          </a:solidFill>
                          <a:latin typeface="+mj-ea"/>
                          <a:ea typeface="+mj-ea"/>
                        </a:rPr>
                        <a:t>云鼎智能物流</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144-147</a:t>
                      </a:r>
                    </a:p>
                    <a:p>
                      <a:pPr algn="ctr"/>
                      <a:r>
                        <a:rPr lang="zh-CN" altLang="en-US" sz="1500" dirty="0" smtClean="0">
                          <a:solidFill>
                            <a:srgbClr val="002060"/>
                          </a:solidFill>
                          <a:latin typeface="+mj-ea"/>
                          <a:ea typeface="+mj-ea"/>
                        </a:rPr>
                        <a:t>常客隆超市</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148-149</a:t>
                      </a:r>
                    </a:p>
                    <a:p>
                      <a:pPr algn="ctr"/>
                      <a:r>
                        <a:rPr lang="zh-CN" altLang="en-US" sz="1500" dirty="0" smtClean="0">
                          <a:solidFill>
                            <a:srgbClr val="002060"/>
                          </a:solidFill>
                          <a:latin typeface="+mj-ea"/>
                          <a:ea typeface="+mj-ea"/>
                        </a:rPr>
                        <a:t>潘氏造型</a:t>
                      </a:r>
                      <a:endParaRPr lang="zh-CN" altLang="en-US" sz="1500" dirty="0">
                        <a:solidFill>
                          <a:srgbClr val="002060"/>
                        </a:solidFill>
                        <a:latin typeface="+mj-ea"/>
                        <a:ea typeface="+mj-ea"/>
                      </a:endParaRPr>
                    </a:p>
                  </a:txBody>
                  <a:tcPr marL="91447" marR="91447" marT="45714" marB="45714"/>
                </a:tc>
                <a:extLst>
                  <a:ext uri="{0D108BD9-81ED-4DB2-BD59-A6C34878D82A}">
                    <a16:rowId xmlns:a16="http://schemas.microsoft.com/office/drawing/2014/main" val="1024364046"/>
                  </a:ext>
                </a:extLst>
              </a:tr>
              <a:tr h="1234281">
                <a:tc>
                  <a:txBody>
                    <a:bodyPr/>
                    <a:lstStyle/>
                    <a:p>
                      <a:pPr algn="ctr"/>
                      <a:r>
                        <a:rPr lang="en-US" altLang="zh-CN" sz="1500" dirty="0" smtClean="0">
                          <a:solidFill>
                            <a:srgbClr val="002060"/>
                          </a:solidFill>
                          <a:latin typeface="+mj-ea"/>
                          <a:ea typeface="+mj-ea"/>
                        </a:rPr>
                        <a:t>201-204</a:t>
                      </a:r>
                    </a:p>
                    <a:p>
                      <a:pPr algn="ctr"/>
                      <a:r>
                        <a:rPr lang="zh-CN" altLang="en-US" sz="1500" dirty="0" smtClean="0">
                          <a:solidFill>
                            <a:srgbClr val="002060"/>
                          </a:solidFill>
                          <a:latin typeface="+mj-ea"/>
                          <a:ea typeface="+mj-ea"/>
                        </a:rPr>
                        <a:t>星光印刷厂</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205-210</a:t>
                      </a:r>
                    </a:p>
                    <a:p>
                      <a:pPr algn="ctr"/>
                      <a:r>
                        <a:rPr lang="zh-CN" altLang="en-US" sz="1500" dirty="0" smtClean="0">
                          <a:solidFill>
                            <a:srgbClr val="002060"/>
                          </a:solidFill>
                          <a:latin typeface="+mj-ea"/>
                          <a:ea typeface="+mj-ea"/>
                        </a:rPr>
                        <a:t>艺术实训室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211-212</a:t>
                      </a:r>
                    </a:p>
                    <a:p>
                      <a:pPr algn="ctr"/>
                      <a:r>
                        <a:rPr lang="en-US" altLang="zh-CN" sz="1500" dirty="0" smtClean="0">
                          <a:solidFill>
                            <a:srgbClr val="002060"/>
                          </a:solidFill>
                          <a:latin typeface="+mj-ea"/>
                          <a:ea typeface="+mj-ea"/>
                        </a:rPr>
                        <a:t>SASS</a:t>
                      </a:r>
                      <a:r>
                        <a:rPr lang="zh-CN" altLang="en-US" sz="1500" dirty="0" smtClean="0">
                          <a:solidFill>
                            <a:srgbClr val="002060"/>
                          </a:solidFill>
                          <a:latin typeface="+mj-ea"/>
                          <a:ea typeface="+mj-ea"/>
                        </a:rPr>
                        <a:t>同城化电子商务</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213</a:t>
                      </a:r>
                    </a:p>
                    <a:p>
                      <a:pPr algn="ctr"/>
                      <a:r>
                        <a:rPr lang="zh-CN" altLang="en-US" sz="1500" dirty="0" smtClean="0">
                          <a:solidFill>
                            <a:srgbClr val="002060"/>
                          </a:solidFill>
                          <a:latin typeface="+mj-ea"/>
                          <a:ea typeface="+mj-ea"/>
                        </a:rPr>
                        <a:t>物联网研究所瞿国庆工作室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214</a:t>
                      </a:r>
                    </a:p>
                    <a:p>
                      <a:pPr algn="ctr"/>
                      <a:r>
                        <a:rPr lang="zh-CN" altLang="en-US" sz="1500" dirty="0" smtClean="0">
                          <a:solidFill>
                            <a:srgbClr val="002060"/>
                          </a:solidFill>
                          <a:latin typeface="+mj-ea"/>
                          <a:ea typeface="+mj-ea"/>
                        </a:rPr>
                        <a:t>南通小小智能科技有限公司</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215-216</a:t>
                      </a:r>
                    </a:p>
                    <a:p>
                      <a:pPr algn="ctr"/>
                      <a:r>
                        <a:rPr lang="zh-CN" altLang="en-US" sz="1500" dirty="0" smtClean="0">
                          <a:solidFill>
                            <a:srgbClr val="002060"/>
                          </a:solidFill>
                          <a:latin typeface="+mj-ea"/>
                          <a:ea typeface="+mj-ea"/>
                        </a:rPr>
                        <a:t>筱雅印象艺术工作室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219-220</a:t>
                      </a:r>
                    </a:p>
                    <a:p>
                      <a:pPr algn="ctr"/>
                      <a:r>
                        <a:rPr lang="zh-CN" altLang="en-US" sz="1500" dirty="0" smtClean="0">
                          <a:solidFill>
                            <a:srgbClr val="002060"/>
                          </a:solidFill>
                          <a:latin typeface="+mj-ea"/>
                          <a:ea typeface="+mj-ea"/>
                        </a:rPr>
                        <a:t>创新创业训练项目工作室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221</a:t>
                      </a:r>
                    </a:p>
                    <a:p>
                      <a:pPr algn="ctr"/>
                      <a:r>
                        <a:rPr lang="zh-CN" altLang="en-US" sz="1500" dirty="0" smtClean="0">
                          <a:solidFill>
                            <a:srgbClr val="002060"/>
                          </a:solidFill>
                          <a:latin typeface="+mj-ea"/>
                          <a:ea typeface="+mj-ea"/>
                        </a:rPr>
                        <a:t>多功能室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222</a:t>
                      </a:r>
                    </a:p>
                    <a:p>
                      <a:pPr algn="ctr"/>
                      <a:r>
                        <a:rPr lang="zh-CN" altLang="en-US" sz="1500" dirty="0" smtClean="0">
                          <a:solidFill>
                            <a:srgbClr val="002060"/>
                          </a:solidFill>
                          <a:latin typeface="+mj-ea"/>
                          <a:ea typeface="+mj-ea"/>
                        </a:rPr>
                        <a:t>就业创业咨询工作室</a:t>
                      </a:r>
                      <a:endParaRPr lang="zh-CN" altLang="en-US" sz="1500" dirty="0">
                        <a:solidFill>
                          <a:srgbClr val="002060"/>
                        </a:solidFill>
                        <a:latin typeface="+mj-ea"/>
                        <a:ea typeface="+mj-ea"/>
                      </a:endParaRPr>
                    </a:p>
                  </a:txBody>
                  <a:tcPr marL="91447" marR="91447" marT="45714" marB="45714"/>
                </a:tc>
                <a:extLst>
                  <a:ext uri="{0D108BD9-81ED-4DB2-BD59-A6C34878D82A}">
                    <a16:rowId xmlns:a16="http://schemas.microsoft.com/office/drawing/2014/main" val="1986214623"/>
                  </a:ext>
                </a:extLst>
              </a:tr>
              <a:tr h="1234281">
                <a:tc>
                  <a:txBody>
                    <a:bodyPr/>
                    <a:lstStyle/>
                    <a:p>
                      <a:pPr algn="ctr"/>
                      <a:r>
                        <a:rPr lang="en-US" altLang="zh-CN" sz="1500" dirty="0" smtClean="0">
                          <a:solidFill>
                            <a:srgbClr val="002060"/>
                          </a:solidFill>
                          <a:latin typeface="+mj-ea"/>
                          <a:ea typeface="+mj-ea"/>
                        </a:rPr>
                        <a:t>223</a:t>
                      </a:r>
                    </a:p>
                    <a:p>
                      <a:pPr algn="ctr"/>
                      <a:r>
                        <a:rPr lang="zh-CN" altLang="en-US" sz="1500" dirty="0" smtClean="0">
                          <a:solidFill>
                            <a:srgbClr val="002060"/>
                          </a:solidFill>
                          <a:latin typeface="+mj-ea"/>
                          <a:ea typeface="+mj-ea"/>
                        </a:rPr>
                        <a:t>创业园管理办公室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224-225</a:t>
                      </a:r>
                    </a:p>
                    <a:p>
                      <a:pPr algn="ctr"/>
                      <a:r>
                        <a:rPr lang="zh-CN" altLang="en-US" sz="1500" dirty="0" smtClean="0">
                          <a:solidFill>
                            <a:srgbClr val="002060"/>
                          </a:solidFill>
                          <a:latin typeface="+mj-ea"/>
                          <a:ea typeface="+mj-ea"/>
                        </a:rPr>
                        <a:t>南通奥德广告装饰有限公司</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226</a:t>
                      </a:r>
                    </a:p>
                    <a:p>
                      <a:pPr algn="ctr"/>
                      <a:r>
                        <a:rPr lang="zh-CN" altLang="en-US" sz="1500" dirty="0" smtClean="0">
                          <a:solidFill>
                            <a:srgbClr val="002060"/>
                          </a:solidFill>
                          <a:latin typeface="+mj-ea"/>
                          <a:ea typeface="+mj-ea"/>
                        </a:rPr>
                        <a:t>微智坊创意设计工作室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227-228</a:t>
                      </a:r>
                    </a:p>
                    <a:p>
                      <a:pPr algn="ctr"/>
                      <a:r>
                        <a:rPr lang="zh-CN" altLang="en-US" sz="1500" dirty="0" smtClean="0">
                          <a:solidFill>
                            <a:srgbClr val="002060"/>
                          </a:solidFill>
                          <a:latin typeface="+mj-ea"/>
                          <a:ea typeface="+mj-ea"/>
                        </a:rPr>
                        <a:t>阶梯教室</a:t>
                      </a:r>
                      <a:endParaRPr lang="zh-CN" altLang="en-US" sz="1500" dirty="0">
                        <a:solidFill>
                          <a:srgbClr val="002060"/>
                        </a:solidFill>
                        <a:latin typeface="+mj-ea"/>
                        <a:ea typeface="+mj-ea"/>
                      </a:endParaRPr>
                    </a:p>
                  </a:txBody>
                  <a:tcPr marL="91447" marR="91447" marT="45714" marB="45714"/>
                </a:tc>
                <a:tc>
                  <a:txBody>
                    <a:bodyPr/>
                    <a:lstStyle/>
                    <a:p>
                      <a:pPr algn="ctr"/>
                      <a:r>
                        <a:rPr lang="en-US" altLang="zh-CN" sz="1500" dirty="0" smtClean="0">
                          <a:solidFill>
                            <a:srgbClr val="002060"/>
                          </a:solidFill>
                          <a:latin typeface="+mj-ea"/>
                          <a:ea typeface="+mj-ea"/>
                        </a:rPr>
                        <a:t>229-230</a:t>
                      </a:r>
                    </a:p>
                    <a:p>
                      <a:pPr algn="ctr"/>
                      <a:r>
                        <a:rPr lang="zh-CN" altLang="en-US" sz="1500" dirty="0" smtClean="0">
                          <a:solidFill>
                            <a:srgbClr val="002060"/>
                          </a:solidFill>
                          <a:latin typeface="+mj-ea"/>
                          <a:ea typeface="+mj-ea"/>
                        </a:rPr>
                        <a:t>京东派</a:t>
                      </a:r>
                      <a:endParaRPr lang="zh-CN" altLang="en-US" sz="1500" dirty="0">
                        <a:solidFill>
                          <a:srgbClr val="002060"/>
                        </a:solidFill>
                        <a:latin typeface="+mj-ea"/>
                        <a:ea typeface="+mj-ea"/>
                      </a:endParaRPr>
                    </a:p>
                  </a:txBody>
                  <a:tcPr marL="91447" marR="91447" marT="45714" marB="45714"/>
                </a:tc>
                <a:tc>
                  <a:txBody>
                    <a:bodyPr/>
                    <a:lstStyle/>
                    <a:p>
                      <a:pPr algn="ctr"/>
                      <a:endParaRPr lang="zh-CN" altLang="en-US" sz="1500">
                        <a:solidFill>
                          <a:srgbClr val="002060"/>
                        </a:solidFill>
                        <a:latin typeface="+mj-ea"/>
                        <a:ea typeface="+mj-ea"/>
                      </a:endParaRPr>
                    </a:p>
                  </a:txBody>
                  <a:tcPr marL="91447" marR="91447" marT="45714" marB="45714"/>
                </a:tc>
                <a:tc>
                  <a:txBody>
                    <a:bodyPr/>
                    <a:lstStyle/>
                    <a:p>
                      <a:pPr algn="ctr"/>
                      <a:endParaRPr lang="zh-CN" altLang="en-US" sz="1500" dirty="0">
                        <a:solidFill>
                          <a:srgbClr val="002060"/>
                        </a:solidFill>
                        <a:latin typeface="+mj-ea"/>
                        <a:ea typeface="+mj-ea"/>
                      </a:endParaRPr>
                    </a:p>
                  </a:txBody>
                  <a:tcPr marL="91447" marR="91447" marT="45714" marB="45714"/>
                </a:tc>
                <a:tc>
                  <a:txBody>
                    <a:bodyPr/>
                    <a:lstStyle/>
                    <a:p>
                      <a:pPr algn="ctr"/>
                      <a:endParaRPr lang="zh-CN" altLang="en-US" sz="1500" dirty="0">
                        <a:solidFill>
                          <a:srgbClr val="002060"/>
                        </a:solidFill>
                        <a:latin typeface="+mj-ea"/>
                        <a:ea typeface="+mj-ea"/>
                      </a:endParaRPr>
                    </a:p>
                  </a:txBody>
                  <a:tcPr marL="91447" marR="91447" marT="45714" marB="45714"/>
                </a:tc>
                <a:tc>
                  <a:txBody>
                    <a:bodyPr/>
                    <a:lstStyle/>
                    <a:p>
                      <a:pPr algn="ctr"/>
                      <a:endParaRPr lang="zh-CN" altLang="en-US" sz="1500" dirty="0">
                        <a:solidFill>
                          <a:srgbClr val="002060"/>
                        </a:solidFill>
                        <a:latin typeface="+mj-ea"/>
                        <a:ea typeface="+mj-ea"/>
                      </a:endParaRPr>
                    </a:p>
                  </a:txBody>
                  <a:tcPr marL="91447" marR="91447" marT="45714" marB="45714"/>
                </a:tc>
                <a:extLst>
                  <a:ext uri="{0D108BD9-81ED-4DB2-BD59-A6C34878D82A}">
                    <a16:rowId xmlns:a16="http://schemas.microsoft.com/office/drawing/2014/main" val="3686256857"/>
                  </a:ext>
                </a:extLst>
              </a:tr>
            </a:tbl>
          </a:graphicData>
        </a:graphic>
      </p:graphicFrame>
    </p:spTree>
    <p:extLst>
      <p:ext uri="{BB962C8B-B14F-4D97-AF65-F5344CB8AC3E}">
        <p14:creationId xmlns:p14="http://schemas.microsoft.com/office/powerpoint/2010/main" val="1445372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7626" y="1890255"/>
            <a:ext cx="8209344" cy="4083161"/>
            <a:chOff x="915042" y="2258004"/>
            <a:chExt cx="6972300" cy="4083161"/>
          </a:xfrm>
        </p:grpSpPr>
        <p:grpSp>
          <p:nvGrpSpPr>
            <p:cNvPr id="85" name="组合 1"/>
            <p:cNvGrpSpPr>
              <a:grpSpLocks/>
            </p:cNvGrpSpPr>
            <p:nvPr/>
          </p:nvGrpSpPr>
          <p:grpSpPr bwMode="auto">
            <a:xfrm>
              <a:off x="915042" y="2258004"/>
              <a:ext cx="6972300" cy="4083161"/>
              <a:chOff x="990600" y="1600200"/>
              <a:chExt cx="6972300" cy="2195513"/>
            </a:xfrm>
          </p:grpSpPr>
          <p:sp>
            <p:nvSpPr>
              <p:cNvPr id="86" name="Rectangle 5"/>
              <p:cNvSpPr>
                <a:spLocks noChangeArrowheads="1"/>
              </p:cNvSpPr>
              <p:nvPr/>
            </p:nvSpPr>
            <p:spPr bwMode="gray">
              <a:xfrm>
                <a:off x="1143000" y="1600200"/>
                <a:ext cx="1474724" cy="36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eaLnBrk="1" hangingPunct="1">
                  <a:spcBef>
                    <a:spcPct val="50000"/>
                  </a:spcBef>
                  <a:buClr>
                    <a:srgbClr val="1F3F5F"/>
                  </a:buClr>
                  <a:buFont typeface="Wingdings" panose="05000000000000000000" pitchFamily="2" charset="2"/>
                  <a:buChar char="n"/>
                </a:pPr>
                <a:r>
                  <a:rPr lang="zh-CN" altLang="en-US" sz="3800" b="1" dirty="0" smtClean="0">
                    <a:solidFill>
                      <a:srgbClr val="FF0000"/>
                    </a:solidFill>
                    <a:latin typeface="微软雅黑" panose="020B0503020204020204" pitchFamily="34" charset="-122"/>
                    <a:ea typeface="微软雅黑" panose="020B0503020204020204" pitchFamily="34" charset="-122"/>
                  </a:rPr>
                  <a:t>劣势</a:t>
                </a:r>
                <a:endParaRPr lang="en-US" altLang="zh-CN" sz="3800" b="1" dirty="0">
                  <a:solidFill>
                    <a:srgbClr val="FF0000"/>
                  </a:solidFill>
                  <a:latin typeface="微软雅黑" panose="020B0503020204020204" pitchFamily="34" charset="-122"/>
                  <a:ea typeface="微软雅黑" panose="020B0503020204020204" pitchFamily="34" charset="-122"/>
                </a:endParaRPr>
              </a:p>
            </p:txBody>
          </p:sp>
          <p:sp>
            <p:nvSpPr>
              <p:cNvPr id="87" name="Freeform 7"/>
              <p:cNvSpPr>
                <a:spLocks/>
              </p:cNvSpPr>
              <p:nvPr/>
            </p:nvSpPr>
            <p:spPr bwMode="gray">
              <a:xfrm>
                <a:off x="990600" y="2833688"/>
                <a:ext cx="201930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8" name="Freeform 8"/>
              <p:cNvSpPr>
                <a:spLocks/>
              </p:cNvSpPr>
              <p:nvPr/>
            </p:nvSpPr>
            <p:spPr bwMode="gray">
              <a:xfrm rot="10800000">
                <a:off x="6038850" y="1881188"/>
                <a:ext cx="192405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9" name="AutoShape 9"/>
              <p:cNvSpPr>
                <a:spLocks noChangeArrowheads="1"/>
              </p:cNvSpPr>
              <p:nvPr/>
            </p:nvSpPr>
            <p:spPr bwMode="gray">
              <a:xfrm>
                <a:off x="1190625" y="2271713"/>
                <a:ext cx="6429375" cy="1295400"/>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391291" y="3575600"/>
              <a:ext cx="3011744" cy="2308324"/>
            </a:xfrm>
            <a:prstGeom prst="rect">
              <a:avLst/>
            </a:prstGeom>
          </p:spPr>
          <p:txBody>
            <a:bodyPr wrap="square">
              <a:spAutoFit/>
            </a:bodyPr>
            <a:lstStyle/>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战略模糊</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市场规划能力弱</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设备老化</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管理混乱</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缺少关键技术</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研究开发落后</a:t>
              </a:r>
            </a:p>
          </p:txBody>
        </p:sp>
        <p:sp>
          <p:nvSpPr>
            <p:cNvPr id="4" name="矩形 3"/>
            <p:cNvSpPr/>
            <p:nvPr/>
          </p:nvSpPr>
          <p:spPr>
            <a:xfrm>
              <a:off x="4639316" y="3600233"/>
              <a:ext cx="2867026" cy="1938992"/>
            </a:xfrm>
            <a:prstGeom prst="rect">
              <a:avLst/>
            </a:prstGeom>
          </p:spPr>
          <p:txBody>
            <a:bodyPr wrap="square">
              <a:spAutoFit/>
            </a:bodyPr>
            <a:lstStyle/>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资金短缺</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产品成本高</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产品积压</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产品组合狭窄</a:t>
              </a:r>
            </a:p>
            <a:p>
              <a:pPr marL="285750" indent="-285750">
                <a:buFont typeface="Arial" panose="020B0604020202020204" pitchFamily="34" charset="0"/>
                <a:buChar char="•"/>
                <a:defRPr/>
              </a:pPr>
              <a:r>
                <a:rPr lang="zh-CN" altLang="en-US" sz="2400" b="1" dirty="0">
                  <a:solidFill>
                    <a:schemeClr val="bg1"/>
                  </a:solidFill>
                  <a:latin typeface="微软雅黑" panose="020B0503020204020204" pitchFamily="34" charset="-122"/>
                  <a:ea typeface="微软雅黑" panose="020B0503020204020204" pitchFamily="34" charset="-122"/>
                </a:rPr>
                <a:t>竞争力差</a:t>
              </a:r>
            </a:p>
          </p:txBody>
        </p:sp>
      </p:grpSp>
    </p:spTree>
    <p:extLst>
      <p:ext uri="{BB962C8B-B14F-4D97-AF65-F5344CB8AC3E}">
        <p14:creationId xmlns:p14="http://schemas.microsoft.com/office/powerpoint/2010/main" val="217244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87626" y="1890255"/>
            <a:ext cx="8209344" cy="4083161"/>
            <a:chOff x="387626" y="1890255"/>
            <a:chExt cx="8209344" cy="4083161"/>
          </a:xfrm>
        </p:grpSpPr>
        <p:grpSp>
          <p:nvGrpSpPr>
            <p:cNvPr id="5" name="组合 4"/>
            <p:cNvGrpSpPr/>
            <p:nvPr/>
          </p:nvGrpSpPr>
          <p:grpSpPr>
            <a:xfrm>
              <a:off x="387626" y="1890255"/>
              <a:ext cx="8209344" cy="4083161"/>
              <a:chOff x="915042" y="2258004"/>
              <a:chExt cx="6972300" cy="4083161"/>
            </a:xfrm>
          </p:grpSpPr>
          <p:grpSp>
            <p:nvGrpSpPr>
              <p:cNvPr id="85" name="组合 1"/>
              <p:cNvGrpSpPr>
                <a:grpSpLocks/>
              </p:cNvGrpSpPr>
              <p:nvPr/>
            </p:nvGrpSpPr>
            <p:grpSpPr bwMode="auto">
              <a:xfrm>
                <a:off x="915042" y="2258004"/>
                <a:ext cx="6972300" cy="4083161"/>
                <a:chOff x="990600" y="1600200"/>
                <a:chExt cx="6972300" cy="2195513"/>
              </a:xfrm>
            </p:grpSpPr>
            <p:sp>
              <p:nvSpPr>
                <p:cNvPr id="86" name="Rectangle 5"/>
                <p:cNvSpPr>
                  <a:spLocks noChangeArrowheads="1"/>
                </p:cNvSpPr>
                <p:nvPr/>
              </p:nvSpPr>
              <p:spPr bwMode="gray">
                <a:xfrm>
                  <a:off x="1143000" y="1600200"/>
                  <a:ext cx="1474724" cy="36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eaLnBrk="1" hangingPunct="1">
                    <a:spcBef>
                      <a:spcPct val="50000"/>
                    </a:spcBef>
                    <a:buClr>
                      <a:srgbClr val="1F3F5F"/>
                    </a:buClr>
                    <a:buFont typeface="Wingdings" panose="05000000000000000000" pitchFamily="2" charset="2"/>
                    <a:buChar char="n"/>
                  </a:pPr>
                  <a:r>
                    <a:rPr lang="zh-CN" altLang="en-US" sz="3800" b="1" dirty="0" smtClean="0">
                      <a:solidFill>
                        <a:srgbClr val="FF0000"/>
                      </a:solidFill>
                      <a:latin typeface="微软雅黑" panose="020B0503020204020204" pitchFamily="34" charset="-122"/>
                      <a:ea typeface="微软雅黑" panose="020B0503020204020204" pitchFamily="34" charset="-122"/>
                    </a:rPr>
                    <a:t>机会</a:t>
                  </a:r>
                  <a:endParaRPr lang="en-US" altLang="zh-CN" sz="3800" b="1" dirty="0">
                    <a:solidFill>
                      <a:srgbClr val="FF0000"/>
                    </a:solidFill>
                    <a:latin typeface="微软雅黑" panose="020B0503020204020204" pitchFamily="34" charset="-122"/>
                    <a:ea typeface="微软雅黑" panose="020B0503020204020204" pitchFamily="34" charset="-122"/>
                  </a:endParaRPr>
                </a:p>
              </p:txBody>
            </p:sp>
            <p:sp>
              <p:nvSpPr>
                <p:cNvPr id="87" name="Freeform 7"/>
                <p:cNvSpPr>
                  <a:spLocks/>
                </p:cNvSpPr>
                <p:nvPr/>
              </p:nvSpPr>
              <p:spPr bwMode="gray">
                <a:xfrm>
                  <a:off x="990600" y="2833688"/>
                  <a:ext cx="201930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8" name="Freeform 8"/>
                <p:cNvSpPr>
                  <a:spLocks/>
                </p:cNvSpPr>
                <p:nvPr/>
              </p:nvSpPr>
              <p:spPr bwMode="gray">
                <a:xfrm rot="10800000">
                  <a:off x="6038850" y="1881188"/>
                  <a:ext cx="192405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9" name="AutoShape 9"/>
                <p:cNvSpPr>
                  <a:spLocks noChangeArrowheads="1"/>
                </p:cNvSpPr>
                <p:nvPr/>
              </p:nvSpPr>
              <p:spPr bwMode="gray">
                <a:xfrm>
                  <a:off x="1190625" y="2271713"/>
                  <a:ext cx="6429375" cy="1295400"/>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391291" y="3575600"/>
                <a:ext cx="3011744" cy="1569660"/>
              </a:xfrm>
              <a:prstGeom prst="rect">
                <a:avLst/>
              </a:prstGeom>
            </p:spPr>
            <p:txBody>
              <a:bodyPr wrap="square">
                <a:spAutoFit/>
              </a:bodyPr>
              <a:lstStyle/>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独特的客户群体</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新产品</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新</a:t>
                </a:r>
                <a:r>
                  <a:rPr lang="zh-CN" altLang="en-US" sz="3200" b="1" dirty="0" smtClean="0">
                    <a:solidFill>
                      <a:schemeClr val="bg1"/>
                    </a:solidFill>
                    <a:latin typeface="微软雅黑" panose="020B0503020204020204" pitchFamily="34" charset="-122"/>
                    <a:ea typeface="微软雅黑" panose="020B0503020204020204" pitchFamily="34" charset="-122"/>
                  </a:rPr>
                  <a:t>市场</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4572000" y="3207851"/>
              <a:ext cx="3091070" cy="1569660"/>
            </a:xfrm>
            <a:prstGeom prst="rect">
              <a:avLst/>
            </a:prstGeom>
          </p:spPr>
          <p:txBody>
            <a:bodyPr wrap="square">
              <a:spAutoFit/>
            </a:bodyPr>
            <a:lstStyle/>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新需求</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市场壁垒解除</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竞争对手失误</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5736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87626" y="1890255"/>
            <a:ext cx="8209344" cy="4083161"/>
            <a:chOff x="387626" y="1890255"/>
            <a:chExt cx="8209344" cy="4083161"/>
          </a:xfrm>
        </p:grpSpPr>
        <p:grpSp>
          <p:nvGrpSpPr>
            <p:cNvPr id="5" name="组合 4"/>
            <p:cNvGrpSpPr/>
            <p:nvPr/>
          </p:nvGrpSpPr>
          <p:grpSpPr>
            <a:xfrm>
              <a:off x="387626" y="1890255"/>
              <a:ext cx="8209344" cy="4083161"/>
              <a:chOff x="915042" y="2258004"/>
              <a:chExt cx="6972300" cy="4083161"/>
            </a:xfrm>
          </p:grpSpPr>
          <p:grpSp>
            <p:nvGrpSpPr>
              <p:cNvPr id="85" name="组合 1"/>
              <p:cNvGrpSpPr>
                <a:grpSpLocks/>
              </p:cNvGrpSpPr>
              <p:nvPr/>
            </p:nvGrpSpPr>
            <p:grpSpPr bwMode="auto">
              <a:xfrm>
                <a:off x="915042" y="2258004"/>
                <a:ext cx="6972300" cy="4083161"/>
                <a:chOff x="990600" y="1600200"/>
                <a:chExt cx="6972300" cy="2195513"/>
              </a:xfrm>
            </p:grpSpPr>
            <p:sp>
              <p:nvSpPr>
                <p:cNvPr id="86" name="Rectangle 5"/>
                <p:cNvSpPr>
                  <a:spLocks noChangeArrowheads="1"/>
                </p:cNvSpPr>
                <p:nvPr/>
              </p:nvSpPr>
              <p:spPr bwMode="gray">
                <a:xfrm>
                  <a:off x="1143000" y="1600200"/>
                  <a:ext cx="1474724" cy="36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571500" indent="-571500" eaLnBrk="1" hangingPunct="1">
                    <a:spcBef>
                      <a:spcPct val="50000"/>
                    </a:spcBef>
                    <a:buClr>
                      <a:srgbClr val="1F3F5F"/>
                    </a:buClr>
                    <a:buFont typeface="Wingdings" panose="05000000000000000000" pitchFamily="2" charset="2"/>
                    <a:buChar char="n"/>
                  </a:pPr>
                  <a:r>
                    <a:rPr lang="zh-CN" altLang="en-US" sz="3800" b="1" dirty="0" smtClean="0">
                      <a:solidFill>
                        <a:srgbClr val="FF0000"/>
                      </a:solidFill>
                      <a:latin typeface="微软雅黑" panose="020B0503020204020204" pitchFamily="34" charset="-122"/>
                      <a:ea typeface="微软雅黑" panose="020B0503020204020204" pitchFamily="34" charset="-122"/>
                    </a:rPr>
                    <a:t>威胁</a:t>
                  </a:r>
                  <a:endParaRPr lang="en-US" altLang="zh-CN" sz="3800" b="1" dirty="0">
                    <a:solidFill>
                      <a:srgbClr val="FF0000"/>
                    </a:solidFill>
                    <a:latin typeface="微软雅黑" panose="020B0503020204020204" pitchFamily="34" charset="-122"/>
                    <a:ea typeface="微软雅黑" panose="020B0503020204020204" pitchFamily="34" charset="-122"/>
                  </a:endParaRPr>
                </a:p>
              </p:txBody>
            </p:sp>
            <p:sp>
              <p:nvSpPr>
                <p:cNvPr id="87" name="Freeform 7"/>
                <p:cNvSpPr>
                  <a:spLocks/>
                </p:cNvSpPr>
                <p:nvPr/>
              </p:nvSpPr>
              <p:spPr bwMode="gray">
                <a:xfrm>
                  <a:off x="990600" y="2833688"/>
                  <a:ext cx="201930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8" name="Freeform 8"/>
                <p:cNvSpPr>
                  <a:spLocks/>
                </p:cNvSpPr>
                <p:nvPr/>
              </p:nvSpPr>
              <p:spPr bwMode="gray">
                <a:xfrm rot="10800000">
                  <a:off x="6038850" y="1881188"/>
                  <a:ext cx="1924050" cy="962025"/>
                </a:xfrm>
                <a:custGeom>
                  <a:avLst/>
                  <a:gdLst>
                    <a:gd name="T0" fmla="*/ 2147483646 w 2320"/>
                    <a:gd name="T1" fmla="*/ 2147483646 h 792"/>
                    <a:gd name="T2" fmla="*/ 2147483646 w 2320"/>
                    <a:gd name="T3" fmla="*/ 0 h 792"/>
                    <a:gd name="T4" fmla="*/ 0 w 2320"/>
                    <a:gd name="T5" fmla="*/ 0 h 792"/>
                    <a:gd name="T6" fmla="*/ 0 w 2320"/>
                    <a:gd name="T7" fmla="*/ 2147483646 h 792"/>
                    <a:gd name="T8" fmla="*/ 2147483646 w 2320"/>
                    <a:gd name="T9" fmla="*/ 2147483646 h 792"/>
                    <a:gd name="T10" fmla="*/ 2147483646 w 2320"/>
                    <a:gd name="T11" fmla="*/ 2147483646 h 792"/>
                    <a:gd name="T12" fmla="*/ 2147483646 w 2320"/>
                    <a:gd name="T13" fmla="*/ 2147483646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chemeClr val="hlink">
                    <a:alpha val="50195"/>
                  </a:schemeClr>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zh-CN" altLang="en-US"/>
                </a:p>
              </p:txBody>
            </p:sp>
            <p:sp>
              <p:nvSpPr>
                <p:cNvPr id="89" name="AutoShape 9"/>
                <p:cNvSpPr>
                  <a:spLocks noChangeArrowheads="1"/>
                </p:cNvSpPr>
                <p:nvPr/>
              </p:nvSpPr>
              <p:spPr bwMode="gray">
                <a:xfrm>
                  <a:off x="1190625" y="2271713"/>
                  <a:ext cx="6429375" cy="1295400"/>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w="9525">
                  <a:noFill/>
                  <a:round/>
                  <a:headEnd/>
                  <a:tailEnd/>
                </a:ln>
                <a:effectLst/>
                <a:scene3d>
                  <a:camera prst="legacyObliqueTopRight"/>
                  <a:lightRig rig="legacyFlat3" dir="b"/>
                </a:scene3d>
                <a:sp3d extrusionH="303200" prstMaterial="legacyMatte">
                  <a:bevelT w="13500" h="13500" prst="angle"/>
                  <a:bevelB w="13500" h="13500" prst="angle"/>
                  <a:extrusionClr>
                    <a:schemeClr val="folHlink"/>
                  </a:extrusionClr>
                </a:sp3d>
              </p:spPr>
              <p:txBody>
                <a:bodyPr wrap="none" anchor="ctr">
                  <a:flatTx/>
                </a:bodyPr>
                <a:lstStyle/>
                <a:p>
                  <a:pPr algn="ctr">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1391291" y="3575600"/>
                <a:ext cx="3011744" cy="2062103"/>
              </a:xfrm>
              <a:prstGeom prst="rect">
                <a:avLst/>
              </a:prstGeom>
            </p:spPr>
            <p:txBody>
              <a:bodyPr wrap="square">
                <a:spAutoFit/>
              </a:bodyPr>
              <a:lstStyle/>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新的竞争对手</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替代产品增多</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市场紧缩</a:t>
                </a:r>
              </a:p>
              <a:p>
                <a:pPr marL="285750" indent="-285750">
                  <a:buFont typeface="Arial" panose="020B0604020202020204" pitchFamily="34" charset="0"/>
                  <a:buChar char="•"/>
                  <a:defRPr/>
                </a:pPr>
                <a:r>
                  <a:rPr lang="zh-CN" altLang="en-US" sz="3200" b="1" dirty="0">
                    <a:solidFill>
                      <a:schemeClr val="bg1"/>
                    </a:solidFill>
                    <a:latin typeface="微软雅黑" panose="020B0503020204020204" pitchFamily="34" charset="-122"/>
                    <a:ea typeface="微软雅黑" panose="020B0503020204020204" pitchFamily="34" charset="-122"/>
                  </a:rPr>
                  <a:t>行业政策变化</a:t>
                </a:r>
              </a:p>
            </p:txBody>
          </p:sp>
        </p:grpSp>
        <p:sp>
          <p:nvSpPr>
            <p:cNvPr id="4" name="矩形 3"/>
            <p:cNvSpPr/>
            <p:nvPr/>
          </p:nvSpPr>
          <p:spPr>
            <a:xfrm>
              <a:off x="4624798" y="3205579"/>
              <a:ext cx="3346385" cy="1569660"/>
            </a:xfrm>
            <a:prstGeom prst="rect">
              <a:avLst/>
            </a:prstGeom>
          </p:spPr>
          <p:txBody>
            <a:bodyPr wrap="square">
              <a:spAutoFit/>
            </a:bodyPr>
            <a:lstStyle/>
            <a:p>
              <a:pPr eaLnBrk="1" latinLnBrk="1" hangingPunct="1">
                <a:buFont typeface="Arial" panose="020B0604020202020204" pitchFamily="34" charset="0"/>
                <a:buChar char="•"/>
              </a:pPr>
              <a:r>
                <a:rPr lang="zh-CN" altLang="en-US" sz="3200" b="1" dirty="0">
                  <a:solidFill>
                    <a:schemeClr val="bg1"/>
                  </a:solidFill>
                  <a:latin typeface="微软雅黑" panose="020B0503020204020204" pitchFamily="34" charset="-122"/>
                  <a:ea typeface="微软雅黑" panose="020B0503020204020204" pitchFamily="34" charset="-122"/>
                </a:rPr>
                <a:t>经济衰退</a:t>
              </a:r>
            </a:p>
            <a:p>
              <a:pPr eaLnBrk="1" latinLnBrk="1" hangingPunct="1">
                <a:buFont typeface="Arial" panose="020B0604020202020204" pitchFamily="34" charset="0"/>
                <a:buChar char="•"/>
              </a:pPr>
              <a:r>
                <a:rPr lang="zh-CN" altLang="en-US" sz="3200" b="1" dirty="0">
                  <a:solidFill>
                    <a:schemeClr val="bg1"/>
                  </a:solidFill>
                  <a:latin typeface="微软雅黑" panose="020B0503020204020204" pitchFamily="34" charset="-122"/>
                  <a:ea typeface="微软雅黑" panose="020B0503020204020204" pitchFamily="34" charset="-122"/>
                </a:rPr>
                <a:t>客户偏好改变</a:t>
              </a:r>
            </a:p>
            <a:p>
              <a:pPr eaLnBrk="1" latinLnBrk="1" hangingPunct="1">
                <a:buFont typeface="Arial" panose="020B0604020202020204" pitchFamily="34" charset="0"/>
                <a:buChar char="•"/>
              </a:pPr>
              <a:r>
                <a:rPr lang="zh-CN" altLang="en-US" sz="3200" b="1" dirty="0">
                  <a:solidFill>
                    <a:schemeClr val="bg1"/>
                  </a:solidFill>
                  <a:latin typeface="微软雅黑" panose="020B0503020204020204" pitchFamily="34" charset="-122"/>
                  <a:ea typeface="微软雅黑" panose="020B0503020204020204" pitchFamily="34" charset="-122"/>
                </a:rPr>
                <a:t>突发事件</a:t>
              </a:r>
            </a:p>
          </p:txBody>
        </p:sp>
      </p:grpSp>
    </p:spTree>
    <p:extLst>
      <p:ext uri="{BB962C8B-B14F-4D97-AF65-F5344CB8AC3E}">
        <p14:creationId xmlns:p14="http://schemas.microsoft.com/office/powerpoint/2010/main" val="541796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724627" y="2556650"/>
            <a:ext cx="4572000" cy="3046988"/>
          </a:xfrm>
          <a:prstGeom prst="rect">
            <a:avLst/>
          </a:prstGeom>
        </p:spPr>
        <p:txBody>
          <a:bodyPr>
            <a:spAutoFit/>
          </a:bodyPr>
          <a:lstStyle/>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更了解师生需求</a:t>
            </a:r>
            <a:endParaRPr lang="en-US" altLang="zh-CN" sz="3200" dirty="0">
              <a:solidFill>
                <a:srgbClr val="00000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3200" dirty="0" smtClean="0">
                <a:solidFill>
                  <a:srgbClr val="000000"/>
                </a:solidFill>
                <a:latin typeface="微软雅黑" panose="020B0503020204020204" pitchFamily="34" charset="-122"/>
                <a:ea typeface="微软雅黑" panose="020B0503020204020204" pitchFamily="34" charset="-122"/>
              </a:rPr>
              <a:t>“学生老板”利于沟通，更</a:t>
            </a:r>
            <a:r>
              <a:rPr lang="zh-CN" altLang="en-US" sz="3200" dirty="0">
                <a:solidFill>
                  <a:srgbClr val="000000"/>
                </a:solidFill>
                <a:latin typeface="微软雅黑" panose="020B0503020204020204" pitchFamily="34" charset="-122"/>
                <a:ea typeface="微软雅黑" panose="020B0503020204020204" pitchFamily="34" charset="-122"/>
              </a:rPr>
              <a:t>值得信任</a:t>
            </a:r>
            <a:endParaRPr lang="en-US" altLang="zh-CN" sz="3200" dirty="0">
              <a:solidFill>
                <a:srgbClr val="000000"/>
              </a:solidFill>
              <a:latin typeface="微软雅黑" panose="020B0503020204020204" pitchFamily="34" charset="-122"/>
              <a:ea typeface="微软雅黑" panose="020B0503020204020204" pitchFamily="34" charset="-122"/>
            </a:endParaRPr>
          </a:p>
          <a:p>
            <a:pPr marL="457200" indent="-457200">
              <a:lnSpc>
                <a:spcPct val="150000"/>
              </a:lnSpc>
              <a:buFont typeface="Wingdings" panose="05000000000000000000" pitchFamily="2" charset="2"/>
              <a:buChar char="Ø"/>
            </a:pPr>
            <a:r>
              <a:rPr lang="zh-CN" altLang="en-US" sz="3200" dirty="0" smtClean="0">
                <a:solidFill>
                  <a:srgbClr val="000000"/>
                </a:solidFill>
                <a:latin typeface="微软雅黑" panose="020B0503020204020204" pitchFamily="34" charset="-122"/>
                <a:ea typeface="微软雅黑" panose="020B0503020204020204" pitchFamily="34" charset="-122"/>
              </a:rPr>
              <a:t>运营成本低</a:t>
            </a:r>
            <a:endParaRPr lang="zh-CN" altLang="en-US" sz="3200" dirty="0">
              <a:solidFill>
                <a:srgbClr val="0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52627" y="2452826"/>
            <a:ext cx="2640012" cy="2600325"/>
            <a:chOff x="652627" y="2452826"/>
            <a:chExt cx="2640012" cy="2600325"/>
          </a:xfrm>
        </p:grpSpPr>
        <p:grpSp>
          <p:nvGrpSpPr>
            <p:cNvPr id="141" name="组合 140"/>
            <p:cNvGrpSpPr>
              <a:grpSpLocks/>
            </p:cNvGrpSpPr>
            <p:nvPr/>
          </p:nvGrpSpPr>
          <p:grpSpPr bwMode="auto">
            <a:xfrm>
              <a:off x="652627" y="2452826"/>
              <a:ext cx="2640012" cy="2600325"/>
              <a:chOff x="2846694" y="2581300"/>
              <a:chExt cx="2310500" cy="2275414"/>
            </a:xfrm>
          </p:grpSpPr>
          <p:sp>
            <p:nvSpPr>
              <p:cNvPr id="209" name="椭圆 6"/>
              <p:cNvSpPr/>
              <p:nvPr/>
            </p:nvSpPr>
            <p:spPr>
              <a:xfrm>
                <a:off x="2861976" y="2581300"/>
                <a:ext cx="2295218" cy="2275414"/>
              </a:xfrm>
              <a:prstGeom prst="ellipse">
                <a:avLst/>
              </a:prstGeom>
              <a:gradFill flip="none" rotWithShape="1">
                <a:gsLst>
                  <a:gs pos="0">
                    <a:srgbClr val="BE1247"/>
                  </a:gs>
                  <a:gs pos="25000">
                    <a:srgbClr val="D2144F"/>
                  </a:gs>
                  <a:gs pos="42000">
                    <a:srgbClr val="BE1247"/>
                  </a:gs>
                  <a:gs pos="100000">
                    <a:srgbClr val="FA9496"/>
                  </a:gs>
                </a:gsLst>
                <a:lin ang="14400000" scaled="0"/>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0" name="椭圆 209"/>
              <p:cNvSpPr/>
              <p:nvPr/>
            </p:nvSpPr>
            <p:spPr>
              <a:xfrm rot="19429506">
                <a:off x="3067135" y="2948183"/>
                <a:ext cx="1014502" cy="502943"/>
              </a:xfrm>
              <a:prstGeom prst="ellipse">
                <a:avLst/>
              </a:prstGeom>
              <a:gradFill flip="none" rotWithShape="1">
                <a:gsLst>
                  <a:gs pos="84000">
                    <a:sysClr val="window" lastClr="FFFFFF">
                      <a:alpha val="0"/>
                    </a:sysClr>
                  </a:gs>
                  <a:gs pos="12000">
                    <a:sysClr val="window" lastClr="FFFFFF">
                      <a:alpha val="60000"/>
                    </a:sysClr>
                  </a:gs>
                </a:gsLst>
                <a:lin ang="5400000" scaled="1"/>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1" name="椭圆 6"/>
              <p:cNvSpPr/>
              <p:nvPr/>
            </p:nvSpPr>
            <p:spPr>
              <a:xfrm>
                <a:off x="2846694" y="2581300"/>
                <a:ext cx="2295129" cy="2275413"/>
              </a:xfrm>
              <a:prstGeom prst="ellipse">
                <a:avLst/>
              </a:prstGeom>
              <a:gradFill flip="none" rotWithShape="1">
                <a:gsLst>
                  <a:gs pos="84000">
                    <a:srgbClr val="BE1247">
                      <a:alpha val="80000"/>
                    </a:srgbClr>
                  </a:gs>
                  <a:gs pos="100000">
                    <a:sysClr val="window" lastClr="FFFFFF">
                      <a:alpha val="0"/>
                    </a:sysClr>
                  </a:gs>
                  <a:gs pos="53000">
                    <a:sysClr val="window" lastClr="FFFFFF">
                      <a:alpha val="0"/>
                    </a:sysClr>
                  </a:gs>
                </a:gsLst>
                <a:path path="circle">
                  <a:fillToRect l="50000" t="50000" r="50000" b="50000"/>
                </a:path>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grpSp>
        <p:sp>
          <p:nvSpPr>
            <p:cNvPr id="4" name="矩形 3"/>
            <p:cNvSpPr/>
            <p:nvPr/>
          </p:nvSpPr>
          <p:spPr>
            <a:xfrm>
              <a:off x="1102076" y="3159476"/>
              <a:ext cx="1723549" cy="1015663"/>
            </a:xfrm>
            <a:prstGeom prst="rect">
              <a:avLst/>
            </a:prstGeom>
          </p:spPr>
          <p:txBody>
            <a:bodyPr wrap="none">
              <a:spAutoFit/>
            </a:bodyPr>
            <a:lstStyle/>
            <a:p>
              <a:pPr algn="ctr" defTabSz="801688" fontAlgn="auto">
                <a:spcBef>
                  <a:spcPct val="20000"/>
                </a:spcBef>
                <a:spcAft>
                  <a:spcPts val="0"/>
                </a:spcAft>
                <a:defRPr/>
              </a:pPr>
              <a:r>
                <a:rPr lang="zh-CN" altLang="en-US" sz="6000" b="1" kern="0" dirty="0">
                  <a:solidFill>
                    <a:schemeClr val="bg1"/>
                  </a:solidFill>
                  <a:latin typeface="微软雅黑" panose="020B0503020204020204" pitchFamily="34" charset="-122"/>
                  <a:ea typeface="微软雅黑" panose="020B0503020204020204" pitchFamily="34" charset="-122"/>
                </a:rPr>
                <a:t>优势</a:t>
              </a:r>
            </a:p>
          </p:txBody>
        </p:sp>
      </p:grpSp>
    </p:spTree>
    <p:extLst>
      <p:ext uri="{BB962C8B-B14F-4D97-AF65-F5344CB8AC3E}">
        <p14:creationId xmlns:p14="http://schemas.microsoft.com/office/powerpoint/2010/main" val="1644878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组合 1"/>
          <p:cNvGrpSpPr/>
          <p:nvPr/>
        </p:nvGrpSpPr>
        <p:grpSpPr>
          <a:xfrm>
            <a:off x="387625" y="556247"/>
            <a:ext cx="8378687" cy="960698"/>
            <a:chOff x="387625" y="556247"/>
            <a:chExt cx="8378687" cy="735012"/>
          </a:xfrm>
          <a:solidFill>
            <a:schemeClr val="bg1">
              <a:lumMod val="90000"/>
            </a:schemeClr>
          </a:solidFill>
        </p:grpSpPr>
        <p:sp>
          <p:nvSpPr>
            <p:cNvPr id="10" name="Rektangel 9"/>
            <p:cNvSpPr/>
            <p:nvPr/>
          </p:nvSpPr>
          <p:spPr>
            <a:xfrm>
              <a:off x="387625" y="556247"/>
              <a:ext cx="8378687" cy="735012"/>
            </a:xfrm>
            <a:prstGeom prst="rect">
              <a:avLst/>
            </a:prstGeom>
            <a:grpFill/>
            <a:ln w="28575">
              <a:solidFill>
                <a:srgbClr val="FC7E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latin typeface="Arial" pitchFamily="34" charset="0"/>
              </a:endParaRPr>
            </a:p>
          </p:txBody>
        </p:sp>
        <p:sp>
          <p:nvSpPr>
            <p:cNvPr id="23561" name="Rectangle 5"/>
            <p:cNvSpPr txBox="1">
              <a:spLocks noChangeArrowheads="1"/>
            </p:cNvSpPr>
            <p:nvPr/>
          </p:nvSpPr>
          <p:spPr bwMode="gray">
            <a:xfrm>
              <a:off x="652627" y="623715"/>
              <a:ext cx="7944343" cy="600075"/>
            </a:xfrm>
            <a:prstGeom prst="rect">
              <a:avLst/>
            </a:prstGeom>
            <a:grpFill/>
            <a:ln w="9525">
              <a:noFill/>
              <a:miter lim="800000"/>
              <a:headEnd/>
              <a:tailEnd/>
            </a:ln>
          </p:spPr>
          <p:txBody>
            <a:bodyPr lIns="0" rIns="0" anchor="ctr"/>
            <a:lstStyle/>
            <a:p>
              <a:pPr defTabSz="914400" eaLnBrk="0" hangingPunct="0">
                <a:lnSpc>
                  <a:spcPct val="95000"/>
                </a:lnSpc>
              </a:pPr>
              <a:r>
                <a:rPr lang="zh-CN" altLang="en-US" sz="3800" b="1" dirty="0" smtClean="0">
                  <a:solidFill>
                    <a:srgbClr val="000000"/>
                  </a:solidFill>
                  <a:latin typeface="微软雅黑" panose="020B0503020204020204" pitchFamily="34" charset="-122"/>
                  <a:ea typeface="微软雅黑" panose="020B0503020204020204" pitchFamily="34" charset="-122"/>
                </a:rPr>
                <a:t>一、认识校园市场</a:t>
              </a:r>
              <a:r>
                <a:rPr lang="en-US" altLang="zh-CN" sz="3800" b="1" dirty="0" smtClean="0">
                  <a:solidFill>
                    <a:srgbClr val="000000"/>
                  </a:solidFill>
                  <a:latin typeface="微软雅黑" panose="020B0503020204020204" pitchFamily="34" charset="-122"/>
                  <a:ea typeface="微软雅黑" panose="020B0503020204020204" pitchFamily="34" charset="-122"/>
                </a:rPr>
                <a:t>——SWOT</a:t>
              </a:r>
              <a:r>
                <a:rPr lang="zh-CN" altLang="en-US" sz="3800" b="1" dirty="0" smtClean="0">
                  <a:solidFill>
                    <a:srgbClr val="000000"/>
                  </a:solidFill>
                  <a:latin typeface="微软雅黑" panose="020B0503020204020204" pitchFamily="34" charset="-122"/>
                  <a:ea typeface="微软雅黑" panose="020B0503020204020204" pitchFamily="34" charset="-122"/>
                </a:rPr>
                <a:t>分析</a:t>
              </a:r>
              <a:endParaRPr lang="en-US" sz="3800" b="1" dirty="0">
                <a:solidFill>
                  <a:srgbClr val="000000"/>
                </a:solidFill>
                <a:latin typeface="微软雅黑" panose="020B0503020204020204" pitchFamily="34" charset="-122"/>
                <a:ea typeface="微软雅黑" panose="020B0503020204020204" pitchFamily="34" charset="-122"/>
              </a:endParaRPr>
            </a:p>
          </p:txBody>
        </p:sp>
      </p:grpSp>
      <p:sp>
        <p:nvSpPr>
          <p:cNvPr id="3" name="矩形 2"/>
          <p:cNvSpPr/>
          <p:nvPr/>
        </p:nvSpPr>
        <p:spPr>
          <a:xfrm>
            <a:off x="3555285" y="2000058"/>
            <a:ext cx="5290541" cy="3785652"/>
          </a:xfrm>
          <a:prstGeom prst="rect">
            <a:avLst/>
          </a:prstGeom>
        </p:spPr>
        <p:txBody>
          <a:bodyPr wrap="square">
            <a:spAutoFit/>
          </a:bodyPr>
          <a:lstStyle/>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缺乏品牌吸引力</a:t>
            </a:r>
          </a:p>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商品新鲜度、时尚度不足</a:t>
            </a:r>
          </a:p>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价格偏高</a:t>
            </a:r>
          </a:p>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营销手段单一</a:t>
            </a:r>
          </a:p>
          <a:p>
            <a:pPr marL="457200" indent="-457200">
              <a:lnSpc>
                <a:spcPct val="150000"/>
              </a:lnSpc>
              <a:buFont typeface="Wingdings" panose="05000000000000000000" pitchFamily="2" charset="2"/>
              <a:buChar char="Ø"/>
            </a:pPr>
            <a:r>
              <a:rPr lang="zh-CN" altLang="en-US" sz="3200" dirty="0">
                <a:solidFill>
                  <a:srgbClr val="000000"/>
                </a:solidFill>
                <a:latin typeface="微软雅黑" panose="020B0503020204020204" pitchFamily="34" charset="-122"/>
                <a:ea typeface="微软雅黑" panose="020B0503020204020204" pitchFamily="34" charset="-122"/>
              </a:rPr>
              <a:t>管理粗放，服务意识欠缺</a:t>
            </a:r>
          </a:p>
        </p:txBody>
      </p:sp>
      <p:grpSp>
        <p:nvGrpSpPr>
          <p:cNvPr id="5" name="组合 4"/>
          <p:cNvGrpSpPr/>
          <p:nvPr/>
        </p:nvGrpSpPr>
        <p:grpSpPr>
          <a:xfrm>
            <a:off x="652627" y="2452826"/>
            <a:ext cx="2640012" cy="2600325"/>
            <a:chOff x="652627" y="2452826"/>
            <a:chExt cx="2640012" cy="2600325"/>
          </a:xfrm>
        </p:grpSpPr>
        <p:grpSp>
          <p:nvGrpSpPr>
            <p:cNvPr id="141" name="组合 140"/>
            <p:cNvGrpSpPr>
              <a:grpSpLocks/>
            </p:cNvGrpSpPr>
            <p:nvPr/>
          </p:nvGrpSpPr>
          <p:grpSpPr bwMode="auto">
            <a:xfrm>
              <a:off x="652627" y="2452826"/>
              <a:ext cx="2640012" cy="2600325"/>
              <a:chOff x="2846694" y="2581300"/>
              <a:chExt cx="2310500" cy="2275414"/>
            </a:xfrm>
          </p:grpSpPr>
          <p:sp>
            <p:nvSpPr>
              <p:cNvPr id="209" name="椭圆 6"/>
              <p:cNvSpPr/>
              <p:nvPr/>
            </p:nvSpPr>
            <p:spPr>
              <a:xfrm>
                <a:off x="2861976" y="2581300"/>
                <a:ext cx="2295218" cy="2275414"/>
              </a:xfrm>
              <a:prstGeom prst="ellipse">
                <a:avLst/>
              </a:prstGeom>
              <a:gradFill flip="none" rotWithShape="1">
                <a:gsLst>
                  <a:gs pos="0">
                    <a:srgbClr val="BE1247"/>
                  </a:gs>
                  <a:gs pos="25000">
                    <a:srgbClr val="D2144F"/>
                  </a:gs>
                  <a:gs pos="42000">
                    <a:srgbClr val="BE1247"/>
                  </a:gs>
                  <a:gs pos="100000">
                    <a:srgbClr val="FA9496"/>
                  </a:gs>
                </a:gsLst>
                <a:lin ang="14400000" scaled="0"/>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0" name="椭圆 209"/>
              <p:cNvSpPr/>
              <p:nvPr/>
            </p:nvSpPr>
            <p:spPr>
              <a:xfrm rot="19429506">
                <a:off x="3067135" y="2948183"/>
                <a:ext cx="1014502" cy="502943"/>
              </a:xfrm>
              <a:prstGeom prst="ellipse">
                <a:avLst/>
              </a:prstGeom>
              <a:gradFill flip="none" rotWithShape="1">
                <a:gsLst>
                  <a:gs pos="84000">
                    <a:sysClr val="window" lastClr="FFFFFF">
                      <a:alpha val="0"/>
                    </a:sysClr>
                  </a:gs>
                  <a:gs pos="12000">
                    <a:sysClr val="window" lastClr="FFFFFF">
                      <a:alpha val="60000"/>
                    </a:sysClr>
                  </a:gs>
                </a:gsLst>
                <a:lin ang="5400000" scaled="1"/>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sp>
            <p:nvSpPr>
              <p:cNvPr id="211" name="椭圆 6"/>
              <p:cNvSpPr/>
              <p:nvPr/>
            </p:nvSpPr>
            <p:spPr>
              <a:xfrm>
                <a:off x="2846694" y="2581300"/>
                <a:ext cx="2295129" cy="2275413"/>
              </a:xfrm>
              <a:prstGeom prst="ellipse">
                <a:avLst/>
              </a:prstGeom>
              <a:gradFill flip="none" rotWithShape="1">
                <a:gsLst>
                  <a:gs pos="84000">
                    <a:srgbClr val="BE1247">
                      <a:alpha val="80000"/>
                    </a:srgbClr>
                  </a:gs>
                  <a:gs pos="100000">
                    <a:sysClr val="window" lastClr="FFFFFF">
                      <a:alpha val="0"/>
                    </a:sysClr>
                  </a:gs>
                  <a:gs pos="53000">
                    <a:sysClr val="window" lastClr="FFFFFF">
                      <a:alpha val="0"/>
                    </a:sysClr>
                  </a:gs>
                </a:gsLst>
                <a:path path="circle">
                  <a:fillToRect l="50000" t="50000" r="50000" b="50000"/>
                </a:path>
                <a:tileRect/>
              </a:gradFill>
              <a:ln w="3175" cap="flat" cmpd="sng" algn="ctr">
                <a:noFill/>
                <a:prstDash val="solid"/>
              </a:ln>
              <a:effectLst/>
            </p:spPr>
            <p:txBody>
              <a:bodyPr anchor="ctr"/>
              <a:lstStyle/>
              <a:p>
                <a:pPr algn="ctr" eaLnBrk="1" fontAlgn="auto" hangingPunct="1">
                  <a:spcBef>
                    <a:spcPts val="0"/>
                  </a:spcBef>
                  <a:spcAft>
                    <a:spcPts val="0"/>
                  </a:spcAft>
                  <a:defRPr/>
                </a:pPr>
                <a:endParaRPr lang="zh-CN" altLang="en-US" kern="0">
                  <a:solidFill>
                    <a:prstClr val="white"/>
                  </a:solidFill>
                  <a:latin typeface="Myriad Pro"/>
                  <a:ea typeface="方正兰亭黑简体"/>
                </a:endParaRPr>
              </a:p>
            </p:txBody>
          </p:sp>
        </p:grpSp>
        <p:sp>
          <p:nvSpPr>
            <p:cNvPr id="4" name="矩形 3"/>
            <p:cNvSpPr/>
            <p:nvPr/>
          </p:nvSpPr>
          <p:spPr>
            <a:xfrm>
              <a:off x="1102076" y="3159476"/>
              <a:ext cx="1723549" cy="1015663"/>
            </a:xfrm>
            <a:prstGeom prst="rect">
              <a:avLst/>
            </a:prstGeom>
          </p:spPr>
          <p:txBody>
            <a:bodyPr wrap="none">
              <a:spAutoFit/>
            </a:bodyPr>
            <a:lstStyle/>
            <a:p>
              <a:pPr algn="ctr" defTabSz="801688" fontAlgn="auto">
                <a:spcBef>
                  <a:spcPct val="20000"/>
                </a:spcBef>
                <a:spcAft>
                  <a:spcPts val="0"/>
                </a:spcAft>
                <a:defRPr/>
              </a:pPr>
              <a:r>
                <a:rPr lang="zh-CN" altLang="en-US" sz="6000" b="1" kern="0" dirty="0" smtClean="0">
                  <a:solidFill>
                    <a:schemeClr val="bg1"/>
                  </a:solidFill>
                  <a:latin typeface="微软雅黑" panose="020B0503020204020204" pitchFamily="34" charset="-122"/>
                  <a:ea typeface="微软雅黑" panose="020B0503020204020204" pitchFamily="34" charset="-122"/>
                </a:rPr>
                <a:t>劣势</a:t>
              </a:r>
              <a:endParaRPr lang="zh-CN" altLang="en-US" sz="6000" b="1" kern="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0022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ideshop_Done Deal">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6E7517-0EE9-49CF-990D-9186DC27E5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Slideshop_Done Deal</Template>
  <TotalTime>317</TotalTime>
  <Words>2644</Words>
  <Application>Microsoft Office PowerPoint</Application>
  <PresentationFormat>全屏显示(4:3)</PresentationFormat>
  <Paragraphs>354</Paragraphs>
  <Slides>43</Slides>
  <Notes>3</Notes>
  <HiddenSlides>40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43</vt:i4>
      </vt:variant>
    </vt:vector>
  </HeadingPairs>
  <TitlesOfParts>
    <vt:vector size="62" baseType="lpstr">
      <vt:lpstr>Arial Unicode MS</vt:lpstr>
      <vt:lpstr>굴림</vt:lpstr>
      <vt:lpstr>맑은 고딕</vt:lpstr>
      <vt:lpstr>ＭＳ Ｐゴシック</vt:lpstr>
      <vt:lpstr>Myriad Pro</vt:lpstr>
      <vt:lpstr>方正兰亭黑简体</vt:lpstr>
      <vt:lpstr>仿宋</vt:lpstr>
      <vt:lpstr>宋体</vt:lpstr>
      <vt:lpstr>微软雅黑</vt:lpstr>
      <vt:lpstr>Agency FB</vt:lpstr>
      <vt:lpstr>Arial</vt:lpstr>
      <vt:lpstr>Arial Black</vt:lpstr>
      <vt:lpstr>Arial Narrow</vt:lpstr>
      <vt:lpstr>Calibri</vt:lpstr>
      <vt:lpstr>Lucida Sans Unicode</vt:lpstr>
      <vt:lpstr>Times New Roman</vt:lpstr>
      <vt:lpstr>Verdana</vt:lpstr>
      <vt:lpstr>Wingdings</vt:lpstr>
      <vt:lpstr>Slideshop_Done Deal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品牌一览</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keywords/>
  <cp:lastModifiedBy>Microsoft</cp:lastModifiedBy>
  <cp:revision>214</cp:revision>
  <dcterms:created xsi:type="dcterms:W3CDTF">2012-06-29T06:57:28Z</dcterms:created>
  <dcterms:modified xsi:type="dcterms:W3CDTF">2017-03-29T02:39:49Z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TC018754869991</vt:lpwstr>
  </property>
</Properties>
</file>